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4.xml.rels" ContentType="application/vnd.openxmlformats-package.relationships+xml"/>
  <Override PartName="/ppt/slides/_rels/slide26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28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29.xml.rels" ContentType="application/vnd.openxmlformats-package.relationships+xml"/>
  <Override PartName="/ppt/slides/_rels/slide4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25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slide20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1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21.xml" ContentType="application/vnd.openxmlformats-officedocument.presentationml.slide+xml"/>
  <Override PartName="/ppt/slides/slide19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23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24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25.xml" ContentType="application/vnd.openxmlformats-officedocument.presentationml.slide+xml"/>
  <Override PartName="/ppt/slides/slide17.xml" ContentType="application/vnd.openxmlformats-officedocument.presentationml.slide+xml"/>
  <Override PartName="/ppt/slides/slide9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5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897D4B9-486E-4077-BE32-7C24139B913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D0CF8D4-1E61-4158-B0E1-99C65B3E497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52D4BF6-046A-4E88-90DC-D78E3277F45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Electricity Regulation: where next?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Prof S C Littlechild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UBS Warburg Conference, London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 April 2001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Retail supply: UK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85800" y="1752120"/>
            <a:ext cx="7772400" cy="4496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Initial UK policy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to open in phases 1990, 1994, 1998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UK experience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 choice welcomed by all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80% large users, 66% medium, 26%+ domestic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Much regulatory input for domestic (profiling, common IT, metering &amp; meter reading, cost separation/allocation, common services, codes of service, complaints, transitional price caps) 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Retail supply: EU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Aspect</a:t>
            </a:r>
            <a:r>
              <a:rPr b="0" lang="en-US" sz="3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 Fra</a:t>
            </a:r>
            <a:r>
              <a:rPr b="0" lang="en-US" sz="3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Ger</a:t>
            </a:r>
            <a:r>
              <a:rPr b="0" lang="en-US" sz="3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Ital</a:t>
            </a:r>
            <a:r>
              <a:rPr b="0" lang="en-US" sz="3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Neth</a:t>
            </a:r>
            <a:r>
              <a:rPr b="0" lang="en-US" sz="3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Spa</a:t>
            </a:r>
            <a:r>
              <a:rPr b="0" lang="en-US" sz="3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mkt open Oct  X  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mkt open EU  X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?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concentration  X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1?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entry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vert integn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Regulation: UK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419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Initial UK policy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independent regulators for each utility industry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duties: protect customers, promote competition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UK experience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effective in duties, very active in changing industry, independence retained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govt policy to merge gas/electricity regulation, commissions instead of individuals, more duties to carry out govt social policy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Regulatory influence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Aspect</a:t>
            </a:r>
            <a:r>
              <a:rPr b="0" lang="en-US" sz="3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 Fra</a:t>
            </a:r>
            <a:r>
              <a:rPr b="0" lang="en-US" sz="3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Ger</a:t>
            </a:r>
            <a:r>
              <a:rPr b="0" lang="en-US" sz="3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Ital</a:t>
            </a:r>
            <a:r>
              <a:rPr b="0" lang="en-US" sz="3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Neth</a:t>
            </a:r>
            <a:r>
              <a:rPr b="0" lang="en-US" sz="3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Spa</a:t>
            </a:r>
            <a:r>
              <a:rPr b="0" lang="en-US" sz="3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gov subsidies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-?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X?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-?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-?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social obligns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X?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-?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-?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-?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regulatory                                  independence  X?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-?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1?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Aggregate performance scores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Country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%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Netherlands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64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Italy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57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Spain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46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Germany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44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France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(For comparison, Norway 87, UK 93)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85440" y="380520"/>
            <a:ext cx="8001000" cy="121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Proposed EU Directive Mar 2001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685440" y="1371240"/>
            <a:ext cx="8001000" cy="5181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Council Lisbon March 2000 voted to speed up gas &amp; electricity liberalisation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Proposed Directive Mar 2001 concluded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objectives of internal market can be better pursued under full competition, so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rapid completion of internal market important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quantitative &amp; qualitative proposals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regulation proposals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public service objectives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cross-border trade proposals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Quantitative Proposal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all consumers must be free to choose their supplier, so as to achieve: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more efficiency, lower prices, more competitiveness, &amp; better employment prospects for EU companies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lower energy bills for EU domestic consumers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level playing field between 15 member states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Quantitative Proposal 2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685800" y="1599840"/>
            <a:ext cx="777240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Timetable for ability to choose supplier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non-domestic electricity by 1 Jan 2003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non-domestic gas by 1 Jan 2004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domestic electricity and gas by 1 Jan 2005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said to take account of need for preparations eg billing and load profiling for domestic market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SCL comment: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“unlike the industrial and commercial sector”?? 1994 metering? Case for earlier non-domestic?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Qualitative proposals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685800" y="1371240"/>
            <a:ext cx="7772400" cy="5181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certain approaches are more likely to bring about effective competition: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</a:t>
            </a: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Third party access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based on published &amp; non-discriminatory tariffs, and a high level of </a:t>
            </a: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unbundling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, are not only conducive but necessary to ensure effective competition”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effective market structures are “as or more important than level of market opening”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Qualitative Proposals 2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685800" y="1371240"/>
            <a:ext cx="7772400" cy="5181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Unbundling: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transmission: must be functionally &amp; legally separate subsidiary - that is, an independent Transmission System Operator (TSO)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distribution: legal separation by 2003, gas 2004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further monitoring especially gas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3rd party access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via published &amp; regulated non-discrimin tariffs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extended to gas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applies to distribution as well as transmission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Outline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676160"/>
            <a:ext cx="7772400" cy="4647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Past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Experience in UK electricity industry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transmission, distribution, generation, Pooling and trading arrangements, retail supply, regulation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Present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liberalisation in main European countries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Future?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Proposed EU Directives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Conclusions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Regulation proposal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685800" y="175212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Independent national regulation is pivotal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secure non-discrim access to network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fix or approve T&amp;D tariffs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act ex ante (competition authorities ex post)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major role cross-border trade &amp; internal market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bring continuity and transparency to market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 states required to establish regulators to set/approve T&amp;D tariffs &amp; terms of access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381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Public service objectives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685800" y="838080"/>
            <a:ext cx="7848720" cy="5639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These are fundamental and need to improve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ensure universal service in electricity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protect vulnerable customers eg disconnections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specify contract conditions, info., dispute settlement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supply at appropriate prices in peripheral areas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environmental protection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security of supply (maintenance &amp; interconns)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TSOs may need to meet min. levels investment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states must monitor D&amp;S and report annually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 benchmarking exercise to ensure states maintain highest levels of public service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internalise external costs (EU promote energy/CO2 tax, rules on state aid, DSM, cogen, renewables 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Cross-border trade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685800" y="18288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Cross border trade up to 8% but still modest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 supply from another state still difficult 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transmission fees vary &amp; allow “pancaking”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interconnector capacity needs increasing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allocation principles important: must not protect incumbents by long term contracts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harmonised EU framework necessary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 cross-border tariffs &amp; allocation of capacity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33520" y="609120"/>
            <a:ext cx="81532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Cross border trade proposals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685800" y="15235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Main objective: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cost-reflective access charges; &amp; not excessive transactions costs for cross-border operations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tariffs based on compensation for transit flows, with some harmonisation across EU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principles of capacity allocation defined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 committees will implement regulation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but agreement not secured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Germany insisted on export charges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Outcome: Stockholm Mar 2001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228600" y="1676520"/>
            <a:ext cx="8610480" cy="4419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France vetoed proposed directive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objected to full liberalisation, citing California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Germany objected to independent regulator      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 encouraged to tighten competition rules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 energy monopolies don’t get windfall profits at expense of open energy markets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 invited to bring proposals for majority vote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but in practice issue deferred to mid/late 2002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Conclusions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838080" y="1142640"/>
            <a:ext cx="7925040" cy="5334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Significant progress over last few years, but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 main EU states only half way to UK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France has hardly started, rest in-between?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 has far-reaching plans to make competition effective, halted temporarily, but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Pressures for change will continue for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separate transmission ownership, more separation distribution &amp; supply, tighter price controls, more interconnectors &amp; easier access, generation restructuring, faster market opening, more uniformity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Greater role for national and EU regulation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Draft compensation principles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Compensation for transit flows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should reflect incremental costs to Transmission System Operators (TSOs) - to avoid windfalls benefits to central states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 charge individual exporters/importers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can’t identify causers, trades may cancel, not predictable, lower costs facilitate competition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Draft harmonisation principles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457200" y="1981080"/>
            <a:ext cx="83059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Different generation charges distort market  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need to harmonise ratio of charges to consumers &amp; generators - mainly on consumers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can retain some generation charges for locational signals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charge levels can vary but principles identical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cost-reflective, transparent, non-discriminatory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 related to distance from generator to consumer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Draft allocation of interconnector capacity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Capacity allocation to maintain competition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TSO information exchange for security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information about actual availability must regularly be made public to market parties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solution gives efficient signals?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auctions plus coordinated redispatch presently most feasible in EU but Nordpool market splitting best and should be envisaged a.s.a.p.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Survey of Progress in Europe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Main source OXERA October 2000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 Liberalisation Indicators in Europe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prepared for Govts of UK and Netherlands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Some SCL modifications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SCL simplified notation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 unsatisfactory,  1 satisfactory,  - halfway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? subjective or doubtful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Transmission: UK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648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Initial UK Policy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separate transmission grid from generation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grid initially owned by distributors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duty to facilitate competition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use of system charges published &amp; regulated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UK Experience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factors important for successful competition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grid now independent and privately owned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Transmission: EU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Aspect</a:t>
            </a:r>
            <a:r>
              <a:rPr b="0" lang="en-US" sz="3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Fra   Ger   Ital   Neth Spa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unbundling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     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     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     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     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       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own’ship sepn X  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-?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1?   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effectiveness  -?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-??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-?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-?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-?    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foreign access X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-?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-?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-?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Distribution: UK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85800" y="144792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Initial UK policy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multiple companies, private ownership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separate accounts required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use of system charges published &amp; regulated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efficiency incentives via RPI-X price controls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UK experience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legal and management separation now required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much restructuring linked to competition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reviews: major cost cuts &amp; reallocation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Distribution: EU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Aspect</a:t>
            </a:r>
            <a:r>
              <a:rPr b="0" lang="en-US" sz="3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Fra   Ger   Ital   Neth Spa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multiple cos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     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     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-?      1     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      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legal sepn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  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1?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   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pub tariffs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    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regln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1?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?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Generation: UK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80010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UK policy &amp; experience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 successor companies created - not enough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established wholesale market: Pool &amp; contracts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entry encouraged - important but takes time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interconnectors: open access tho’ small capacity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significant restructuring necessary &amp; profitable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effective competition now largely achieved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Generation: EU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Aspect</a:t>
            </a:r>
            <a:r>
              <a:rPr b="0" lang="en-US" sz="3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 Fra</a:t>
            </a:r>
            <a:r>
              <a:rPr b="0" lang="en-US" sz="3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Ger</a:t>
            </a:r>
            <a:r>
              <a:rPr b="0" lang="en-US" sz="3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Ital</a:t>
            </a:r>
            <a:r>
              <a:rPr b="0" lang="en-US" sz="3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Neth</a:t>
            </a:r>
            <a:r>
              <a:rPr b="0" lang="en-US" sz="3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Spa</a:t>
            </a:r>
            <a:r>
              <a:rPr b="0" lang="en-US" sz="3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concentration   X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w’sale market  X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1?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1?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1?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entry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X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i’conn access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X  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3056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2001-03-26T00:25:19Z</dcterms:created>
  <dc:creator>Stephen Littlechild</dc:creator>
  <dc:description/>
  <dc:language>en-US</dc:language>
  <cp:lastModifiedBy>S C Littlechild</cp:lastModifiedBy>
  <dcterms:modified xsi:type="dcterms:W3CDTF">2001-04-01T11:02:05Z</dcterms:modified>
  <cp:revision>13</cp:revision>
  <dc:subject/>
  <dc:title>Electricity Regulation in Europe </dc:title>
</cp:coreProperties>
</file>