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embeddings/oleObject1.bin" ContentType="application/vnd.openxmlformats-officedocument.oleObject"/>
  <Override PartName="/ppt/embeddings/oleObject1.xlsx" ContentType="application/vnd.openxmlformats-officedocument.spreadsheetml.sheet"/>
  <Override PartName="/ppt/media/image12.wmf" ContentType="image/x-wmf"/>
  <Override PartName="/ppt/media/image3.wmf" ContentType="image/x-wmf"/>
  <Override PartName="/ppt/media/image10.jpeg" ContentType="image/jpeg"/>
  <Override PartName="/ppt/media/image18.png" ContentType="image/png"/>
  <Override PartName="/ppt/media/image13.wmf" ContentType="image/x-wmf"/>
  <Override PartName="/ppt/media/image9.wmf" ContentType="image/x-wmf"/>
  <Override PartName="/ppt/media/image19.wmf" ContentType="image/x-wmf"/>
  <Override PartName="/ppt/media/image14.jpeg" ContentType="image/jpeg"/>
  <Override PartName="/ppt/media/image17.wmf" ContentType="image/x-wmf"/>
  <Override PartName="/ppt/media/image15.jpeg" ContentType="image/jpeg"/>
  <Override PartName="/ppt/media/image1.png" ContentType="image/png"/>
  <Override PartName="/ppt/media/image16.jpeg" ContentType="image/jpeg"/>
  <Override PartName="/ppt/media/image4.png" ContentType="image/png"/>
  <Override PartName="/ppt/media/image5.png" ContentType="image/png"/>
  <Override PartName="/ppt/media/image6.png" ContentType="image/png"/>
  <Override PartName="/ppt/media/image7.png" ContentType="image/png"/>
  <Override PartName="/ppt/media/image11.png" ContentType="image/png"/>
  <Override PartName="/ppt/media/image2.png" ContentType="image/png"/>
  <Override PartName="/ppt/media/image8.png" ContentType="image/png"/>
  <Override PartName="/ppt/slides/_rels/slide1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19.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p:notesSz cx="6994525"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oleObject" Target="../embeddings/oleObject1.bin"/><Relationship Id="rId3"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oleObject" Target="../embeddings/oleObject1.bin"/><Relationship Id="rId3"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oleObject" Target="../embeddings/oleObject1.bin"/><Relationship Id="rId3"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685800" y="21337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graphicFrame>
        <p:nvGraphicFramePr>
          <p:cNvPr id="2" name=""/>
          <p:cNvGraphicFramePr/>
          <p:nvPr/>
        </p:nvGraphicFramePr>
        <p:xfrm>
          <a:off x="76320" y="6324480"/>
          <a:ext cx="457200" cy="457200"/>
        </p:xfrm>
        <a:graphic>
          <a:graphicData uri="http://schemas.openxmlformats.org/presentationml/2006/ole">
            <p:oleObj r:id="rId2" spid="">
              <p:embed/>
              <p:pic>
                <p:nvPicPr>
                  <p:cNvPr id="3" name="" descr=""/>
                  <p:cNvPicPr/>
                  <p:nvPr/>
                </p:nvPicPr>
                <p:blipFill>
                  <a:blip r:embed="rId3"/>
                  <a:stretch/>
                </p:blipFill>
                <p:spPr>
                  <a:xfrm>
                    <a:off x="76320" y="6324480"/>
                    <a:ext cx="457200" cy="457200"/>
                  </a:xfrm>
                  <a:prstGeom prst="rect">
                    <a:avLst/>
                  </a:prstGeom>
                  <a:noFill/>
                  <a:ln w="0">
                    <a:noFill/>
                  </a:ln>
                </p:spPr>
              </p:pic>
            </p:oleObj>
          </a:graphicData>
        </a:graphic>
      </p:graphicFrame>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5" name="PlaceHolder 2"/>
          <p:cNvSpPr>
            <a:spLocks noGrp="1"/>
          </p:cNvSpPr>
          <p:nvPr>
            <p:ph type="body"/>
          </p:nvPr>
        </p:nvSpPr>
        <p:spPr>
          <a:xfrm>
            <a:off x="685800" y="21337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graphicFrame>
        <p:nvGraphicFramePr>
          <p:cNvPr id="6" name=""/>
          <p:cNvGraphicFramePr/>
          <p:nvPr/>
        </p:nvGraphicFramePr>
        <p:xfrm>
          <a:off x="76320" y="6324480"/>
          <a:ext cx="457200" cy="457200"/>
        </p:xfrm>
        <a:graphic>
          <a:graphicData uri="http://schemas.openxmlformats.org/presentationml/2006/ole">
            <p:oleObj r:id="rId2" spid="">
              <p:embed/>
              <p:pic>
                <p:nvPicPr>
                  <p:cNvPr id="7" name="" descr=""/>
                  <p:cNvPicPr/>
                  <p:nvPr/>
                </p:nvPicPr>
                <p:blipFill>
                  <a:blip r:embed="rId3"/>
                  <a:stretch/>
                </p:blipFill>
                <p:spPr>
                  <a:xfrm>
                    <a:off x="76320" y="6324480"/>
                    <a:ext cx="457200" cy="457200"/>
                  </a:xfrm>
                  <a:prstGeom prst="rect">
                    <a:avLst/>
                  </a:prstGeom>
                  <a:noFill/>
                  <a:ln w="0">
                    <a:noFill/>
                  </a:ln>
                </p:spPr>
              </p:pic>
            </p:oleObj>
          </a:graphicData>
        </a:graphic>
      </p:graphicFrame>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9" name="PlaceHolder 2"/>
          <p:cNvSpPr>
            <a:spLocks noGrp="1"/>
          </p:cNvSpPr>
          <p:nvPr>
            <p:ph type="body"/>
          </p:nvPr>
        </p:nvSpPr>
        <p:spPr>
          <a:xfrm>
            <a:off x="685800" y="21337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graphicFrame>
        <p:nvGraphicFramePr>
          <p:cNvPr id="10" name=""/>
          <p:cNvGraphicFramePr/>
          <p:nvPr/>
        </p:nvGraphicFramePr>
        <p:xfrm>
          <a:off x="76320" y="6324480"/>
          <a:ext cx="457200" cy="457200"/>
        </p:xfrm>
        <a:graphic>
          <a:graphicData uri="http://schemas.openxmlformats.org/presentationml/2006/ole">
            <p:oleObj r:id="rId2" spid="">
              <p:embed/>
              <p:pic>
                <p:nvPicPr>
                  <p:cNvPr id="11" name="" descr=""/>
                  <p:cNvPicPr/>
                  <p:nvPr/>
                </p:nvPicPr>
                <p:blipFill>
                  <a:blip r:embed="rId3"/>
                  <a:stretch/>
                </p:blipFill>
                <p:spPr>
                  <a:xfrm>
                    <a:off x="76320" y="6324480"/>
                    <a:ext cx="457200" cy="457200"/>
                  </a:xfrm>
                  <a:prstGeom prst="rect">
                    <a:avLst/>
                  </a:prstGeom>
                  <a:noFill/>
                  <a:ln w="0">
                    <a:noFill/>
                  </a:ln>
                </p:spPr>
              </p:pic>
            </p:oleObj>
          </a:graphicData>
        </a:graphic>
      </p:graphicFrame>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28564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457200" indent="0" algn="ctr">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Second Outline Level</a:t>
            </a:r>
            <a:endParaRPr b="0" lang="en-US" sz="2800" strike="noStrike" u="none">
              <a:solidFill>
                <a:srgbClr val="000000"/>
              </a:solidFill>
              <a:effectLst/>
              <a:uFillTx/>
              <a:latin typeface="Times New Roman"/>
            </a:endParaRPr>
          </a:p>
          <a:p>
            <a:pPr lvl="2" marL="914400" algn="ctr">
              <a:spcBef>
                <a:spcPts val="601"/>
              </a:spcBef>
              <a:buClr>
                <a:srgbClr val="000000"/>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Third Outline Level</a:t>
            </a:r>
            <a:endParaRPr b="0" lang="en-US" sz="2400" strike="noStrike" u="none">
              <a:solidFill>
                <a:srgbClr val="000000"/>
              </a:solidFill>
              <a:effectLst/>
              <a:uFillTx/>
              <a:latin typeface="Times New Roman"/>
            </a:endParaRPr>
          </a:p>
          <a:p>
            <a:pPr lvl="3" marL="1371600" algn="ctr">
              <a:spcBef>
                <a:spcPts val="499"/>
              </a:spcBef>
              <a:buClr>
                <a:srgbClr val="000000"/>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1828800" algn="ctr">
              <a:spcBef>
                <a:spcPts val="499"/>
              </a:spcBef>
              <a:buClr>
                <a:srgbClr val="000000"/>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18288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18288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png"/><Relationship Id="rId3"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7.wmf"/><Relationship Id="rId3"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9.wmf"/><Relationship Id="rId3"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3.wmf"/><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72"/>
        </a:solidFill>
      </p:bgPr>
    </p:bg>
    <p:spTree>
      <p:nvGrpSpPr>
        <p:cNvPr id="1" name=""/>
        <p:cNvGrpSpPr/>
        <p:nvPr/>
      </p:nvGrpSpPr>
      <p:grpSpPr>
        <a:xfrm>
          <a:off x="0" y="0"/>
          <a:ext cx="0" cy="0"/>
          <a:chOff x="0" y="0"/>
          <a:chExt cx="0" cy="0"/>
        </a:xfrm>
      </p:grpSpPr>
      <p:sp>
        <p:nvSpPr>
          <p:cNvPr id="14" name="PlaceHolder 1"/>
          <p:cNvSpPr>
            <a:spLocks noGrp="1"/>
          </p:cNvSpPr>
          <p:nvPr>
            <p:ph type="subTitle"/>
          </p:nvPr>
        </p:nvSpPr>
        <p:spPr>
          <a:xfrm>
            <a:off x="286920" y="4191120"/>
            <a:ext cx="8626680" cy="876240"/>
          </a:xfrm>
          <a:prstGeom prst="rect">
            <a:avLst/>
          </a:prstGeom>
          <a:noFill/>
          <a:ln w="0">
            <a:noFill/>
          </a:ln>
        </p:spPr>
        <p:txBody>
          <a:bodyPr lIns="92160" rIns="92160" tIns="46080" bIns="46080" anchor="t">
            <a:noAutofit/>
          </a:bodyPr>
          <a:p>
            <a:pPr marL="343080" indent="-343080"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5" name="PlaceHolder 2"/>
          <p:cNvSpPr>
            <a:spLocks noGrp="1"/>
          </p:cNvSpPr>
          <p:nvPr>
            <p:ph type="title"/>
          </p:nvPr>
        </p:nvSpPr>
        <p:spPr>
          <a:xfrm>
            <a:off x="496800" y="2476080"/>
            <a:ext cx="8150400" cy="11430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600"/>
            </a:br>
            <a:br>
              <a:rPr sz="3600"/>
            </a:br>
            <a:br>
              <a:rPr sz="3600"/>
            </a:br>
            <a:br>
              <a:rPr sz="3600"/>
            </a:br>
            <a:br>
              <a:rPr sz="3600"/>
            </a:br>
            <a:r>
              <a:rPr b="0" lang="en-US" sz="3600" strike="noStrike" u="sng">
                <a:solidFill>
                  <a:srgbClr val="ffffcc"/>
                </a:solidFill>
                <a:effectLst/>
                <a:uFillTx/>
                <a:latin typeface="Tahoma"/>
              </a:rPr>
              <a:t>Weather Risk Management Products</a:t>
            </a:r>
            <a:r>
              <a:rPr b="0" lang="en-US" sz="3600" strike="noStrike" u="none">
                <a:solidFill>
                  <a:srgbClr val="ffffcc"/>
                </a:solidFill>
                <a:effectLst/>
                <a:uFillTx/>
                <a:latin typeface="Tahoma"/>
              </a:rPr>
              <a:t> </a:t>
            </a:r>
            <a:br>
              <a:rPr sz="3600"/>
            </a:br>
            <a:br>
              <a:rPr sz="3600"/>
            </a:br>
            <a:br>
              <a:rPr sz="3600"/>
            </a:br>
            <a:r>
              <a:rPr b="0" lang="en-US" sz="3600" strike="noStrike" u="none">
                <a:solidFill>
                  <a:srgbClr val="ffffcc"/>
                </a:solidFill>
                <a:effectLst/>
                <a:uFillTx/>
                <a:latin typeface="Tahoma"/>
              </a:rPr>
              <a:t>October, 2001</a:t>
            </a:r>
            <a:endParaRPr b="0" lang="en-US" sz="3600" strike="noStrike" u="none">
              <a:solidFill>
                <a:srgbClr val="000000"/>
              </a:solidFill>
              <a:effectLst/>
              <a:uFillTx/>
              <a:latin typeface="Times New Roman"/>
            </a:endParaRPr>
          </a:p>
        </p:txBody>
      </p:sp>
      <p:graphicFrame>
        <p:nvGraphicFramePr>
          <p:cNvPr id="16" name=""/>
          <p:cNvGraphicFramePr/>
          <p:nvPr/>
        </p:nvGraphicFramePr>
        <p:xfrm>
          <a:off x="3733920" y="380880"/>
          <a:ext cx="1798560" cy="1665360"/>
        </p:xfrm>
        <a:graphic>
          <a:graphicData uri="http://schemas.openxmlformats.org/presentationml/2006/ole">
            <p:oleObj r:id="rId1" spid="">
              <p:embed/>
              <p:pic>
                <p:nvPicPr>
                  <p:cNvPr id="17" name="" descr=""/>
                  <p:cNvPicPr/>
                  <p:nvPr/>
                </p:nvPicPr>
                <p:blipFill>
                  <a:blip r:embed="rId2"/>
                  <a:stretch/>
                </p:blipFill>
                <p:spPr>
                  <a:xfrm>
                    <a:off x="3733920" y="380880"/>
                    <a:ext cx="1798560" cy="1665360"/>
                  </a:xfrm>
                  <a:prstGeom prst="rect">
                    <a:avLst/>
                  </a:prstGeom>
                  <a:noFill/>
                  <a:ln w="0">
                    <a:noFill/>
                  </a:ln>
                </p:spPr>
              </p:pic>
            </p:oleObj>
          </a:graphicData>
        </a:graphic>
      </p:graphicFrame>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0"/>
            <a:ext cx="7772400" cy="83808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Weather Risk Management  Terms</a:t>
            </a:r>
            <a:endParaRPr b="0" lang="en-US" sz="2400" strike="noStrike" u="none">
              <a:solidFill>
                <a:srgbClr val="000000"/>
              </a:solidFill>
              <a:effectLst/>
              <a:uFillTx/>
              <a:latin typeface="Times New Roman"/>
            </a:endParaRPr>
          </a:p>
        </p:txBody>
      </p:sp>
      <p:sp>
        <p:nvSpPr>
          <p:cNvPr id="82" name="PlaceHolder 2"/>
          <p:cNvSpPr>
            <a:spLocks noGrp="1"/>
          </p:cNvSpPr>
          <p:nvPr>
            <p:ph/>
          </p:nvPr>
        </p:nvSpPr>
        <p:spPr>
          <a:xfrm>
            <a:off x="1066320" y="1066320"/>
            <a:ext cx="7162920" cy="527076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0">
              <a:lnSpc>
                <a:spcPct val="85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458640" indent="-458640">
              <a:lnSpc>
                <a:spcPct val="85000"/>
              </a:lnSpc>
              <a:spcBef>
                <a:spcPts val="201"/>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ahoma"/>
              </a:rPr>
              <a:t>Cap – </a:t>
            </a:r>
            <a:r>
              <a:rPr b="0" lang="en-US" sz="1600" strike="noStrike" u="none">
                <a:solidFill>
                  <a:srgbClr val="000000"/>
                </a:solidFill>
                <a:effectLst/>
                <a:uFillTx/>
                <a:latin typeface="Tahoma"/>
              </a:rPr>
              <a:t>The seller pays the buyer whenever the defined weather index falls above the strike level. The payment shall be equal to the number of weather units the index deviates from the strike level times a notional amount per unit, up to a maximum limit. The buyer pays the seller an up front payment lump-sum payment for the transaction</a:t>
            </a:r>
            <a:endParaRPr b="0" lang="en-US" sz="1600" strike="noStrike" u="none">
              <a:solidFill>
                <a:srgbClr val="000000"/>
              </a:solidFill>
              <a:effectLst/>
              <a:uFillTx/>
              <a:latin typeface="Times New Roman"/>
            </a:endParaRPr>
          </a:p>
          <a:p>
            <a:pPr marL="458640" indent="0">
              <a:lnSpc>
                <a:spcPct val="85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458640" indent="-458640">
              <a:lnSpc>
                <a:spcPct val="85000"/>
              </a:lnSpc>
              <a:spcBef>
                <a:spcPts val="201"/>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ahoma"/>
              </a:rPr>
              <a:t>Floor - </a:t>
            </a:r>
            <a:r>
              <a:rPr b="0" lang="en-US" sz="1600" strike="noStrike" u="none">
                <a:solidFill>
                  <a:srgbClr val="000000"/>
                </a:solidFill>
                <a:effectLst/>
                <a:uFillTx/>
                <a:latin typeface="Tahoma"/>
              </a:rPr>
              <a:t>The seller pays the buyer whenever the defined weather index falls below the strike level. The payment shall be equal to the number of weather units the index deviates from the strike level times a notional amount per unit, up to a maximum limit. The buyer pays the seller an up front payment lump-sum payment for the transaction</a:t>
            </a:r>
            <a:endParaRPr b="0" lang="en-US" sz="1600" strike="noStrike" u="none">
              <a:solidFill>
                <a:srgbClr val="000000"/>
              </a:solidFill>
              <a:effectLst/>
              <a:uFillTx/>
              <a:latin typeface="Times New Roman"/>
            </a:endParaRPr>
          </a:p>
          <a:p>
            <a:pPr marL="458640" indent="0">
              <a:lnSpc>
                <a:spcPct val="85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458640" indent="-458640">
              <a:lnSpc>
                <a:spcPct val="85000"/>
              </a:lnSpc>
              <a:spcBef>
                <a:spcPts val="201"/>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ahoma"/>
              </a:rPr>
              <a:t>Collar - </a:t>
            </a:r>
            <a:r>
              <a:rPr b="0" lang="en-US" sz="1600" strike="noStrike" u="none">
                <a:solidFill>
                  <a:srgbClr val="000000"/>
                </a:solidFill>
                <a:effectLst/>
                <a:uFillTx/>
                <a:latin typeface="Tahoma"/>
              </a:rPr>
              <a:t>Under this agreement, seller pays the buyer whenever the defined weather index falls below above the cap strike and the buyer pays the seller whenever the weather index falls below the floor strike level. The payment in either case shall be equal to the number of weather units the index deviates from the strike level times a notional amount per unit, up to a maximum limit. No up-front payment required.</a:t>
            </a:r>
            <a:endParaRPr b="0" lang="en-US" sz="1600" strike="noStrike" u="none">
              <a:solidFill>
                <a:srgbClr val="000000"/>
              </a:solidFill>
              <a:effectLst/>
              <a:uFillTx/>
              <a:latin typeface="Times New Roman"/>
            </a:endParaRPr>
          </a:p>
          <a:p>
            <a:pPr marL="458640" indent="0">
              <a:lnSpc>
                <a:spcPct val="85000"/>
              </a:lnSpc>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458640" indent="-458640">
              <a:lnSpc>
                <a:spcPct val="85000"/>
              </a:lnSpc>
              <a:spcBef>
                <a:spcPts val="201"/>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ahoma"/>
              </a:rPr>
              <a:t>Swap –</a:t>
            </a:r>
            <a:r>
              <a:rPr b="0" lang="en-US" sz="1600" strike="noStrike" u="none">
                <a:solidFill>
                  <a:srgbClr val="000000"/>
                </a:solidFill>
                <a:effectLst/>
                <a:uFillTx/>
                <a:latin typeface="Tahoma"/>
              </a:rPr>
              <a:t> This a special case of a Collar where the the cap and floor strikes are the same. No up-front payment required.</a:t>
            </a:r>
            <a:endParaRPr b="0" lang="en-US" sz="1600" strike="noStrike" u="none">
              <a:solidFill>
                <a:srgbClr val="000000"/>
              </a:solidFill>
              <a:effectLst/>
              <a:uFillTx/>
              <a:latin typeface="Times New Roman"/>
            </a:endParaRPr>
          </a:p>
        </p:txBody>
      </p:sp>
      <p:sp>
        <p:nvSpPr>
          <p:cNvPr id="83"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PlaceHolder 1"/>
          <p:cNvSpPr>
            <a:spLocks noGrp="1"/>
          </p:cNvSpPr>
          <p:nvPr>
            <p:ph/>
          </p:nvPr>
        </p:nvSpPr>
        <p:spPr>
          <a:xfrm>
            <a:off x="609120" y="990360"/>
            <a:ext cx="8077320" cy="5181480"/>
          </a:xfrm>
          <a:prstGeom prst="rect">
            <a:avLst/>
          </a:prstGeom>
          <a:solidFill>
            <a:srgbClr val="ffffcc"/>
          </a:solidFill>
          <a:ln w="0">
            <a:noFill/>
          </a:ln>
          <a:effectLst>
            <a:outerShdw dist="107932" dir="2700000" blurRad="0" rotWithShape="0">
              <a:srgbClr val="919191"/>
            </a:outerShdw>
          </a:effectLst>
        </p:spPr>
        <p:txBody>
          <a:bodyPr lIns="92160" rIns="92160" tIns="46080" bIns="46080" anchor="t">
            <a:normAutofit/>
          </a:bodyPr>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Equity Securities:</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ahoma"/>
              </a:rPr>
              <a:t>Date</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Trade Volume</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Price</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Notional</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6/15/00</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Buy</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10,000 shares</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$4.00</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$40,000</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6/16/00</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Sell</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10,000 shares</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$4.30</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$43,000</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Profit = $3,000</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Weather Product:</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ahoma"/>
              </a:rPr>
              <a:t>Date</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Trade Volume</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Price</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	</a:t>
            </a:r>
            <a:r>
              <a:rPr b="1" lang="en-US" sz="1600" strike="noStrike" u="sng">
                <a:solidFill>
                  <a:srgbClr val="000000"/>
                </a:solidFill>
                <a:effectLst/>
                <a:uFillTx/>
                <a:latin typeface="Tahoma"/>
              </a:rPr>
              <a:t>Notional</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6/15/00</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Buy</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$5,000/HDD</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2000 HDDs</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$10,000,000</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6/16/00</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Sell</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$5,000/HDD</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2010 HDDs</a:t>
            </a:r>
            <a:r>
              <a:rPr b="1" lang="en-US" sz="1600" strike="noStrike" u="none">
                <a:solidFill>
                  <a:srgbClr val="000000"/>
                </a:solidFill>
                <a:effectLst/>
                <a:uFillTx/>
                <a:latin typeface="Tahoma"/>
              </a:rPr>
              <a:t>	</a:t>
            </a:r>
            <a:r>
              <a:rPr b="1" lang="en-US" sz="1600" strike="noStrike" u="none">
                <a:solidFill>
                  <a:srgbClr val="000000"/>
                </a:solidFill>
                <a:effectLst/>
                <a:uFillTx/>
                <a:latin typeface="Tahoma"/>
              </a:rPr>
              <a:t>$10,050,000</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Profit = $50,000</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63360" indent="-63360" algn="ctr">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In the weather market, the $$ don’t move, the degree days (HDDs/CDDs) do.</a:t>
            </a:r>
            <a:endParaRPr b="0" lang="en-US" sz="1600" strike="noStrike" u="none">
              <a:solidFill>
                <a:srgbClr val="000000"/>
              </a:solidFill>
              <a:effectLst/>
              <a:uFillTx/>
              <a:latin typeface="Times New Roman"/>
            </a:endParaRPr>
          </a:p>
          <a:p>
            <a:pPr marL="63360" indent="-6336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63360" indent="-63360" algn="ctr">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Daily HDD Definition:  Max(65</a:t>
            </a:r>
            <a:r>
              <a:rPr b="1" lang="en-US" sz="1600" strike="noStrike" u="none" baseline="30000">
                <a:solidFill>
                  <a:srgbClr val="000000"/>
                </a:solidFill>
                <a:effectLst/>
                <a:uFillTx/>
                <a:latin typeface="Tahoma"/>
              </a:rPr>
              <a:t>o</a:t>
            </a:r>
            <a:r>
              <a:rPr b="1" lang="en-US" sz="1600" strike="noStrike" u="none">
                <a:solidFill>
                  <a:srgbClr val="000000"/>
                </a:solidFill>
                <a:effectLst/>
                <a:uFillTx/>
                <a:latin typeface="Tahoma"/>
              </a:rPr>
              <a:t> - (Avg(T</a:t>
            </a:r>
            <a:r>
              <a:rPr b="1" lang="en-US" sz="1600" strike="noStrike" u="none" baseline="-25000">
                <a:solidFill>
                  <a:srgbClr val="000000"/>
                </a:solidFill>
                <a:effectLst/>
                <a:uFillTx/>
                <a:latin typeface="Tahoma"/>
              </a:rPr>
              <a:t>max</a:t>
            </a:r>
            <a:r>
              <a:rPr b="1" lang="en-US" sz="1600" strike="noStrike" u="none">
                <a:solidFill>
                  <a:srgbClr val="000000"/>
                </a:solidFill>
                <a:effectLst/>
                <a:uFillTx/>
                <a:latin typeface="Tahoma"/>
              </a:rPr>
              <a:t>, T</a:t>
            </a:r>
            <a:r>
              <a:rPr b="1" lang="en-US" sz="1600" strike="noStrike" u="none" baseline="-25000">
                <a:solidFill>
                  <a:srgbClr val="000000"/>
                </a:solidFill>
                <a:effectLst/>
                <a:uFillTx/>
                <a:latin typeface="Tahoma"/>
              </a:rPr>
              <a:t>min</a:t>
            </a:r>
            <a:r>
              <a:rPr b="1" lang="en-US" sz="1600" strike="noStrike" u="none">
                <a:solidFill>
                  <a:srgbClr val="000000"/>
                </a:solidFill>
                <a:effectLst/>
                <a:uFillTx/>
                <a:latin typeface="Tahoma"/>
              </a:rPr>
              <a:t>),0)</a:t>
            </a:r>
            <a:endParaRPr b="0" lang="en-US" sz="1600" strike="noStrike" u="none">
              <a:solidFill>
                <a:srgbClr val="000000"/>
              </a:solidFill>
              <a:effectLst/>
              <a:uFillTx/>
              <a:latin typeface="Times New Roman"/>
            </a:endParaRPr>
          </a:p>
          <a:p>
            <a:pPr marL="63360" indent="-63360" algn="ctr">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Daily CDD Definition: Max(Avg(T</a:t>
            </a:r>
            <a:r>
              <a:rPr b="1" lang="en-US" sz="1600" strike="noStrike" u="none" baseline="-25000">
                <a:solidFill>
                  <a:srgbClr val="000000"/>
                </a:solidFill>
                <a:effectLst/>
                <a:uFillTx/>
                <a:latin typeface="Tahoma"/>
              </a:rPr>
              <a:t>max</a:t>
            </a:r>
            <a:r>
              <a:rPr b="1" lang="en-US" sz="1600" strike="noStrike" u="none">
                <a:solidFill>
                  <a:srgbClr val="000000"/>
                </a:solidFill>
                <a:effectLst/>
                <a:uFillTx/>
                <a:latin typeface="Tahoma"/>
              </a:rPr>
              <a:t>, T</a:t>
            </a:r>
            <a:r>
              <a:rPr b="1" lang="en-US" sz="1600" strike="noStrike" u="none" baseline="-25000">
                <a:solidFill>
                  <a:srgbClr val="000000"/>
                </a:solidFill>
                <a:effectLst/>
                <a:uFillTx/>
                <a:latin typeface="Tahoma"/>
              </a:rPr>
              <a:t>min</a:t>
            </a:r>
            <a:r>
              <a:rPr b="1" lang="en-US" sz="1600" strike="noStrike" u="none">
                <a:solidFill>
                  <a:srgbClr val="000000"/>
                </a:solidFill>
                <a:effectLst/>
                <a:uFillTx/>
                <a:latin typeface="Tahoma"/>
              </a:rPr>
              <a:t>) - 65</a:t>
            </a:r>
            <a:r>
              <a:rPr b="1" lang="en-US" sz="1600" strike="noStrike" u="none" baseline="30000">
                <a:solidFill>
                  <a:srgbClr val="000000"/>
                </a:solidFill>
                <a:effectLst/>
                <a:uFillTx/>
                <a:latin typeface="Tahoma"/>
              </a:rPr>
              <a:t>o </a:t>
            </a:r>
            <a:r>
              <a:rPr b="1" lang="en-US" sz="1600" strike="noStrike" u="none">
                <a:solidFill>
                  <a:srgbClr val="000000"/>
                </a:solidFill>
                <a:effectLst/>
                <a:uFillTx/>
                <a:latin typeface="Tahoma"/>
              </a:rPr>
              <a:t>,0)</a:t>
            </a:r>
            <a:endParaRPr b="0" lang="en-US" sz="1600" strike="noStrike" u="none">
              <a:solidFill>
                <a:srgbClr val="000000"/>
              </a:solidFill>
              <a:effectLst/>
              <a:uFillTx/>
              <a:latin typeface="Times New Roman"/>
            </a:endParaRPr>
          </a:p>
          <a:p>
            <a:pPr lvl="1" marL="289080" indent="60120">
              <a:lnSpc>
                <a:spcPct val="9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85" name=""/>
          <p:cNvSpPr/>
          <p:nvPr/>
        </p:nvSpPr>
        <p:spPr>
          <a:xfrm>
            <a:off x="533520" y="990720"/>
            <a:ext cx="8076960" cy="510516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How to Think About Weather Products</a:t>
            </a:r>
            <a:endParaRPr b="0" lang="en-US" sz="2400" strike="noStrike" u="none">
              <a:solidFill>
                <a:srgbClr val="000000"/>
              </a:solidFill>
              <a:effectLst/>
              <a:uFillTx/>
              <a:latin typeface="Times New Roman"/>
            </a:endParaRPr>
          </a:p>
        </p:txBody>
      </p:sp>
      <p:sp>
        <p:nvSpPr>
          <p:cNvPr id="87"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
          <p:cNvSpPr/>
          <p:nvPr/>
        </p:nvSpPr>
        <p:spPr>
          <a:xfrm>
            <a:off x="0" y="274680"/>
            <a:ext cx="9144000" cy="72072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9" name=""/>
          <p:cNvSpPr/>
          <p:nvPr/>
        </p:nvSpPr>
        <p:spPr>
          <a:xfrm>
            <a:off x="304920" y="1371600"/>
            <a:ext cx="7848360" cy="373392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90" name=""/>
          <p:cNvSpPr/>
          <p:nvPr/>
        </p:nvSpPr>
        <p:spPr>
          <a:xfrm>
            <a:off x="228600" y="1371600"/>
            <a:ext cx="8381880" cy="3886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91" name=""/>
          <p:cNvSpPr/>
          <p:nvPr/>
        </p:nvSpPr>
        <p:spPr>
          <a:xfrm>
            <a:off x="6918480" y="3962520"/>
            <a:ext cx="183960" cy="45720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92" name=""/>
          <p:cNvSpPr/>
          <p:nvPr/>
        </p:nvSpPr>
        <p:spPr>
          <a:xfrm>
            <a:off x="6705720" y="472428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DEALERS</a:t>
            </a:r>
            <a:endParaRPr b="0" lang="en-US" sz="2400" strike="noStrike" u="none">
              <a:solidFill>
                <a:srgbClr val="000000"/>
              </a:solidFill>
              <a:effectLst/>
              <a:uFillTx/>
              <a:latin typeface="Times New Roman"/>
            </a:endParaRPr>
          </a:p>
        </p:txBody>
      </p:sp>
      <p:sp>
        <p:nvSpPr>
          <p:cNvPr id="93" name=""/>
          <p:cNvSpPr/>
          <p:nvPr/>
        </p:nvSpPr>
        <p:spPr>
          <a:xfrm>
            <a:off x="6629400" y="167652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63504" dir="2216091"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INSURANCE</a:t>
            </a:r>
            <a:endParaRPr b="0" lang="en-US" sz="2400" strike="noStrike" u="none">
              <a:solidFill>
                <a:srgbClr val="000000"/>
              </a:solidFill>
              <a:effectLst/>
              <a:uFillTx/>
              <a:latin typeface="Times New Roman"/>
            </a:endParaRPr>
          </a:p>
        </p:txBody>
      </p:sp>
      <p:sp>
        <p:nvSpPr>
          <p:cNvPr id="94" name=""/>
          <p:cNvSpPr/>
          <p:nvPr/>
        </p:nvSpPr>
        <p:spPr>
          <a:xfrm>
            <a:off x="3556080" y="525780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BROKERS</a:t>
            </a:r>
            <a:endParaRPr b="0" lang="en-US" sz="2400" strike="noStrike" u="none">
              <a:solidFill>
                <a:srgbClr val="000000"/>
              </a:solidFill>
              <a:effectLst/>
              <a:uFillTx/>
              <a:latin typeface="Times New Roman"/>
            </a:endParaRPr>
          </a:p>
        </p:txBody>
      </p:sp>
      <p:sp>
        <p:nvSpPr>
          <p:cNvPr id="95" name=""/>
          <p:cNvSpPr/>
          <p:nvPr/>
        </p:nvSpPr>
        <p:spPr>
          <a:xfrm>
            <a:off x="152280" y="327672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END USERS</a:t>
            </a:r>
            <a:endParaRPr b="0" lang="en-US" sz="2400" strike="noStrike" u="none">
              <a:solidFill>
                <a:srgbClr val="000000"/>
              </a:solidFill>
              <a:effectLst/>
              <a:uFillTx/>
              <a:latin typeface="Times New Roman"/>
            </a:endParaRPr>
          </a:p>
        </p:txBody>
      </p:sp>
      <p:sp>
        <p:nvSpPr>
          <p:cNvPr id="96" name=""/>
          <p:cNvSpPr/>
          <p:nvPr/>
        </p:nvSpPr>
        <p:spPr>
          <a:xfrm>
            <a:off x="4343400" y="2209680"/>
            <a:ext cx="457200" cy="609840"/>
          </a:xfrm>
          <a:prstGeom prst="upDownArrow">
            <a:avLst>
              <a:gd name="adj1" fmla="val 50000"/>
              <a:gd name="adj2" fmla="val 26553"/>
            </a:avLst>
          </a:prstGeom>
          <a:gradFill rotWithShape="0">
            <a:gsLst>
              <a:gs pos="0">
                <a:srgbClr val="000000"/>
              </a:gs>
              <a:gs pos="50000">
                <a:srgbClr val="ffff00"/>
              </a:gs>
              <a:gs pos="100000">
                <a:srgbClr val="000000"/>
              </a:gs>
            </a:gsLst>
            <a:lin ang="108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97" name=""/>
          <p:cNvSpPr/>
          <p:nvPr/>
        </p:nvSpPr>
        <p:spPr>
          <a:xfrm>
            <a:off x="4343400" y="4572000"/>
            <a:ext cx="457200" cy="609480"/>
          </a:xfrm>
          <a:prstGeom prst="upDownArrow">
            <a:avLst>
              <a:gd name="adj1" fmla="val 50000"/>
              <a:gd name="adj2" fmla="val 26538"/>
            </a:avLst>
          </a:prstGeom>
          <a:gradFill rotWithShape="0">
            <a:gsLst>
              <a:gs pos="0">
                <a:srgbClr val="000000"/>
              </a:gs>
              <a:gs pos="50000">
                <a:srgbClr val="ffff00"/>
              </a:gs>
              <a:gs pos="100000">
                <a:srgbClr val="000000"/>
              </a:gs>
            </a:gsLst>
            <a:lin ang="108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98" name=""/>
          <p:cNvSpPr/>
          <p:nvPr/>
        </p:nvSpPr>
        <p:spPr>
          <a:xfrm rot="19309800">
            <a:off x="6248520" y="2743200"/>
            <a:ext cx="457200" cy="380880"/>
          </a:xfrm>
          <a:prstGeom prst="leftRightArrow">
            <a:avLst>
              <a:gd name="adj1" fmla="val 50000"/>
              <a:gd name="adj2" fmla="val 23896"/>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99" name=""/>
          <p:cNvSpPr/>
          <p:nvPr/>
        </p:nvSpPr>
        <p:spPr>
          <a:xfrm>
            <a:off x="2260440" y="3581280"/>
            <a:ext cx="457200" cy="381240"/>
          </a:xfrm>
          <a:prstGeom prst="leftRightArrow">
            <a:avLst>
              <a:gd name="adj1" fmla="val 50000"/>
              <a:gd name="adj2" fmla="val 23874"/>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00" name=""/>
          <p:cNvSpPr/>
          <p:nvPr/>
        </p:nvSpPr>
        <p:spPr>
          <a:xfrm>
            <a:off x="2895480" y="3048120"/>
            <a:ext cx="3657600" cy="1411200"/>
          </a:xfrm>
          <a:prstGeom prst="ellipse">
            <a:avLst/>
          </a:prstGeom>
          <a:blipFill rotWithShape="0">
            <a:blip r:embed="rId1"/>
            <a:srcRect/>
            <a:tile tx="0" ty="0" sx="100000" sy="100000" algn="ctr"/>
          </a:blipFill>
          <a:ln w="0">
            <a:noFill/>
          </a:ln>
          <a:effectLst>
            <a:outerShdw dist="71785"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FINANCIAL </a:t>
            </a:r>
            <a:endParaRPr b="0" lang="en-US" sz="2400" strike="noStrike" u="none">
              <a:solidFill>
                <a:srgbClr val="000000"/>
              </a:solidFill>
              <a:effectLst/>
              <a:uFillTx/>
              <a:latin typeface="Times New Roman"/>
            </a:endParaRPr>
          </a:p>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WEATHER MARKET</a:t>
            </a:r>
            <a:endParaRPr b="0" lang="en-US" sz="2400" strike="noStrike" u="none">
              <a:solidFill>
                <a:srgbClr val="000000"/>
              </a:solidFill>
              <a:effectLst/>
              <a:uFillTx/>
              <a:latin typeface="Times New Roman"/>
            </a:endParaRPr>
          </a:p>
        </p:txBody>
      </p:sp>
      <p:sp>
        <p:nvSpPr>
          <p:cNvPr id="101" name=""/>
          <p:cNvSpPr/>
          <p:nvPr/>
        </p:nvSpPr>
        <p:spPr>
          <a:xfrm>
            <a:off x="7070760" y="4114800"/>
            <a:ext cx="183960" cy="45720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02" name=""/>
          <p:cNvSpPr/>
          <p:nvPr/>
        </p:nvSpPr>
        <p:spPr>
          <a:xfrm>
            <a:off x="3578400" y="106668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63504" dir="2216091"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CAPITAL</a:t>
            </a:r>
            <a:endParaRPr b="0" lang="en-US" sz="2400" strike="noStrike" u="none">
              <a:solidFill>
                <a:srgbClr val="000000"/>
              </a:solidFill>
              <a:effectLst/>
              <a:uFillTx/>
              <a:latin typeface="Times New Roman"/>
            </a:endParaRPr>
          </a:p>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MARKETS</a:t>
            </a:r>
            <a:endParaRPr b="0" lang="en-US" sz="2400" strike="noStrike" u="none">
              <a:solidFill>
                <a:srgbClr val="000000"/>
              </a:solidFill>
              <a:effectLst/>
              <a:uFillTx/>
              <a:latin typeface="Times New Roman"/>
            </a:endParaRPr>
          </a:p>
        </p:txBody>
      </p:sp>
      <p:sp>
        <p:nvSpPr>
          <p:cNvPr id="103" name=""/>
          <p:cNvSpPr/>
          <p:nvPr/>
        </p:nvSpPr>
        <p:spPr>
          <a:xfrm rot="2386800">
            <a:off x="6248160" y="4343040"/>
            <a:ext cx="457200" cy="380880"/>
          </a:xfrm>
          <a:prstGeom prst="leftRightArrow">
            <a:avLst>
              <a:gd name="adj1" fmla="val 50000"/>
              <a:gd name="adj2" fmla="val 23896"/>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04" name=""/>
          <p:cNvSpPr/>
          <p:nvPr/>
        </p:nvSpPr>
        <p:spPr>
          <a:xfrm>
            <a:off x="6303240" y="5715000"/>
            <a:ext cx="2846520" cy="641160"/>
          </a:xfrm>
          <a:prstGeom prst="rect">
            <a:avLst/>
          </a:prstGeom>
          <a:noFill/>
          <a:ln w="0">
            <a:noFill/>
          </a:ln>
        </p:spPr>
        <p:style>
          <a:lnRef idx="0"/>
          <a:fillRef idx="0"/>
          <a:effectRef idx="0"/>
          <a:fontRef idx="minor"/>
        </p:style>
        <p:txBody>
          <a:bodyPr wrap="none" lIns="92160" rIns="92160" tIns="46080" bIns="46080" anchor="t">
            <a:spAutoFit/>
          </a:bodyPr>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Energy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Insurance/Reinsurance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Financial Institutions</a:t>
            </a:r>
            <a:endParaRPr b="0" lang="en-US" sz="1200" strike="noStrike" u="none">
              <a:solidFill>
                <a:srgbClr val="000000"/>
              </a:solidFill>
              <a:effectLst/>
              <a:uFillTx/>
              <a:latin typeface="Times New Roman"/>
            </a:endParaRPr>
          </a:p>
        </p:txBody>
      </p:sp>
      <p:sp>
        <p:nvSpPr>
          <p:cNvPr id="105" name=""/>
          <p:cNvSpPr/>
          <p:nvPr/>
        </p:nvSpPr>
        <p:spPr>
          <a:xfrm>
            <a:off x="3578400" y="6324480"/>
            <a:ext cx="2079000" cy="275400"/>
          </a:xfrm>
          <a:prstGeom prst="rect">
            <a:avLst/>
          </a:prstGeom>
          <a:noFill/>
          <a:ln w="0">
            <a:noFill/>
          </a:ln>
        </p:spPr>
        <p:style>
          <a:lnRef idx="0"/>
          <a:fillRef idx="0"/>
          <a:effectRef idx="0"/>
          <a:fontRef idx="minor"/>
        </p:style>
        <p:txBody>
          <a:bodyPr wrap="none" lIns="92160" rIns="92160" tIns="46080" bIns="46080" anchor="t">
            <a:spAutoFit/>
          </a:bodyPr>
          <a:p>
            <a:pPr marL="174600" indent="-17460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Inter-Dealer Transactions</a:t>
            </a:r>
            <a:endParaRPr b="0" lang="en-US" sz="1200" strike="noStrike" u="none">
              <a:solidFill>
                <a:srgbClr val="000000"/>
              </a:solidFill>
              <a:effectLst/>
              <a:uFillTx/>
              <a:latin typeface="Times New Roman"/>
            </a:endParaRPr>
          </a:p>
        </p:txBody>
      </p:sp>
      <p:sp>
        <p:nvSpPr>
          <p:cNvPr id="106" name=""/>
          <p:cNvSpPr/>
          <p:nvPr/>
        </p:nvSpPr>
        <p:spPr>
          <a:xfrm>
            <a:off x="41400" y="4267080"/>
            <a:ext cx="2955600" cy="1921320"/>
          </a:xfrm>
          <a:prstGeom prst="rect">
            <a:avLst/>
          </a:prstGeom>
          <a:noFill/>
          <a:ln w="0">
            <a:noFill/>
          </a:ln>
        </p:spPr>
        <p:style>
          <a:lnRef idx="0"/>
          <a:fillRef idx="0"/>
          <a:effectRef idx="0"/>
          <a:fontRef idx="minor"/>
        </p:style>
        <p:txBody>
          <a:bodyPr wrap="none" lIns="92160" rIns="92160" tIns="46080" bIns="46080" anchor="t">
            <a:spAutoFit/>
          </a:bodyPr>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a:rPr>
              <a:t>Energy Utilities/Local Distribution </a:t>
            </a:r>
            <a:endParaRPr b="0" lang="en-US" sz="1200" strike="noStrike" u="none">
              <a:solidFill>
                <a:srgbClr val="000000"/>
              </a:solidFill>
              <a:effectLst/>
              <a:uFillTx/>
              <a:latin typeface="Times New Roman"/>
            </a:endParaRPr>
          </a:p>
          <a:p>
            <a:pPr lvl="1" marL="281160" indent="-166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a:rPr>
              <a:t>	</a:t>
            </a:r>
            <a:r>
              <a:rPr b="1" i="1" lang="en-US" sz="1200" strike="noStrike" u="none">
                <a:solidFill>
                  <a:srgbClr val="000000"/>
                </a:solidFill>
                <a:effectLst/>
                <a:uFillTx/>
                <a:latin typeface="Arial"/>
              </a:rPr>
              <a:t>Companies/Pipelines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Agriculture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Ski &amp; Vacation Resorts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Manufacturers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Construction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Entertainment</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Retail Stores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Transportation</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Etc.</a:t>
            </a:r>
            <a:endParaRPr b="0" lang="en-US" sz="1200" strike="noStrike" u="none">
              <a:solidFill>
                <a:srgbClr val="000000"/>
              </a:solidFill>
              <a:effectLst/>
              <a:uFillTx/>
              <a:latin typeface="Times New Roman"/>
            </a:endParaRPr>
          </a:p>
        </p:txBody>
      </p:sp>
      <p:sp>
        <p:nvSpPr>
          <p:cNvPr id="107" name="PlaceHolder 1"/>
          <p:cNvSpPr>
            <a:spLocks noGrp="1"/>
          </p:cNvSpPr>
          <p:nvPr>
            <p:ph type="title"/>
          </p:nvPr>
        </p:nvSpPr>
        <p:spPr>
          <a:xfrm>
            <a:off x="410760" y="157320"/>
            <a:ext cx="8226360" cy="73152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Market Composition</a:t>
            </a:r>
            <a:endParaRPr b="0" lang="en-US" sz="2800" strike="noStrike" u="none">
              <a:solidFill>
                <a:srgbClr val="000000"/>
              </a:solidFill>
              <a:effectLst/>
              <a:uFillTx/>
              <a:latin typeface="Times New Roman"/>
            </a:endParaRPr>
          </a:p>
        </p:txBody>
      </p:sp>
      <p:sp>
        <p:nvSpPr>
          <p:cNvPr id="108" name=""/>
          <p:cNvSpPr/>
          <p:nvPr/>
        </p:nvSpPr>
        <p:spPr>
          <a:xfrm>
            <a:off x="38088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9" name=""/>
          <p:cNvSpPr/>
          <p:nvPr/>
        </p:nvSpPr>
        <p:spPr>
          <a:xfrm>
            <a:off x="152280" y="1676520"/>
            <a:ext cx="2057400" cy="914400"/>
          </a:xfrm>
          <a:prstGeom prst="rect">
            <a:avLst/>
          </a:prstGeom>
          <a:gradFill rotWithShape="0">
            <a:gsLst>
              <a:gs pos="0">
                <a:srgbClr val="461775"/>
              </a:gs>
              <a:gs pos="50000">
                <a:srgbClr val="9933ff"/>
              </a:gs>
              <a:gs pos="100000">
                <a:srgbClr val="461775"/>
              </a:gs>
            </a:gsLst>
            <a:lin ang="5400000"/>
          </a:gradFill>
          <a:ln w="0">
            <a:noFill/>
          </a:ln>
          <a:effectLst>
            <a:outerShdw dist="53966"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Analysts</a:t>
            </a:r>
            <a:endParaRPr b="0" lang="en-US" sz="2400" strike="noStrike" u="none">
              <a:solidFill>
                <a:srgbClr val="000000"/>
              </a:solidFill>
              <a:effectLst/>
              <a:uFillTx/>
              <a:latin typeface="Times New Roman"/>
            </a:endParaRPr>
          </a:p>
        </p:txBody>
      </p:sp>
      <p:sp>
        <p:nvSpPr>
          <p:cNvPr id="110" name=""/>
          <p:cNvSpPr/>
          <p:nvPr/>
        </p:nvSpPr>
        <p:spPr>
          <a:xfrm>
            <a:off x="762120" y="2666880"/>
            <a:ext cx="609480" cy="457200"/>
          </a:xfrm>
          <a:prstGeom prst="downArrow">
            <a:avLst>
              <a:gd name="adj1" fmla="val 50000"/>
              <a:gd name="adj2" fmla="val 25000"/>
            </a:avLst>
          </a:prstGeom>
          <a:solidFill>
            <a:srgbClr val="ffff66"/>
          </a:solidFill>
          <a:ln w="6480">
            <a:solidFill>
              <a:srgbClr val="000000"/>
            </a:solidFill>
            <a:miter/>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11" name=""/>
          <p:cNvSpPr/>
          <p:nvPr/>
        </p:nvSpPr>
        <p:spPr>
          <a:xfrm flipV="1">
            <a:off x="2438280" y="1676520"/>
            <a:ext cx="914400" cy="304560"/>
          </a:xfrm>
          <a:prstGeom prst="line">
            <a:avLst/>
          </a:prstGeom>
          <a:ln w="6480">
            <a:solidFill>
              <a:srgbClr val="000000"/>
            </a:solidFill>
            <a:prstDash val="dash"/>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685800" y="0"/>
            <a:ext cx="7772400" cy="83808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Significant Weather Transactions</a:t>
            </a:r>
            <a:endParaRPr b="0" lang="en-US" sz="2400" strike="noStrike" u="none">
              <a:solidFill>
                <a:srgbClr val="000000"/>
              </a:solidFill>
              <a:effectLst/>
              <a:uFillTx/>
              <a:latin typeface="Times New Roman"/>
            </a:endParaRPr>
          </a:p>
        </p:txBody>
      </p:sp>
      <p:sp>
        <p:nvSpPr>
          <p:cNvPr id="113" name="PlaceHolder 2"/>
          <p:cNvSpPr>
            <a:spLocks noGrp="1"/>
          </p:cNvSpPr>
          <p:nvPr>
            <p:ph/>
          </p:nvPr>
        </p:nvSpPr>
        <p:spPr>
          <a:xfrm>
            <a:off x="761760" y="1066320"/>
            <a:ext cx="7848360" cy="527076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0">
              <a:lnSpc>
                <a:spcPct val="85000"/>
              </a:lnSpc>
              <a:spcBef>
                <a:spcPts val="2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458640" indent="-458640">
              <a:lnSpc>
                <a:spcPct val="9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5 year $55 million Midwest US HDD floor (protection against warm winter)</a:t>
            </a:r>
            <a:endParaRPr b="0" lang="en-US" sz="2000" strike="noStrike" u="none">
              <a:solidFill>
                <a:srgbClr val="000000"/>
              </a:solidFill>
              <a:effectLst/>
              <a:uFillTx/>
              <a:latin typeface="Times New Roman"/>
            </a:endParaRPr>
          </a:p>
          <a:p>
            <a:pPr marL="458640" indent="-458640">
              <a:lnSpc>
                <a:spcPct val="9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3 year no limit Western US natural gas linked precipitation collar (protection against drought AND high gas prices)</a:t>
            </a:r>
            <a:endParaRPr b="0" lang="en-US" sz="2000" strike="noStrike" u="none">
              <a:solidFill>
                <a:srgbClr val="000000"/>
              </a:solidFill>
              <a:effectLst/>
              <a:uFillTx/>
              <a:latin typeface="Times New Roman"/>
            </a:endParaRPr>
          </a:p>
          <a:p>
            <a:pPr marL="458640" indent="-458640">
              <a:lnSpc>
                <a:spcPct val="9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5 year no limit Western US power linked precipitation collar (protection against drought AND high power prices)</a:t>
            </a:r>
            <a:endParaRPr b="0" lang="en-US" sz="2000" strike="noStrike" u="none">
              <a:solidFill>
                <a:srgbClr val="000000"/>
              </a:solidFill>
              <a:effectLst/>
              <a:uFillTx/>
              <a:latin typeface="Times New Roman"/>
            </a:endParaRPr>
          </a:p>
          <a:p>
            <a:pPr marL="458640" indent="-458640">
              <a:lnSpc>
                <a:spcPct val="9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5 year $200 million Northeast US HDD floor (protection against warm winter)</a:t>
            </a:r>
            <a:endParaRPr b="0" lang="en-US" sz="2000" strike="noStrike" u="none">
              <a:solidFill>
                <a:srgbClr val="000000"/>
              </a:solidFill>
              <a:effectLst/>
              <a:uFillTx/>
              <a:latin typeface="Times New Roman"/>
            </a:endParaRPr>
          </a:p>
          <a:p>
            <a:pPr marL="458640" indent="-458640">
              <a:lnSpc>
                <a:spcPct val="9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$25 million Southern US HDD floor option (protection against warm winter)</a:t>
            </a:r>
            <a:endParaRPr b="0" lang="en-US" sz="2000" strike="noStrike" u="none">
              <a:solidFill>
                <a:srgbClr val="000000"/>
              </a:solidFill>
              <a:effectLst/>
              <a:uFillTx/>
              <a:latin typeface="Times New Roman"/>
            </a:endParaRPr>
          </a:p>
          <a:p>
            <a:pPr marL="458640" indent="-458640">
              <a:lnSpc>
                <a:spcPct val="9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$40 million Western US CDD call option (protection against hot summer)</a:t>
            </a:r>
            <a:endParaRPr b="0" lang="en-US" sz="2000" strike="noStrike" u="none">
              <a:solidFill>
                <a:srgbClr val="000000"/>
              </a:solidFill>
              <a:effectLst/>
              <a:uFillTx/>
              <a:latin typeface="Times New Roman"/>
            </a:endParaRPr>
          </a:p>
          <a:p>
            <a:pPr marL="458640" indent="-458640">
              <a:lnSpc>
                <a:spcPct val="9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$200+ million equivalent European freeze call option (protection against more than normal freezing days) – </a:t>
            </a:r>
            <a:r>
              <a:rPr b="0" i="1" lang="en-US" sz="2000" strike="noStrike" u="none">
                <a:solidFill>
                  <a:srgbClr val="000000"/>
                </a:solidFill>
                <a:effectLst/>
                <a:uFillTx/>
                <a:latin typeface="Tahoma"/>
              </a:rPr>
              <a:t>not yet complete</a:t>
            </a:r>
            <a:endParaRPr b="0" lang="en-US" sz="2000" strike="noStrike" u="none">
              <a:solidFill>
                <a:srgbClr val="000000"/>
              </a:solidFill>
              <a:effectLst/>
              <a:uFillTx/>
              <a:latin typeface="Times New Roman"/>
            </a:endParaRPr>
          </a:p>
        </p:txBody>
      </p:sp>
      <p:sp>
        <p:nvSpPr>
          <p:cNvPr id="114"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p:nvPr>
        </p:nvSpPr>
        <p:spPr>
          <a:xfrm>
            <a:off x="641160" y="4495680"/>
            <a:ext cx="8135640" cy="1905120"/>
          </a:xfrm>
          <a:prstGeom prst="rect">
            <a:avLst/>
          </a:prstGeom>
          <a:solidFill>
            <a:srgbClr val="ffffcc"/>
          </a:solidFill>
          <a:ln w="0">
            <a:noFill/>
          </a:ln>
        </p:spPr>
        <p:txBody>
          <a:bodyPr lIns="92160" rIns="92160" tIns="46080" bIns="46080" anchor="t">
            <a:normAutofit/>
          </a:bodyPr>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PD Inc., a retail propane distributor, mainly services residential customers. PD’s sales, concentrated in the Great Lakes region, is heavily affected by winter temperatures. The number of gallons sold is highly correlated to Heating Degree Days.</a:t>
            </a:r>
            <a:endParaRPr b="0" lang="en-US" sz="2400" strike="noStrike" u="none">
              <a:solidFill>
                <a:srgbClr val="000000"/>
              </a:solidFill>
              <a:effectLst/>
              <a:uFillTx/>
              <a:latin typeface="Times New Roman"/>
            </a:endParaRPr>
          </a:p>
        </p:txBody>
      </p:sp>
      <p:sp>
        <p:nvSpPr>
          <p:cNvPr id="116" name=""/>
          <p:cNvSpPr/>
          <p:nvPr/>
        </p:nvSpPr>
        <p:spPr>
          <a:xfrm>
            <a:off x="861840" y="26352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#1: Propane Dist Inc.</a:t>
            </a:r>
            <a:endParaRPr b="0" lang="en-US" sz="2800" strike="noStrike" u="none">
              <a:solidFill>
                <a:srgbClr val="000000"/>
              </a:solidFill>
              <a:effectLst/>
              <a:uFillTx/>
              <a:latin typeface="Times New Roman"/>
            </a:endParaRPr>
          </a:p>
        </p:txBody>
      </p:sp>
      <p:pic>
        <p:nvPicPr>
          <p:cNvPr id="117" name="" descr=""/>
          <p:cNvPicPr/>
          <p:nvPr/>
        </p:nvPicPr>
        <p:blipFill>
          <a:blip r:embed="rId1"/>
          <a:stretch/>
        </p:blipFill>
        <p:spPr>
          <a:xfrm>
            <a:off x="2987640" y="1096920"/>
            <a:ext cx="3359160" cy="3359160"/>
          </a:xfrm>
          <a:prstGeom prst="rect">
            <a:avLst/>
          </a:prstGeom>
          <a:noFill/>
          <a:ln w="0">
            <a:noFill/>
          </a:ln>
        </p:spPr>
      </p:pic>
      <p:sp>
        <p:nvSpPr>
          <p:cNvPr id="118" name=""/>
          <p:cNvSpPr/>
          <p:nvPr/>
        </p:nvSpPr>
        <p:spPr>
          <a:xfrm>
            <a:off x="471600" y="927000"/>
            <a:ext cx="822780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p:nvPr>
        </p:nvSpPr>
        <p:spPr>
          <a:xfrm>
            <a:off x="821880" y="1351080"/>
            <a:ext cx="7620120" cy="417168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458640">
              <a:lnSpc>
                <a:spcPct val="11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PD’s sales are roughly distributed in the following area:</a:t>
            </a:r>
            <a:endParaRPr b="0" lang="en-US" sz="2400" strike="noStrike" u="none">
              <a:solidFill>
                <a:srgbClr val="000000"/>
              </a:solidFill>
              <a:effectLst/>
              <a:uFillTx/>
              <a:latin typeface="Times New Roman"/>
            </a:endParaRPr>
          </a:p>
          <a:p>
            <a:pPr lvl="1" marL="1366920" indent="-336600">
              <a:lnSpc>
                <a:spcPct val="110000"/>
              </a:lnSpc>
              <a:spcAft>
                <a:spcPts val="751"/>
              </a:spcAft>
              <a:buClr>
                <a:srgbClr val="000099"/>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Dubuque, IA (20%); Madison, WI (25%); Grand Rapids, MI (15%); Buffalo, NY (30%); Erie, PA (10%)</a:t>
            </a:r>
            <a:endParaRPr b="0" lang="en-US" sz="2000" strike="noStrike" u="none">
              <a:solidFill>
                <a:srgbClr val="000000"/>
              </a:solidFill>
              <a:effectLst/>
              <a:uFillTx/>
              <a:latin typeface="Times New Roman"/>
            </a:endParaRPr>
          </a:p>
          <a:p>
            <a:pPr marL="458640" indent="-458640">
              <a:lnSpc>
                <a:spcPct val="11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Internal studies determined that marginal impact of one gallon sold on PD’s bottom line is $0.50.</a:t>
            </a:r>
            <a:endParaRPr b="0" lang="en-US" sz="2400" strike="noStrike" u="none">
              <a:solidFill>
                <a:srgbClr val="000000"/>
              </a:solidFill>
              <a:effectLst/>
              <a:uFillTx/>
              <a:latin typeface="Times New Roman"/>
            </a:endParaRPr>
          </a:p>
          <a:p>
            <a:pPr marL="458640" indent="-458640">
              <a:lnSpc>
                <a:spcPct val="11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Regression analysis has determined that, on average, one extra HDD increases propane sales in the region by 10,000 gal in the period Nov-Mar.</a:t>
            </a:r>
            <a:endParaRPr b="0" lang="en-US" sz="2400" strike="noStrike" u="none">
              <a:solidFill>
                <a:srgbClr val="000000"/>
              </a:solidFill>
              <a:effectLst/>
              <a:uFillTx/>
              <a:latin typeface="Times New Roman"/>
            </a:endParaRPr>
          </a:p>
        </p:txBody>
      </p:sp>
      <p:sp>
        <p:nvSpPr>
          <p:cNvPr id="120" name=""/>
          <p:cNvSpPr/>
          <p:nvPr/>
        </p:nvSpPr>
        <p:spPr>
          <a:xfrm>
            <a:off x="45720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1"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Study#1: Propane Dist. Inc.</a:t>
            </a:r>
            <a:endParaRPr b="0" lang="en-US" sz="2800" strike="noStrike" u="none">
              <a:solidFill>
                <a:srgbClr val="000000"/>
              </a:solidFill>
              <a:effectLst/>
              <a:uFillTx/>
              <a:latin typeface="Times New Roman"/>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p:nvPr>
        </p:nvSpPr>
        <p:spPr>
          <a:xfrm>
            <a:off x="823680" y="1133640"/>
            <a:ext cx="7683480" cy="508464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Counterparty:</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PD, Inc.</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Structure:</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Heating Degree Day (HDD) floor</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Index:</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Cumulative HDD’s</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Term:</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November 01, 2000 - March 31, 2001</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Station:</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Proportionally weighted basket of cities as per breakdown in previous slide</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Floor Strike:</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PD receives below 5,080 HDD’s (10-yr. average less 50% st. dev., or 5,257-177)</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Payout:</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$5,000/HDD below strike ($0.50 * 10,000)</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Limit:</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$2,500,000</a:t>
            </a:r>
            <a:endParaRPr b="0" lang="en-US" sz="2100" strike="noStrike" u="none">
              <a:solidFill>
                <a:srgbClr val="000000"/>
              </a:solidFill>
              <a:effectLst/>
              <a:uFillTx/>
              <a:latin typeface="Times New Roman"/>
            </a:endParaRPr>
          </a:p>
          <a:p>
            <a:pPr marL="2454120" indent="-2454120">
              <a:lnSpc>
                <a:spcPct val="12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Premium:</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____________</a:t>
            </a:r>
            <a:endParaRPr b="0" lang="en-US" sz="2100" strike="noStrike" u="none">
              <a:solidFill>
                <a:srgbClr val="000000"/>
              </a:solidFill>
              <a:effectLst/>
              <a:uFillTx/>
              <a:latin typeface="Times New Roman"/>
            </a:endParaRPr>
          </a:p>
        </p:txBody>
      </p:sp>
      <p:sp>
        <p:nvSpPr>
          <p:cNvPr id="123"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4" name=""/>
          <p:cNvSpPr/>
          <p:nvPr/>
        </p:nvSpPr>
        <p:spPr>
          <a:xfrm>
            <a:off x="838080" y="152280"/>
            <a:ext cx="7772400" cy="83844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Study#1: Floor</a:t>
            </a:r>
            <a:endParaRPr b="0" lang="en-US" sz="2800" strike="noStrike" u="none">
              <a:solidFill>
                <a:srgbClr val="000000"/>
              </a:solidFill>
              <a:effectLst/>
              <a:uFillTx/>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5" name="" descr=""/>
          <p:cNvPicPr/>
          <p:nvPr/>
        </p:nvPicPr>
        <p:blipFill>
          <a:blip r:embed="rId1"/>
          <a:stretch/>
        </p:blipFill>
        <p:spPr>
          <a:xfrm>
            <a:off x="0" y="1598760"/>
            <a:ext cx="8975880" cy="4186080"/>
          </a:xfrm>
          <a:prstGeom prst="rect">
            <a:avLst/>
          </a:prstGeom>
          <a:noFill/>
          <a:ln w="0">
            <a:noFill/>
          </a:ln>
        </p:spPr>
      </p:pic>
      <p:sp>
        <p:nvSpPr>
          <p:cNvPr id="126"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7" name=""/>
          <p:cNvSpPr/>
          <p:nvPr/>
        </p:nvSpPr>
        <p:spPr>
          <a:xfrm>
            <a:off x="523800" y="3454560"/>
            <a:ext cx="3546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t>
            </a:r>
            <a:endParaRPr b="0" lang="en-US" sz="2400" strike="noStrike" u="none">
              <a:solidFill>
                <a:srgbClr val="000000"/>
              </a:solidFill>
              <a:effectLst/>
              <a:uFillTx/>
              <a:latin typeface="Times New Roman"/>
            </a:endParaRPr>
          </a:p>
        </p:txBody>
      </p:sp>
      <p:sp>
        <p:nvSpPr>
          <p:cNvPr id="128" name=""/>
          <p:cNvSpPr/>
          <p:nvPr/>
        </p:nvSpPr>
        <p:spPr>
          <a:xfrm flipV="1">
            <a:off x="1143000" y="2361960"/>
            <a:ext cx="0" cy="2739960"/>
          </a:xfrm>
          <a:prstGeom prst="line">
            <a:avLst/>
          </a:prstGeom>
          <a:ln w="6480">
            <a:solidFill>
              <a:srgbClr val="000000"/>
            </a:solidFill>
            <a:miter/>
            <a:tailEnd len="med" type="triangle" w="med"/>
          </a:ln>
        </p:spPr>
        <p:style>
          <a:lnRef idx="0"/>
          <a:fillRef idx="0"/>
          <a:effectRef idx="0"/>
          <a:fontRef idx="minor"/>
        </p:style>
        <p:txBody>
          <a:bodyPr lIns="91800" rIns="91800" anchor="ctr">
            <a:noAutofit/>
          </a:bodyPr>
          <a:p>
            <a:endParaRPr b="0" lang="en-US" sz="2400" strike="noStrike" u="none">
              <a:solidFill>
                <a:srgbClr val="000000"/>
              </a:solidFill>
              <a:effectLst/>
              <a:uFillTx/>
              <a:latin typeface="Times New Roman"/>
            </a:endParaRPr>
          </a:p>
        </p:txBody>
      </p:sp>
      <p:sp>
        <p:nvSpPr>
          <p:cNvPr id="129" name=""/>
          <p:cNvSpPr/>
          <p:nvPr/>
        </p:nvSpPr>
        <p:spPr>
          <a:xfrm>
            <a:off x="4981680" y="5905440"/>
            <a:ext cx="3840120" cy="0"/>
          </a:xfrm>
          <a:prstGeom prst="line">
            <a:avLst/>
          </a:prstGeom>
          <a:ln w="38160">
            <a:solidFill>
              <a:srgbClr val="618ffd"/>
            </a:solidFill>
            <a:miter/>
            <a:tailEnd len="med" type="triangle"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130" name=""/>
          <p:cNvSpPr/>
          <p:nvPr/>
        </p:nvSpPr>
        <p:spPr>
          <a:xfrm flipH="1">
            <a:off x="1171440" y="5905440"/>
            <a:ext cx="3562560" cy="0"/>
          </a:xfrm>
          <a:prstGeom prst="line">
            <a:avLst/>
          </a:prstGeom>
          <a:ln w="38160">
            <a:solidFill>
              <a:srgbClr val="fc0128"/>
            </a:solidFill>
            <a:miter/>
            <a:tailEnd len="med" type="triangle"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131" name=""/>
          <p:cNvSpPr/>
          <p:nvPr/>
        </p:nvSpPr>
        <p:spPr>
          <a:xfrm>
            <a:off x="2165400" y="5989680"/>
            <a:ext cx="126864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c0128"/>
                </a:solidFill>
                <a:effectLst/>
                <a:uFillTx/>
                <a:latin typeface="Arial"/>
              </a:rPr>
              <a:t>Warmer</a:t>
            </a:r>
            <a:endParaRPr b="0" lang="en-US" sz="2400" strike="noStrike" u="none">
              <a:solidFill>
                <a:srgbClr val="000000"/>
              </a:solidFill>
              <a:effectLst/>
              <a:uFillTx/>
              <a:latin typeface="Times New Roman"/>
            </a:endParaRPr>
          </a:p>
        </p:txBody>
      </p:sp>
      <p:sp>
        <p:nvSpPr>
          <p:cNvPr id="132" name=""/>
          <p:cNvSpPr/>
          <p:nvPr/>
        </p:nvSpPr>
        <p:spPr>
          <a:xfrm>
            <a:off x="6239520" y="6018120"/>
            <a:ext cx="108288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618ffd"/>
                </a:solidFill>
                <a:effectLst/>
                <a:uFillTx/>
                <a:latin typeface="Arial"/>
              </a:rPr>
              <a:t>Colder</a:t>
            </a:r>
            <a:endParaRPr b="0" lang="en-US" sz="2400" strike="noStrike" u="none">
              <a:solidFill>
                <a:srgbClr val="000000"/>
              </a:solidFill>
              <a:effectLst/>
              <a:uFillTx/>
              <a:latin typeface="Times New Roman"/>
            </a:endParaRPr>
          </a:p>
        </p:txBody>
      </p:sp>
      <p:sp>
        <p:nvSpPr>
          <p:cNvPr id="133" name=""/>
          <p:cNvSpPr/>
          <p:nvPr/>
        </p:nvSpPr>
        <p:spPr>
          <a:xfrm>
            <a:off x="60948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4" name=""/>
          <p:cNvSpPr/>
          <p:nvPr/>
        </p:nvSpPr>
        <p:spPr>
          <a:xfrm>
            <a:off x="368280" y="50760"/>
            <a:ext cx="850896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Study#1: Floor </a:t>
            </a:r>
            <a:endParaRPr b="0" lang="en-US" sz="2800" strike="noStrike" u="none">
              <a:solidFill>
                <a:srgbClr val="000000"/>
              </a:solidFill>
              <a:effectLst/>
              <a:uFillTx/>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
          <p:cNvSpPr/>
          <p:nvPr/>
        </p:nvSpPr>
        <p:spPr>
          <a:xfrm>
            <a:off x="380880" y="1295280"/>
            <a:ext cx="8305920" cy="4800600"/>
          </a:xfrm>
          <a:prstGeom prst="rect">
            <a:avLst/>
          </a:prstGeom>
          <a:solidFill>
            <a:srgbClr val="ffffcc"/>
          </a:solidFill>
          <a:ln w="6480">
            <a:solidFill>
              <a:srgbClr val="000000"/>
            </a:solidFill>
            <a:miter/>
          </a:ln>
          <a:effectLst>
            <a:outerShdw dist="71785" dir="2700000" blurRad="0" rotWithShape="0">
              <a:srgbClr val="919191"/>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36" name="PlaceHolder 1"/>
          <p:cNvSpPr>
            <a:spLocks noGrp="1"/>
          </p:cNvSpPr>
          <p:nvPr>
            <p:ph/>
          </p:nvPr>
        </p:nvSpPr>
        <p:spPr>
          <a:xfrm>
            <a:off x="457200" y="1295280"/>
            <a:ext cx="8610480" cy="4724640"/>
          </a:xfrm>
          <a:prstGeom prst="rect">
            <a:avLst/>
          </a:prstGeom>
          <a:noFill/>
          <a:ln w="0">
            <a:noFill/>
          </a:ln>
        </p:spPr>
        <p:txBody>
          <a:bodyPr lIns="92160" rIns="92160" tIns="46080" bIns="46080" anchor="t">
            <a:normAutofit/>
          </a:bodyPr>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Counterparty:</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PDC, Inc.</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Term:</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Nov 1, 1999 - Mar 31, 2000</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Index:</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Cumulative HDDs as measured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Official National Weather Service Station </a:t>
            </a:r>
            <a:endParaRPr b="0" lang="en-US" sz="2200" strike="noStrike" u="none">
              <a:solidFill>
                <a:srgbClr val="000000"/>
              </a:solidFill>
              <a:effectLst/>
              <a:uFillTx/>
              <a:latin typeface="Times New Roman"/>
            </a:endParaRPr>
          </a:p>
          <a:p>
            <a:pPr marL="343080" indent="-343080">
              <a:lnSpc>
                <a:spcPct val="105000"/>
              </a:lnSpc>
              <a:spcBef>
                <a:spcPts val="601"/>
              </a:spcBef>
              <a:spcAft>
                <a:spcPts val="10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Upper Strike:</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400" strike="noStrike" u="none">
                <a:solidFill>
                  <a:srgbClr val="000000"/>
                </a:solidFill>
                <a:effectLst/>
                <a:uFillTx/>
                <a:latin typeface="Arial"/>
              </a:rPr>
              <a:t>800 HDDs (Enron receives above)</a:t>
            </a:r>
            <a:endParaRPr b="0" lang="en-US" sz="2400" strike="noStrike" u="none">
              <a:solidFill>
                <a:srgbClr val="000000"/>
              </a:solidFill>
              <a:effectLst/>
              <a:uFillTx/>
              <a:latin typeface="Times New Roman"/>
            </a:endParaRPr>
          </a:p>
          <a:p>
            <a:pPr marL="343080" indent="-343080">
              <a:lnSpc>
                <a:spcPct val="105000"/>
              </a:lnSpc>
              <a:spcBef>
                <a:spcPts val="601"/>
              </a:spcBef>
              <a:spcAft>
                <a:spcPts val="10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Lower Strike:</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400" strike="noStrike" u="none">
                <a:solidFill>
                  <a:srgbClr val="000000"/>
                </a:solidFill>
                <a:effectLst/>
                <a:uFillTx/>
                <a:latin typeface="Arial"/>
              </a:rPr>
              <a:t>680 HDDs (PDC receives below)</a:t>
            </a:r>
            <a:endParaRPr b="0" lang="en-US" sz="24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Payment:</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$15,000/HDD</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Limit:</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$4,000,000</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Premium:</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ff0000"/>
                </a:solidFill>
                <a:effectLst/>
                <a:uFillTx/>
                <a:latin typeface="Arial"/>
              </a:rPr>
              <a:t>NONE</a:t>
            </a:r>
            <a:endParaRPr b="0" lang="en-US" sz="2200" strike="noStrike" u="none">
              <a:solidFill>
                <a:srgbClr val="000000"/>
              </a:solidFill>
              <a:effectLst/>
              <a:uFillTx/>
              <a:latin typeface="Times New Roman"/>
            </a:endParaRPr>
          </a:p>
        </p:txBody>
      </p:sp>
      <p:sp>
        <p:nvSpPr>
          <p:cNvPr id="137" name=""/>
          <p:cNvSpPr/>
          <p:nvPr/>
        </p:nvSpPr>
        <p:spPr>
          <a:xfrm>
            <a:off x="2011680" y="270000"/>
            <a:ext cx="5316120" cy="5194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Study#1: Costless Collar</a:t>
            </a:r>
            <a:endParaRPr b="0" lang="en-US" sz="2800" strike="noStrike" u="none">
              <a:solidFill>
                <a:srgbClr val="000000"/>
              </a:solidFill>
              <a:effectLst/>
              <a:uFillTx/>
              <a:latin typeface="Times New Roman"/>
            </a:endParaRPr>
          </a:p>
        </p:txBody>
      </p:sp>
      <p:sp>
        <p:nvSpPr>
          <p:cNvPr id="138"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
          <p:cNvSpPr/>
          <p:nvPr/>
        </p:nvSpPr>
        <p:spPr>
          <a:xfrm>
            <a:off x="685800" y="1104840"/>
            <a:ext cx="78390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PDC is only exposed to the weather when the collar is “inactive” (flat), between the strikes of 680 and 800, and beyond the $4MM limits at 413 and 1066</a:t>
            </a:r>
            <a:endParaRPr b="0" lang="en-US" sz="1200" strike="noStrike" u="none">
              <a:solidFill>
                <a:srgbClr val="000000"/>
              </a:solidFill>
              <a:effectLst/>
              <a:uFillTx/>
              <a:latin typeface="Times New Roman"/>
            </a:endParaRPr>
          </a:p>
        </p:txBody>
      </p:sp>
      <p:graphicFrame>
        <p:nvGraphicFramePr>
          <p:cNvPr id="140" name=""/>
          <p:cNvGraphicFramePr/>
          <p:nvPr/>
        </p:nvGraphicFramePr>
        <p:xfrm>
          <a:off x="628560" y="1933560"/>
          <a:ext cx="7696440" cy="3809880"/>
        </p:xfrm>
        <a:graphic>
          <a:graphicData uri="http://schemas.openxmlformats.org/presentationml/2006/ole">
            <p:oleObj progId="Excel.Sheet.12" r:id="rId1" spid="">
              <p:embed/>
              <p:pic>
                <p:nvPicPr>
                  <p:cNvPr id="141" name="" descr=""/>
                  <p:cNvPicPr/>
                  <p:nvPr/>
                </p:nvPicPr>
                <p:blipFill>
                  <a:blip r:embed="rId2"/>
                  <a:stretch/>
                </p:blipFill>
                <p:spPr>
                  <a:xfrm>
                    <a:off x="628560" y="1933560"/>
                    <a:ext cx="7696440" cy="3809880"/>
                  </a:xfrm>
                  <a:prstGeom prst="rect">
                    <a:avLst/>
                  </a:prstGeom>
                  <a:noFill/>
                  <a:ln w="0">
                    <a:noFill/>
                  </a:ln>
                </p:spPr>
              </p:pic>
            </p:oleObj>
          </a:graphicData>
        </a:graphic>
      </p:graphicFrame>
      <p:sp>
        <p:nvSpPr>
          <p:cNvPr id="142" name=""/>
          <p:cNvSpPr/>
          <p:nvPr/>
        </p:nvSpPr>
        <p:spPr>
          <a:xfrm flipH="1">
            <a:off x="4762080" y="3333600"/>
            <a:ext cx="304920" cy="390600"/>
          </a:xfrm>
          <a:prstGeom prst="line">
            <a:avLst/>
          </a:prstGeom>
          <a:ln w="1260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3" name=""/>
          <p:cNvSpPr/>
          <p:nvPr/>
        </p:nvSpPr>
        <p:spPr>
          <a:xfrm flipV="1">
            <a:off x="6381720" y="4467240"/>
            <a:ext cx="371520" cy="495360"/>
          </a:xfrm>
          <a:prstGeom prst="line">
            <a:avLst/>
          </a:prstGeom>
          <a:ln w="1260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4" name="PlaceHolder 1"/>
          <p:cNvSpPr>
            <a:spLocks noGrp="1"/>
          </p:cNvSpPr>
          <p:nvPr>
            <p:ph type="title"/>
          </p:nvPr>
        </p:nvSpPr>
        <p:spPr>
          <a:xfrm>
            <a:off x="685800" y="-360"/>
            <a:ext cx="7772400" cy="762120"/>
          </a:xfrm>
          <a:prstGeom prst="rect">
            <a:avLst/>
          </a:prstGeom>
          <a:noFill/>
          <a:ln w="0">
            <a:noFill/>
          </a:ln>
        </p:spPr>
        <p:txBody>
          <a:bodyPr lIns="92160" rIns="92160" tIns="46080" bIns="46080" anchor="ctr">
            <a:noAutofit/>
          </a:bodyPr>
          <a:p>
            <a:pPr indent="0" algn="ctr">
              <a:lnSpc>
                <a:spcPct val="100000"/>
              </a:lnSpc>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Study#1: Collar Payout</a:t>
            </a:r>
            <a:endParaRPr b="0" lang="en-US" sz="2800" strike="noStrike" u="none">
              <a:solidFill>
                <a:srgbClr val="000000"/>
              </a:solidFill>
              <a:effectLst/>
              <a:uFillTx/>
              <a:latin typeface="Times New Roman"/>
            </a:endParaRPr>
          </a:p>
        </p:txBody>
      </p:sp>
      <p:sp>
        <p:nvSpPr>
          <p:cNvPr id="145" name=""/>
          <p:cNvSpPr/>
          <p:nvPr/>
        </p:nvSpPr>
        <p:spPr>
          <a:xfrm>
            <a:off x="447840" y="752400"/>
            <a:ext cx="822780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 name=""/>
          <p:cNvSpPr/>
          <p:nvPr/>
        </p:nvSpPr>
        <p:spPr>
          <a:xfrm>
            <a:off x="622440" y="1467000"/>
            <a:ext cx="7924680" cy="4400280"/>
          </a:xfrm>
          <a:prstGeom prst="rect">
            <a:avLst/>
          </a:prstGeom>
          <a:solidFill>
            <a:srgbClr val="ffffcc"/>
          </a:solidFill>
          <a:ln w="9360">
            <a:solidFill>
              <a:srgbClr val="000000"/>
            </a:solidFill>
            <a:miter/>
          </a:ln>
          <a:effectLst>
            <a:outerShdw dist="53966" dir="2700000" blurRad="0" rotWithShape="0">
              <a:srgbClr val="919191"/>
            </a:outerShdw>
          </a:effectLst>
        </p:spPr>
        <p:style>
          <a:lnRef idx="0"/>
          <a:fillRef idx="0"/>
          <a:effectRef idx="0"/>
          <a:fontRef idx="minor"/>
        </p:style>
        <p:txBody>
          <a:bodyPr lIns="92160" rIns="92160" tIns="46080" bIns="46080" anchor="ctr">
            <a:normAutofit/>
          </a:bodyPr>
          <a:p>
            <a:pPr marL="457200" indent="-395280">
              <a:lnSpc>
                <a:spcPct val="110000"/>
              </a:lnSpc>
              <a:spcBef>
                <a:spcPts val="751"/>
              </a:spcBef>
              <a:spcAft>
                <a:spcPts val="451"/>
              </a:spcAft>
              <a:buClr>
                <a:srgbClr val="00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Financial protection from any weather condition that adversely affects earnings</a:t>
            </a:r>
            <a:endParaRPr b="0" lang="en-US" sz="2400" strike="noStrike" u="none">
              <a:solidFill>
                <a:srgbClr val="000000"/>
              </a:solidFill>
              <a:effectLst/>
              <a:uFillTx/>
              <a:latin typeface="Times New Roman"/>
            </a:endParaRPr>
          </a:p>
          <a:p>
            <a:pPr marL="457200" indent="-395280">
              <a:lnSpc>
                <a:spcPct val="110000"/>
              </a:lnSpc>
              <a:spcBef>
                <a:spcPts val="751"/>
              </a:spcBef>
              <a:spcAft>
                <a:spcPts val="451"/>
              </a:spcAft>
              <a:buClr>
                <a:srgbClr val="00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Generally </a:t>
            </a:r>
            <a:r>
              <a:rPr b="1" i="1" lang="en-US" sz="2400" strike="noStrike" u="none">
                <a:solidFill>
                  <a:srgbClr val="000000"/>
                </a:solidFill>
                <a:effectLst/>
                <a:uFillTx/>
                <a:latin typeface="Tahoma"/>
              </a:rPr>
              <a:t>volume </a:t>
            </a:r>
            <a:r>
              <a:rPr b="1" lang="en-US" sz="2400" strike="noStrike" u="none">
                <a:solidFill>
                  <a:srgbClr val="000000"/>
                </a:solidFill>
                <a:effectLst/>
                <a:uFillTx/>
                <a:latin typeface="Tahoma"/>
              </a:rPr>
              <a:t>risk management</a:t>
            </a:r>
            <a:endParaRPr b="0" lang="en-US" sz="2400" strike="noStrike" u="none">
              <a:solidFill>
                <a:srgbClr val="000000"/>
              </a:solidFill>
              <a:effectLst/>
              <a:uFillTx/>
              <a:latin typeface="Times New Roman"/>
            </a:endParaRPr>
          </a:p>
          <a:p>
            <a:pPr marL="457200" indent="-395280">
              <a:lnSpc>
                <a:spcPct val="110000"/>
              </a:lnSpc>
              <a:spcBef>
                <a:spcPts val="751"/>
              </a:spcBef>
              <a:spcAft>
                <a:spcPts val="451"/>
              </a:spcAft>
              <a:buClr>
                <a:srgbClr val="00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Usually works in conjunction with price risk management, but can be a utilized to fill liquidity gaps in price risk management markets</a:t>
            </a:r>
            <a:endParaRPr b="0" lang="en-US" sz="2400" strike="noStrike" u="none">
              <a:solidFill>
                <a:srgbClr val="000000"/>
              </a:solidFill>
              <a:effectLst/>
              <a:uFillTx/>
              <a:latin typeface="Times New Roman"/>
            </a:endParaRPr>
          </a:p>
        </p:txBody>
      </p:sp>
      <p:sp>
        <p:nvSpPr>
          <p:cNvPr id="19" name="PlaceHolder 1"/>
          <p:cNvSpPr>
            <a:spLocks noGrp="1"/>
          </p:cNvSpPr>
          <p:nvPr>
            <p:ph type="title"/>
          </p:nvPr>
        </p:nvSpPr>
        <p:spPr>
          <a:xfrm>
            <a:off x="410760" y="151920"/>
            <a:ext cx="8226360" cy="73188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What is Weather Risk Management</a:t>
            </a:r>
            <a:endParaRPr b="0" lang="en-US" sz="2400" strike="noStrike" u="none">
              <a:solidFill>
                <a:srgbClr val="000000"/>
              </a:solidFill>
              <a:effectLst/>
              <a:uFillTx/>
              <a:latin typeface="Times New Roman"/>
            </a:endParaRPr>
          </a:p>
        </p:txBody>
      </p:sp>
      <p:sp>
        <p:nvSpPr>
          <p:cNvPr id="20" name=""/>
          <p:cNvSpPr/>
          <p:nvPr/>
        </p:nvSpPr>
        <p:spPr>
          <a:xfrm>
            <a:off x="45720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787320" y="4176720"/>
            <a:ext cx="7775640" cy="2144880"/>
          </a:xfrm>
          <a:prstGeom prst="rect">
            <a:avLst/>
          </a:prstGeom>
          <a:solidFill>
            <a:srgbClr val="ffffcc"/>
          </a:solidFill>
          <a:ln w="9360">
            <a:solidFill>
              <a:srgbClr val="000000"/>
            </a:solidFill>
            <a:miter/>
          </a:ln>
          <a:effectLst>
            <a:outerShdw dist="71785" dir="2700000" blurRad="0" rotWithShape="0">
              <a:srgbClr val="919191"/>
            </a:outerShdw>
          </a:effectLst>
        </p:spPr>
        <p:style>
          <a:lnRef idx="0"/>
          <a:fillRef idx="0"/>
          <a:effectRef idx="0"/>
          <a:fontRef idx="minor"/>
        </p:style>
        <p:txBody>
          <a:bodyPr lIns="92160" rIns="92160" tIns="46080" bIns="46080" anchor="t">
            <a:normAutofit/>
          </a:bodyPr>
          <a:p>
            <a:pPr algn="ctr">
              <a:lnSpc>
                <a:spcPct val="10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ahoma"/>
              </a:rPr>
              <a:t>Snow Dynamics (SD) is a contractor that provides snow removal services to municipalities in the Midwest. The number of hours contracted are directly correlated to the amount of snowfall in the region. SD has determined that, for every inch below 24” accumulated snowfall in a given winter, its gross margin will drop by $100,000.</a:t>
            </a:r>
            <a:endParaRPr b="0" lang="en-US" sz="2200" strike="noStrike" u="none">
              <a:solidFill>
                <a:srgbClr val="000000"/>
              </a:solidFill>
              <a:effectLst/>
              <a:uFillTx/>
              <a:latin typeface="Times New Roman"/>
            </a:endParaRPr>
          </a:p>
        </p:txBody>
      </p:sp>
      <p:sp>
        <p:nvSpPr>
          <p:cNvPr id="147" name=""/>
          <p:cNvSpPr/>
          <p:nvPr/>
        </p:nvSpPr>
        <p:spPr>
          <a:xfrm>
            <a:off x="428760" y="649440"/>
            <a:ext cx="822780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48" name="j0145833" descr=""/>
          <p:cNvPicPr/>
          <p:nvPr/>
        </p:nvPicPr>
        <p:blipFill>
          <a:blip r:embed="rId1"/>
          <a:stretch/>
        </p:blipFill>
        <p:spPr>
          <a:xfrm>
            <a:off x="1952640" y="704880"/>
            <a:ext cx="5103720" cy="3368520"/>
          </a:xfrm>
          <a:prstGeom prst="rect">
            <a:avLst/>
          </a:prstGeom>
          <a:noFill/>
          <a:ln w="0">
            <a:noFill/>
          </a:ln>
        </p:spPr>
      </p:pic>
      <p:sp>
        <p:nvSpPr>
          <p:cNvPr id="149"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Study#2: Snow Dynamics, Inc.</a:t>
            </a:r>
            <a:endParaRPr b="0" lang="en-US" sz="2800" strike="noStrike" u="none">
              <a:solidFill>
                <a:srgbClr val="000000"/>
              </a:solidFill>
              <a:effectLst/>
              <a:uFillTx/>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p:nvPr>
        </p:nvSpPr>
        <p:spPr>
          <a:xfrm>
            <a:off x="823680" y="933120"/>
            <a:ext cx="7683480" cy="514332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lnSpcReduction="9999"/>
          </a:bodyPr>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Counterparty:</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Snow Dynamics, Inc.</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Structure:</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Snowfall Floor</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Index:</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Cumulative snowfall</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Term:</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November 01, 2000 - January 31, 2001</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Station:</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Equally weighted basket of following snow belt cities:</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Toronto, Greenbay, Minneapolis, Baltimore, Pittsburgh</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Strike:</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24 inches (28 - 4 = 10-y average - 50% standard deviation)</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000000"/>
                </a:solidFill>
                <a:effectLst/>
                <a:uFillTx/>
                <a:latin typeface="Tahoma"/>
              </a:rPr>
              <a:t>	</a:t>
            </a:r>
            <a:r>
              <a:rPr b="1" lang="en-US" sz="2100" strike="noStrike" u="none">
                <a:solidFill>
                  <a:srgbClr val="000000"/>
                </a:solidFill>
                <a:effectLst/>
                <a:uFillTx/>
                <a:latin typeface="Tahoma"/>
              </a:rPr>
              <a:t>Payout:</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$100,000/inch below strike</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Limit:</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$1,000,000</a:t>
            </a:r>
            <a:endParaRPr b="0" lang="en-US" sz="2100" strike="noStrike" u="none">
              <a:solidFill>
                <a:srgbClr val="000000"/>
              </a:solidFill>
              <a:effectLst/>
              <a:uFillTx/>
              <a:latin typeface="Times New Roman"/>
            </a:endParaRPr>
          </a:p>
          <a:p>
            <a:pPr marL="2454120" indent="-2454120">
              <a:lnSpc>
                <a:spcPct val="110000"/>
              </a:lnSpc>
              <a:spcBef>
                <a:spcPts val="125"/>
              </a:spcBef>
              <a:spcAft>
                <a:spcPts val="125"/>
              </a:spcAft>
              <a:buNone/>
              <a:tabLst>
                <a:tab algn="l" pos="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Premium:</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_________________</a:t>
            </a:r>
            <a:endParaRPr b="0" lang="en-US" sz="2100" strike="noStrike" u="none">
              <a:solidFill>
                <a:srgbClr val="000000"/>
              </a:solidFill>
              <a:effectLst/>
              <a:uFillTx/>
              <a:latin typeface="Times New Roman"/>
            </a:endParaRPr>
          </a:p>
        </p:txBody>
      </p:sp>
      <p:sp>
        <p:nvSpPr>
          <p:cNvPr id="151" name=""/>
          <p:cNvSpPr/>
          <p:nvPr/>
        </p:nvSpPr>
        <p:spPr>
          <a:xfrm>
            <a:off x="457200" y="63324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2" name=""/>
          <p:cNvSpPr/>
          <p:nvPr/>
        </p:nvSpPr>
        <p:spPr>
          <a:xfrm>
            <a:off x="685800" y="-57240"/>
            <a:ext cx="7772400" cy="83844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Study#2: Snow Dynamics, Inc.</a:t>
            </a:r>
            <a:endParaRPr b="0" lang="en-US" sz="2800" strike="noStrike" u="none">
              <a:solidFill>
                <a:srgbClr val="000000"/>
              </a:solidFill>
              <a:effectLst/>
              <a:uFillTx/>
              <a:latin typeface="Times New Roman"/>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p:nvPr>
        </p:nvSpPr>
        <p:spPr>
          <a:xfrm>
            <a:off x="817560" y="4619160"/>
            <a:ext cx="7696080" cy="1544760"/>
          </a:xfrm>
          <a:prstGeom prst="rect">
            <a:avLst/>
          </a:prstGeom>
          <a:solidFill>
            <a:srgbClr val="ffffcc"/>
          </a:solidFill>
          <a:ln w="0">
            <a:noFill/>
          </a:ln>
        </p:spPr>
        <p:txBody>
          <a:bodyPr lIns="92160" rIns="92160" tIns="46080" bIns="46080" anchor="t">
            <a:normAutofit/>
          </a:bodyPr>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Bombardier Inc., a large designer and distributor of snowmobiles, created an incentive which helped to protect itself against the lower sales and leftover inventory that accompany a mild winter</a:t>
            </a:r>
            <a:endParaRPr b="0" lang="en-US" sz="2400" strike="noStrike" u="none">
              <a:solidFill>
                <a:srgbClr val="000000"/>
              </a:solidFill>
              <a:effectLst/>
              <a:uFillTx/>
              <a:latin typeface="Times New Roman"/>
            </a:endParaRPr>
          </a:p>
        </p:txBody>
      </p:sp>
      <p:pic>
        <p:nvPicPr>
          <p:cNvPr id="154" name="snow" descr=""/>
          <p:cNvPicPr/>
          <p:nvPr/>
        </p:nvPicPr>
        <p:blipFill>
          <a:blip r:embed="rId1"/>
          <a:srcRect l="5399" t="0" r="0" b="28593"/>
          <a:stretch/>
        </p:blipFill>
        <p:spPr>
          <a:xfrm>
            <a:off x="941400" y="1287360"/>
            <a:ext cx="7394400" cy="3043440"/>
          </a:xfrm>
          <a:prstGeom prst="rect">
            <a:avLst/>
          </a:prstGeom>
          <a:noFill/>
          <a:ln w="0">
            <a:noFill/>
          </a:ln>
        </p:spPr>
      </p:pic>
      <p:sp>
        <p:nvSpPr>
          <p:cNvPr id="155" name=""/>
          <p:cNvSpPr/>
          <p:nvPr/>
        </p:nvSpPr>
        <p:spPr>
          <a:xfrm>
            <a:off x="380880" y="152280"/>
            <a:ext cx="8429760" cy="83844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#3: Bombardier Rebate Program</a:t>
            </a:r>
            <a:endParaRPr b="0" lang="en-US" sz="2800" strike="noStrike" u="none">
              <a:solidFill>
                <a:srgbClr val="000000"/>
              </a:solidFill>
              <a:effectLst/>
              <a:uFillTx/>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PlaceHolder 1"/>
          <p:cNvSpPr>
            <a:spLocks noGrp="1"/>
          </p:cNvSpPr>
          <p:nvPr>
            <p:ph/>
          </p:nvPr>
        </p:nvSpPr>
        <p:spPr>
          <a:xfrm>
            <a:off x="821880" y="1351080"/>
            <a:ext cx="7620120" cy="446400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0">
              <a:lnSpc>
                <a:spcPct val="95000"/>
              </a:lnSpc>
              <a:spcAft>
                <a:spcPts val="751"/>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458640" indent="-458640">
              <a:lnSpc>
                <a:spcPct val="95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As a marketing tool, Bombardier offered a $1,000 rebate to customers if snowfall levels did not reach half that of the previous three years</a:t>
            </a:r>
            <a:endParaRPr b="0" lang="en-US" sz="2400" strike="noStrike" u="none">
              <a:solidFill>
                <a:srgbClr val="000000"/>
              </a:solidFill>
              <a:effectLst/>
              <a:uFillTx/>
              <a:latin typeface="Times New Roman"/>
            </a:endParaRPr>
          </a:p>
          <a:p>
            <a:pPr marL="458640" indent="-458640">
              <a:lnSpc>
                <a:spcPct val="95000"/>
              </a:lnSpc>
              <a:spcAft>
                <a:spcPts val="300"/>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Bombardier funded this potential liability with snowfall floors structured in each major market the promotion was offered</a:t>
            </a:r>
            <a:endParaRPr b="0" lang="en-US" sz="2400" strike="noStrike" u="none">
              <a:solidFill>
                <a:srgbClr val="000000"/>
              </a:solidFill>
              <a:effectLst/>
              <a:uFillTx/>
              <a:latin typeface="Times New Roman"/>
            </a:endParaRPr>
          </a:p>
          <a:p>
            <a:pPr lvl="1" marL="1366920" indent="-336600">
              <a:lnSpc>
                <a:spcPct val="95000"/>
              </a:lnSpc>
              <a:spcAft>
                <a:spcPts val="249"/>
              </a:spcAft>
              <a:buClr>
                <a:srgbClr val="000000"/>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Tahoma"/>
              </a:rPr>
              <a:t>44 cities </a:t>
            </a:r>
            <a:endParaRPr b="0" lang="en-US" sz="2000" strike="noStrike" u="none">
              <a:solidFill>
                <a:srgbClr val="000000"/>
              </a:solidFill>
              <a:effectLst/>
              <a:uFillTx/>
              <a:latin typeface="Times New Roman"/>
            </a:endParaRPr>
          </a:p>
          <a:p>
            <a:pPr lvl="1" marL="1366920" indent="-336600">
              <a:lnSpc>
                <a:spcPct val="95000"/>
              </a:lnSpc>
              <a:spcAft>
                <a:spcPts val="249"/>
              </a:spcAft>
              <a:buClr>
                <a:srgbClr val="000000"/>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Tahoma"/>
              </a:rPr>
              <a:t>strikes set at average snowfall level</a:t>
            </a:r>
            <a:endParaRPr b="0" lang="en-US" sz="2000" strike="noStrike" u="none">
              <a:solidFill>
                <a:srgbClr val="000000"/>
              </a:solidFill>
              <a:effectLst/>
              <a:uFillTx/>
              <a:latin typeface="Times New Roman"/>
            </a:endParaRPr>
          </a:p>
          <a:p>
            <a:pPr lvl="1" marL="1366920" indent="-336600">
              <a:lnSpc>
                <a:spcPct val="95000"/>
              </a:lnSpc>
              <a:spcAft>
                <a:spcPts val="249"/>
              </a:spcAft>
              <a:buClr>
                <a:srgbClr val="000000"/>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Tahoma"/>
              </a:rPr>
              <a:t>all-or-none payment of $1,000 if strike breached</a:t>
            </a:r>
            <a:endParaRPr b="0" lang="en-US" sz="2000" strike="noStrike" u="none">
              <a:solidFill>
                <a:srgbClr val="000000"/>
              </a:solidFill>
              <a:effectLst/>
              <a:uFillTx/>
              <a:latin typeface="Times New Roman"/>
            </a:endParaRPr>
          </a:p>
          <a:p>
            <a:pPr lvl="1" marL="1366920" indent="-336600">
              <a:lnSpc>
                <a:spcPct val="95000"/>
              </a:lnSpc>
              <a:spcAft>
                <a:spcPts val="751"/>
              </a:spcAft>
              <a:buClr>
                <a:srgbClr val="000000"/>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Tahoma"/>
              </a:rPr>
              <a:t>up-front premium per unit which varied depending on the city</a:t>
            </a:r>
            <a:endParaRPr b="0" lang="en-US" sz="2000" strike="noStrike" u="none">
              <a:solidFill>
                <a:srgbClr val="000000"/>
              </a:solidFill>
              <a:effectLst/>
              <a:uFillTx/>
              <a:latin typeface="Times New Roman"/>
            </a:endParaRPr>
          </a:p>
        </p:txBody>
      </p:sp>
      <p:sp>
        <p:nvSpPr>
          <p:cNvPr id="157" name=""/>
          <p:cNvSpPr/>
          <p:nvPr/>
        </p:nvSpPr>
        <p:spPr>
          <a:xfrm>
            <a:off x="45720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8"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#3: Bombardier Rebate</a:t>
            </a:r>
            <a:endParaRPr b="0" lang="en-US" sz="2800" strike="noStrike" u="none">
              <a:solidFill>
                <a:srgbClr val="000000"/>
              </a:solidFill>
              <a:effectLst/>
              <a:uFillTx/>
              <a:latin typeface="Times New Roman"/>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PlaceHolder 1"/>
          <p:cNvSpPr>
            <a:spLocks noGrp="1"/>
          </p:cNvSpPr>
          <p:nvPr>
            <p:ph/>
          </p:nvPr>
        </p:nvSpPr>
        <p:spPr>
          <a:xfrm>
            <a:off x="485640" y="1294920"/>
            <a:ext cx="8166240" cy="460692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Counterparty:</a:t>
            </a:r>
            <a:r>
              <a:rPr b="0" lang="en-US" sz="2200" strike="noStrike" u="none">
                <a:solidFill>
                  <a:srgbClr val="000000"/>
                </a:solidFill>
                <a:effectLst/>
                <a:uFillTx/>
                <a:latin typeface="Tahoma"/>
              </a:rPr>
              <a:t>	</a:t>
            </a:r>
            <a:r>
              <a:rPr b="0" lang="en-US" sz="2200" strike="noStrike" u="none">
                <a:solidFill>
                  <a:srgbClr val="000000"/>
                </a:solidFill>
                <a:effectLst/>
                <a:uFillTx/>
                <a:latin typeface="Tahoma"/>
              </a:rPr>
              <a:t>Bombardier, Inc.</a:t>
            </a:r>
            <a:endParaRPr b="0" lang="en-US" sz="2200" strike="noStrike" u="none">
              <a:solidFill>
                <a:srgbClr val="000000"/>
              </a:solidFill>
              <a:effectLst/>
              <a:uFillTx/>
              <a:latin typeface="Times New Roman"/>
            </a:endParaRPr>
          </a:p>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Structure:</a:t>
            </a:r>
            <a:r>
              <a:rPr b="0" lang="en-US" sz="2200" strike="noStrike" u="none">
                <a:solidFill>
                  <a:srgbClr val="000000"/>
                </a:solidFill>
                <a:effectLst/>
                <a:uFillTx/>
                <a:latin typeface="Tahoma"/>
              </a:rPr>
              <a:t>	</a:t>
            </a:r>
            <a:r>
              <a:rPr b="0" lang="en-US" sz="2200" strike="noStrike" u="none">
                <a:solidFill>
                  <a:srgbClr val="000000"/>
                </a:solidFill>
                <a:effectLst/>
                <a:uFillTx/>
                <a:latin typeface="Tahoma"/>
              </a:rPr>
              <a:t>Snowfall digital floor</a:t>
            </a:r>
            <a:endParaRPr b="0" lang="en-US" sz="2200" strike="noStrike" u="none">
              <a:solidFill>
                <a:srgbClr val="000000"/>
              </a:solidFill>
              <a:effectLst/>
              <a:uFillTx/>
              <a:latin typeface="Times New Roman"/>
            </a:endParaRPr>
          </a:p>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Index:</a:t>
            </a:r>
            <a:r>
              <a:rPr b="1" lang="en-US" sz="2200" strike="noStrike" u="none">
                <a:solidFill>
                  <a:srgbClr val="000000"/>
                </a:solidFill>
                <a:effectLst/>
                <a:uFillTx/>
                <a:latin typeface="Tahoma"/>
              </a:rPr>
              <a:t>	</a:t>
            </a:r>
            <a:r>
              <a:rPr b="0" lang="en-US" sz="2200" strike="noStrike" u="none">
                <a:solidFill>
                  <a:srgbClr val="000000"/>
                </a:solidFill>
                <a:effectLst/>
                <a:uFillTx/>
                <a:latin typeface="Tahoma"/>
              </a:rPr>
              <a:t>Cumulative inches of snowfall as measured at Minneapolis-St. Paul International Airport (WBAN#14922)</a:t>
            </a:r>
            <a:endParaRPr b="0" lang="en-US" sz="2200" strike="noStrike" u="none">
              <a:solidFill>
                <a:srgbClr val="000000"/>
              </a:solidFill>
              <a:effectLst/>
              <a:uFillTx/>
              <a:latin typeface="Times New Roman"/>
            </a:endParaRPr>
          </a:p>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Term:</a:t>
            </a:r>
            <a:r>
              <a:rPr b="1" lang="en-US" sz="2200" strike="noStrike" u="none">
                <a:solidFill>
                  <a:srgbClr val="000000"/>
                </a:solidFill>
                <a:effectLst/>
                <a:uFillTx/>
                <a:latin typeface="Tahoma"/>
              </a:rPr>
              <a:t>	</a:t>
            </a:r>
            <a:r>
              <a:rPr b="0" lang="en-US" sz="2200" strike="noStrike" u="none">
                <a:solidFill>
                  <a:srgbClr val="000000"/>
                </a:solidFill>
                <a:effectLst/>
                <a:uFillTx/>
                <a:latin typeface="Tahoma"/>
              </a:rPr>
              <a:t>November 1999 - March 2000</a:t>
            </a:r>
            <a:endParaRPr b="0" lang="en-US" sz="2200" strike="noStrike" u="none">
              <a:solidFill>
                <a:srgbClr val="000000"/>
              </a:solidFill>
              <a:effectLst/>
              <a:uFillTx/>
              <a:latin typeface="Times New Roman"/>
            </a:endParaRPr>
          </a:p>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Strike:</a:t>
            </a:r>
            <a:r>
              <a:rPr b="1" lang="en-US" sz="2200" strike="noStrike" u="none">
                <a:solidFill>
                  <a:srgbClr val="000000"/>
                </a:solidFill>
                <a:effectLst/>
                <a:uFillTx/>
                <a:latin typeface="Tahoma"/>
              </a:rPr>
              <a:t>	</a:t>
            </a:r>
            <a:r>
              <a:rPr b="0" lang="en-US" sz="2200" strike="noStrike" u="none">
                <a:solidFill>
                  <a:srgbClr val="000000"/>
                </a:solidFill>
                <a:effectLst/>
                <a:uFillTx/>
                <a:latin typeface="Tahoma"/>
              </a:rPr>
              <a:t>19.4 inches (Bombardier receives below)</a:t>
            </a:r>
            <a:endParaRPr b="0" lang="en-US" sz="2200" strike="noStrike" u="none">
              <a:solidFill>
                <a:srgbClr val="000000"/>
              </a:solidFill>
              <a:effectLst/>
              <a:uFillTx/>
              <a:latin typeface="Times New Roman"/>
            </a:endParaRPr>
          </a:p>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Pay-out:</a:t>
            </a:r>
            <a:r>
              <a:rPr b="0" lang="en-US" sz="2200" strike="noStrike" u="none">
                <a:solidFill>
                  <a:srgbClr val="000000"/>
                </a:solidFill>
                <a:effectLst/>
                <a:uFillTx/>
                <a:latin typeface="Tahoma"/>
              </a:rPr>
              <a:t>	</a:t>
            </a:r>
            <a:r>
              <a:rPr b="0" lang="en-US" sz="2200" strike="noStrike" u="none">
                <a:solidFill>
                  <a:srgbClr val="000000"/>
                </a:solidFill>
                <a:effectLst/>
                <a:uFillTx/>
                <a:latin typeface="Tahoma"/>
              </a:rPr>
              <a:t>$1,000 per unit sold once strike is breached</a:t>
            </a:r>
            <a:endParaRPr b="0" lang="en-US" sz="2200" strike="noStrike" u="none">
              <a:solidFill>
                <a:srgbClr val="000000"/>
              </a:solidFill>
              <a:effectLst/>
              <a:uFillTx/>
              <a:latin typeface="Times New Roman"/>
            </a:endParaRPr>
          </a:p>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Limit:</a:t>
            </a:r>
            <a:r>
              <a:rPr b="1" lang="en-US" sz="2200" strike="noStrike" u="none">
                <a:solidFill>
                  <a:srgbClr val="000000"/>
                </a:solidFill>
                <a:effectLst/>
                <a:uFillTx/>
                <a:latin typeface="Tahoma"/>
              </a:rPr>
              <a:t>	</a:t>
            </a:r>
            <a:r>
              <a:rPr b="0" lang="en-US" sz="2200" strike="noStrike" u="none">
                <a:solidFill>
                  <a:srgbClr val="000000"/>
                </a:solidFill>
                <a:effectLst/>
                <a:uFillTx/>
                <a:latin typeface="Tahoma"/>
              </a:rPr>
              <a:t>$1,000,000</a:t>
            </a:r>
            <a:endParaRPr b="0" lang="en-US" sz="2200" strike="noStrike" u="none">
              <a:solidFill>
                <a:srgbClr val="000000"/>
              </a:solidFill>
              <a:effectLst/>
              <a:uFillTx/>
              <a:latin typeface="Times New Roman"/>
            </a:endParaRPr>
          </a:p>
          <a:p>
            <a:pPr marL="2286000" indent="-2286000">
              <a:lnSpc>
                <a:spcPct val="125000"/>
              </a:lnSpc>
              <a:spcBef>
                <a:spcPts val="139"/>
              </a:spcBef>
              <a:spcAft>
                <a:spcPts val="139"/>
              </a:spcAft>
              <a:buNone/>
              <a:tabLst>
                <a:tab algn="l" pos="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Tahoma"/>
              </a:rPr>
              <a:t>Premium:</a:t>
            </a:r>
            <a:r>
              <a:rPr b="0" lang="en-US" sz="2200" strike="noStrike" u="none">
                <a:solidFill>
                  <a:srgbClr val="000000"/>
                </a:solidFill>
                <a:effectLst/>
                <a:uFillTx/>
                <a:latin typeface="Tahoma"/>
              </a:rPr>
              <a:t>	</a:t>
            </a:r>
            <a:r>
              <a:rPr b="0" lang="en-US" sz="2200" strike="noStrike" u="none">
                <a:solidFill>
                  <a:srgbClr val="000000"/>
                </a:solidFill>
                <a:effectLst/>
                <a:uFillTx/>
                <a:latin typeface="Tahoma"/>
              </a:rPr>
              <a:t>_______________</a:t>
            </a:r>
            <a:endParaRPr b="0" lang="en-US" sz="2200" strike="noStrike" u="none">
              <a:solidFill>
                <a:srgbClr val="000000"/>
              </a:solidFill>
              <a:effectLst/>
              <a:uFillTx/>
              <a:latin typeface="Times New Roman"/>
            </a:endParaRPr>
          </a:p>
        </p:txBody>
      </p:sp>
      <p:sp>
        <p:nvSpPr>
          <p:cNvPr id="160"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1"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Study#3: Bombardier Term Sheet</a:t>
            </a:r>
            <a:endParaRPr b="0" lang="en-US" sz="2800" strike="noStrike" u="none">
              <a:solidFill>
                <a:srgbClr val="000000"/>
              </a:solidFill>
              <a:effectLst/>
              <a:uFillTx/>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PlaceHolder 1"/>
          <p:cNvSpPr>
            <a:spLocks noGrp="1"/>
          </p:cNvSpPr>
          <p:nvPr>
            <p:ph/>
          </p:nvPr>
        </p:nvSpPr>
        <p:spPr>
          <a:xfrm>
            <a:off x="641160" y="4114800"/>
            <a:ext cx="8135640" cy="1752480"/>
          </a:xfrm>
          <a:prstGeom prst="rect">
            <a:avLst/>
          </a:prstGeom>
          <a:solidFill>
            <a:srgbClr val="ffffcc"/>
          </a:solidFill>
          <a:ln w="0">
            <a:noFill/>
          </a:ln>
        </p:spPr>
        <p:txBody>
          <a:bodyPr lIns="92160" rIns="92160" tIns="46080" bIns="46080" anchor="t">
            <a:normAutofit/>
          </a:bodyPr>
          <a:p>
            <a:pPr indent="0">
              <a:lnSpc>
                <a:spcPct val="95000"/>
              </a:lnSpc>
              <a:spcAft>
                <a:spcPts val="10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ahoma"/>
              </a:rPr>
              <a:t>PSC Inc., a pool chemical supplies company, is heavily affected by summer temperatures.  Mild (cooler than normal) summers have a negative effect on earnings.</a:t>
            </a:r>
            <a:endParaRPr b="0" lang="en-US" sz="2800" strike="noStrike" u="none">
              <a:solidFill>
                <a:srgbClr val="000000"/>
              </a:solidFill>
              <a:effectLst/>
              <a:uFillTx/>
              <a:latin typeface="Times New Roman"/>
            </a:endParaRPr>
          </a:p>
        </p:txBody>
      </p:sp>
      <p:sp>
        <p:nvSpPr>
          <p:cNvPr id="163" name=""/>
          <p:cNvSpPr/>
          <p:nvPr/>
        </p:nvSpPr>
        <p:spPr>
          <a:xfrm>
            <a:off x="861840" y="26352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#4: PSC Inc.</a:t>
            </a:r>
            <a:endParaRPr b="0" lang="en-US" sz="2800" strike="noStrike" u="none">
              <a:solidFill>
                <a:srgbClr val="000000"/>
              </a:solidFill>
              <a:effectLst/>
              <a:uFillTx/>
              <a:latin typeface="Times New Roman"/>
            </a:endParaRPr>
          </a:p>
        </p:txBody>
      </p:sp>
      <p:sp>
        <p:nvSpPr>
          <p:cNvPr id="164" name=""/>
          <p:cNvSpPr/>
          <p:nvPr/>
        </p:nvSpPr>
        <p:spPr>
          <a:xfrm>
            <a:off x="471600" y="927000"/>
            <a:ext cx="822780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65" name="PH01446J" descr=""/>
          <p:cNvPicPr/>
          <p:nvPr/>
        </p:nvPicPr>
        <p:blipFill>
          <a:blip r:embed="rId1"/>
          <a:stretch/>
        </p:blipFill>
        <p:spPr>
          <a:xfrm>
            <a:off x="1981080" y="1219320"/>
            <a:ext cx="5486400" cy="2743200"/>
          </a:xfrm>
          <a:prstGeom prst="rect">
            <a:avLst/>
          </a:prstGeom>
          <a:noFill/>
          <a:ln w="0">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p:nvPr>
        </p:nvSpPr>
        <p:spPr>
          <a:xfrm>
            <a:off x="821880" y="1351080"/>
            <a:ext cx="7620120" cy="482112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0">
              <a:lnSpc>
                <a:spcPct val="95000"/>
              </a:lnSpc>
              <a:spcAft>
                <a:spcPts val="751"/>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458640" indent="-458640">
              <a:lnSpc>
                <a:spcPct val="11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PSC’s sales are roughly distributed in the following area:</a:t>
            </a:r>
            <a:endParaRPr b="0" lang="en-US" sz="2400" strike="noStrike" u="none">
              <a:solidFill>
                <a:srgbClr val="000000"/>
              </a:solidFill>
              <a:effectLst/>
              <a:uFillTx/>
              <a:latin typeface="Times New Roman"/>
            </a:endParaRPr>
          </a:p>
          <a:p>
            <a:pPr lvl="1" marL="1366920" indent="-336600">
              <a:lnSpc>
                <a:spcPct val="110000"/>
              </a:lnSpc>
              <a:spcAft>
                <a:spcPts val="751"/>
              </a:spcAft>
              <a:buClr>
                <a:srgbClr val="000099"/>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New York (20%); Baltimore (25%); Raleigh (15%); Chicago (30%); Louisville (10%)</a:t>
            </a:r>
            <a:endParaRPr b="0" lang="en-US" sz="2000" strike="noStrike" u="none">
              <a:solidFill>
                <a:srgbClr val="000000"/>
              </a:solidFill>
              <a:effectLst/>
              <a:uFillTx/>
              <a:latin typeface="Times New Roman"/>
            </a:endParaRPr>
          </a:p>
          <a:p>
            <a:pPr marL="458640" indent="-458640">
              <a:lnSpc>
                <a:spcPct val="11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Internal studies determined that marginal impact of one gallon of chemicals sold on PSC’s bottom line is $0.50.</a:t>
            </a:r>
            <a:endParaRPr b="0" lang="en-US" sz="2400" strike="noStrike" u="none">
              <a:solidFill>
                <a:srgbClr val="000000"/>
              </a:solidFill>
              <a:effectLst/>
              <a:uFillTx/>
              <a:latin typeface="Times New Roman"/>
            </a:endParaRPr>
          </a:p>
          <a:p>
            <a:pPr marL="458640" indent="-458640">
              <a:lnSpc>
                <a:spcPct val="11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Regression analysis has determined that, on average, one extra CDD increases chemical sales in the region by 10,000 gal in the period May-Sep.</a:t>
            </a:r>
            <a:endParaRPr b="0" lang="en-US" sz="2400" strike="noStrike" u="none">
              <a:solidFill>
                <a:srgbClr val="000000"/>
              </a:solidFill>
              <a:effectLst/>
              <a:uFillTx/>
              <a:latin typeface="Times New Roman"/>
            </a:endParaRPr>
          </a:p>
          <a:p>
            <a:pPr marL="458640" indent="0">
              <a:lnSpc>
                <a:spcPct val="95000"/>
              </a:lnSpc>
              <a:spcAft>
                <a:spcPts val="901"/>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67" name=""/>
          <p:cNvSpPr/>
          <p:nvPr/>
        </p:nvSpPr>
        <p:spPr>
          <a:xfrm>
            <a:off x="45720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8"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#4: PSC Inc.</a:t>
            </a:r>
            <a:endParaRPr b="0" lang="en-US" sz="2800" strike="noStrike" u="none">
              <a:solidFill>
                <a:srgbClr val="000000"/>
              </a:solidFill>
              <a:effectLst/>
              <a:uFillTx/>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PlaceHolder 1"/>
          <p:cNvSpPr>
            <a:spLocks noGrp="1"/>
          </p:cNvSpPr>
          <p:nvPr>
            <p:ph/>
          </p:nvPr>
        </p:nvSpPr>
        <p:spPr>
          <a:xfrm>
            <a:off x="837720" y="1218960"/>
            <a:ext cx="7683480" cy="480060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fontScale="92500" lnSpcReduction="9999"/>
          </a:bodyPr>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Counterparty:</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PSC</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Structure:</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Cooling Degree Day (CDD) floor</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Index:</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Cumulative CDD’s</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Term:</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May 01, 2001 – September 30, 2001</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Station:</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Proportionally weighted basket of cities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as per breakdown in previous slide</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Floor Strike:</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PSC receives below 5,080 CDD’s*</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Payout:</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$5,000/CDD below strike ($0.50 *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10,000)</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Limit:</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1" lang="en-US" sz="2100" strike="noStrike" u="none">
                <a:solidFill>
                  <a:srgbClr val="000000"/>
                </a:solidFill>
                <a:effectLst/>
                <a:uFillTx/>
                <a:latin typeface="Tahoma"/>
              </a:rPr>
              <a:t>	</a:t>
            </a:r>
            <a:r>
              <a:rPr b="0" lang="en-US" sz="2100" strike="noStrike" u="none">
                <a:solidFill>
                  <a:srgbClr val="000000"/>
                </a:solidFill>
                <a:effectLst/>
                <a:uFillTx/>
                <a:latin typeface="Tahoma"/>
              </a:rPr>
              <a:t>$2,500,000</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Tahoma"/>
              </a:rPr>
              <a:t>Premium:</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	</a:t>
            </a:r>
            <a:r>
              <a:rPr b="0" lang="en-US" sz="2100" strike="noStrike" u="none">
                <a:solidFill>
                  <a:srgbClr val="000000"/>
                </a:solidFill>
                <a:effectLst/>
                <a:uFillTx/>
                <a:latin typeface="Tahoma"/>
              </a:rPr>
              <a:t>____________</a:t>
            </a:r>
            <a:endParaRPr b="0" lang="en-US" sz="2100" strike="noStrike" u="none">
              <a:solidFill>
                <a:srgbClr val="000000"/>
              </a:solidFill>
              <a:effectLst/>
              <a:uFillTx/>
              <a:latin typeface="Times New Roman"/>
            </a:endParaRPr>
          </a:p>
          <a:p>
            <a:pPr indent="0">
              <a:lnSpc>
                <a:spcPct val="120000"/>
              </a:lnSpc>
              <a:spcBef>
                <a:spcPts val="125"/>
              </a:spcBef>
              <a:spcAft>
                <a:spcPts val="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Times New Roman"/>
            </a:endParaRPr>
          </a:p>
          <a:p>
            <a:pPr indent="0">
              <a:lnSpc>
                <a:spcPct val="120000"/>
              </a:lnSpc>
              <a:spcBef>
                <a:spcPts val="88"/>
              </a:spcBef>
              <a:spcAft>
                <a:spcPts val="88"/>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Tahoma"/>
              </a:rPr>
              <a:t> * calculated as the 10-yr. Average (5,257) less 50% of a standard deviation (177), but the strike can be set at any level</a:t>
            </a:r>
            <a:endParaRPr b="0" lang="en-US" sz="1500" strike="noStrike" u="none">
              <a:solidFill>
                <a:srgbClr val="000000"/>
              </a:solidFill>
              <a:effectLst/>
              <a:uFillTx/>
              <a:latin typeface="Times New Roman"/>
            </a:endParaRPr>
          </a:p>
        </p:txBody>
      </p:sp>
      <p:sp>
        <p:nvSpPr>
          <p:cNvPr id="170"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1" name=""/>
          <p:cNvSpPr/>
          <p:nvPr/>
        </p:nvSpPr>
        <p:spPr>
          <a:xfrm>
            <a:off x="657360" y="152280"/>
            <a:ext cx="7772400" cy="83844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Study#4: Floor (Put Option)</a:t>
            </a:r>
            <a:endParaRPr b="0" lang="en-US" sz="2800" strike="noStrike" u="none">
              <a:solidFill>
                <a:srgbClr val="000000"/>
              </a:solidFill>
              <a:effectLst/>
              <a:uFillTx/>
              <a:latin typeface="Times New Roman"/>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73" name=""/>
          <p:cNvGraphicFramePr/>
          <p:nvPr/>
        </p:nvGraphicFramePr>
        <p:xfrm>
          <a:off x="0" y="1622520"/>
          <a:ext cx="8947080" cy="4170240"/>
        </p:xfrm>
        <a:graphic>
          <a:graphicData uri="http://schemas.openxmlformats.org/presentationml/2006/ole">
            <p:oleObj progId="Excel.Sheet.12" r:id="rId1" spid="">
              <p:embed/>
              <p:pic>
                <p:nvPicPr>
                  <p:cNvPr id="174" name="" descr=""/>
                  <p:cNvPicPr/>
                  <p:nvPr/>
                </p:nvPicPr>
                <p:blipFill>
                  <a:blip r:embed="rId2"/>
                  <a:stretch/>
                </p:blipFill>
                <p:spPr>
                  <a:xfrm>
                    <a:off x="0" y="1622520"/>
                    <a:ext cx="8947080" cy="4170240"/>
                  </a:xfrm>
                  <a:prstGeom prst="rect">
                    <a:avLst/>
                  </a:prstGeom>
                  <a:noFill/>
                  <a:ln w="0">
                    <a:noFill/>
                  </a:ln>
                </p:spPr>
              </p:pic>
            </p:oleObj>
          </a:graphicData>
        </a:graphic>
      </p:graphicFrame>
      <p:sp>
        <p:nvSpPr>
          <p:cNvPr id="175" name=""/>
          <p:cNvSpPr/>
          <p:nvPr/>
        </p:nvSpPr>
        <p:spPr>
          <a:xfrm>
            <a:off x="523800" y="3454560"/>
            <a:ext cx="3546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t>
            </a:r>
            <a:endParaRPr b="0" lang="en-US" sz="2400" strike="noStrike" u="none">
              <a:solidFill>
                <a:srgbClr val="000000"/>
              </a:solidFill>
              <a:effectLst/>
              <a:uFillTx/>
              <a:latin typeface="Times New Roman"/>
            </a:endParaRPr>
          </a:p>
        </p:txBody>
      </p:sp>
      <p:sp>
        <p:nvSpPr>
          <p:cNvPr id="176" name=""/>
          <p:cNvSpPr/>
          <p:nvPr/>
        </p:nvSpPr>
        <p:spPr>
          <a:xfrm flipV="1">
            <a:off x="1157400" y="2330280"/>
            <a:ext cx="0" cy="2740320"/>
          </a:xfrm>
          <a:prstGeom prst="line">
            <a:avLst/>
          </a:prstGeom>
          <a:ln w="6480">
            <a:solidFill>
              <a:srgbClr val="000000"/>
            </a:solidFill>
            <a:miter/>
            <a:tailEnd len="med" type="triangle" w="med"/>
          </a:ln>
        </p:spPr>
        <p:style>
          <a:lnRef idx="0"/>
          <a:fillRef idx="0"/>
          <a:effectRef idx="0"/>
          <a:fontRef idx="minor"/>
        </p:style>
        <p:txBody>
          <a:bodyPr lIns="91800" rIns="91800" anchor="ctr">
            <a:noAutofit/>
          </a:bodyPr>
          <a:p>
            <a:endParaRPr b="0" lang="en-US" sz="2400" strike="noStrike" u="none">
              <a:solidFill>
                <a:srgbClr val="000000"/>
              </a:solidFill>
              <a:effectLst/>
              <a:uFillTx/>
              <a:latin typeface="Times New Roman"/>
            </a:endParaRPr>
          </a:p>
        </p:txBody>
      </p:sp>
      <p:sp>
        <p:nvSpPr>
          <p:cNvPr id="177" name=""/>
          <p:cNvSpPr/>
          <p:nvPr/>
        </p:nvSpPr>
        <p:spPr>
          <a:xfrm>
            <a:off x="4981680" y="6076800"/>
            <a:ext cx="3840120" cy="0"/>
          </a:xfrm>
          <a:prstGeom prst="line">
            <a:avLst/>
          </a:prstGeom>
          <a:ln w="38160">
            <a:solidFill>
              <a:srgbClr val="fc0128"/>
            </a:solidFill>
            <a:miter/>
            <a:tailEnd len="med" type="triangle"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178" name=""/>
          <p:cNvSpPr/>
          <p:nvPr/>
        </p:nvSpPr>
        <p:spPr>
          <a:xfrm flipH="1">
            <a:off x="1171440" y="6076800"/>
            <a:ext cx="3562560" cy="0"/>
          </a:xfrm>
          <a:prstGeom prst="line">
            <a:avLst/>
          </a:prstGeom>
          <a:ln w="38160">
            <a:solidFill>
              <a:srgbClr val="618ffd"/>
            </a:solidFill>
            <a:miter/>
            <a:tailEnd len="med" type="triangle"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179" name=""/>
          <p:cNvSpPr/>
          <p:nvPr/>
        </p:nvSpPr>
        <p:spPr>
          <a:xfrm>
            <a:off x="2166120" y="6161040"/>
            <a:ext cx="108288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618ffd"/>
                </a:solidFill>
                <a:effectLst/>
                <a:uFillTx/>
                <a:latin typeface="Arial"/>
              </a:rPr>
              <a:t>Cooler</a:t>
            </a:r>
            <a:endParaRPr b="0" lang="en-US" sz="2400" strike="noStrike" u="none">
              <a:solidFill>
                <a:srgbClr val="000000"/>
              </a:solidFill>
              <a:effectLst/>
              <a:uFillTx/>
              <a:latin typeface="Times New Roman"/>
            </a:endParaRPr>
          </a:p>
        </p:txBody>
      </p:sp>
      <p:sp>
        <p:nvSpPr>
          <p:cNvPr id="180" name=""/>
          <p:cNvSpPr/>
          <p:nvPr/>
        </p:nvSpPr>
        <p:spPr>
          <a:xfrm>
            <a:off x="6238440" y="6189840"/>
            <a:ext cx="10152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c0128"/>
                </a:solidFill>
                <a:effectLst/>
                <a:uFillTx/>
                <a:latin typeface="Arial"/>
              </a:rPr>
              <a:t>Hotter</a:t>
            </a:r>
            <a:endParaRPr b="0" lang="en-US" sz="2400" strike="noStrike" u="none">
              <a:solidFill>
                <a:srgbClr val="000000"/>
              </a:solidFill>
              <a:effectLst/>
              <a:uFillTx/>
              <a:latin typeface="Times New Roman"/>
            </a:endParaRPr>
          </a:p>
        </p:txBody>
      </p:sp>
      <p:sp>
        <p:nvSpPr>
          <p:cNvPr id="181" name=""/>
          <p:cNvSpPr/>
          <p:nvPr/>
        </p:nvSpPr>
        <p:spPr>
          <a:xfrm>
            <a:off x="0" y="162000"/>
            <a:ext cx="91440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Case Study#4: CDD floor payout structure</a:t>
            </a:r>
            <a:endParaRPr b="0" lang="en-US" sz="2400" strike="noStrike" u="none">
              <a:solidFill>
                <a:srgbClr val="000000"/>
              </a:solidFill>
              <a:effectLst/>
              <a:uFillTx/>
              <a:latin typeface="Times New Roman"/>
            </a:endParaRPr>
          </a:p>
        </p:txBody>
      </p:sp>
      <p:sp>
        <p:nvSpPr>
          <p:cNvPr id="182" name=""/>
          <p:cNvSpPr/>
          <p:nvPr/>
        </p:nvSpPr>
        <p:spPr>
          <a:xfrm>
            <a:off x="4498200" y="5724360"/>
            <a:ext cx="736920" cy="33624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CDDs</a:t>
            </a:r>
            <a:endParaRPr b="0" lang="en-US" sz="1600" strike="noStrike" u="none">
              <a:solidFill>
                <a:srgbClr val="000000"/>
              </a:solidFill>
              <a:effectLst/>
              <a:uFillTx/>
              <a:latin typeface="Times New Roman"/>
            </a:endParaRPr>
          </a:p>
        </p:txBody>
      </p:sp>
      <p:sp>
        <p:nvSpPr>
          <p:cNvPr id="183" name=""/>
          <p:cNvSpPr/>
          <p:nvPr/>
        </p:nvSpPr>
        <p:spPr>
          <a:xfrm flipH="1">
            <a:off x="5219640" y="3257640"/>
            <a:ext cx="571680" cy="48564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184" name=""/>
          <p:cNvSpPr/>
          <p:nvPr/>
        </p:nvSpPr>
        <p:spPr>
          <a:xfrm flipV="1">
            <a:off x="5191200" y="4571640"/>
            <a:ext cx="1266840" cy="19044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185" name=""/>
          <p:cNvSpPr/>
          <p:nvPr/>
        </p:nvSpPr>
        <p:spPr>
          <a:xfrm>
            <a:off x="4648320" y="2514600"/>
            <a:ext cx="4038480" cy="838080"/>
          </a:xfrm>
          <a:prstGeom prst="rect">
            <a:avLst/>
          </a:prstGeom>
          <a:solidFill>
            <a:srgbClr val="919191"/>
          </a:solidFill>
          <a:ln w="6480">
            <a:solidFill>
              <a:srgbClr val="000000"/>
            </a:solidFill>
            <a:miter/>
          </a:ln>
        </p:spPr>
        <p:style>
          <a:lnRef idx="0"/>
          <a:fillRef idx="0"/>
          <a:effectRef idx="0"/>
          <a:fontRef idx="minor"/>
        </p:style>
        <p:txBody>
          <a:bodyPr wrap="none" lIns="92160" rIns="92160" tIns="46080" bIns="4608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Payments from Enron to PSC offset lost sales due</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to cooler than normal weather –</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resulting in revenue stabilization</a:t>
            </a:r>
            <a:endParaRPr b="0" lang="en-US" sz="1200" strike="noStrike" u="none">
              <a:solidFill>
                <a:srgbClr val="000000"/>
              </a:solidFill>
              <a:effectLst/>
              <a:uFillTx/>
              <a:latin typeface="Times New Roman"/>
            </a:endParaRPr>
          </a:p>
        </p:txBody>
      </p:sp>
      <p:sp>
        <p:nvSpPr>
          <p:cNvPr id="186" name=""/>
          <p:cNvSpPr/>
          <p:nvPr/>
        </p:nvSpPr>
        <p:spPr>
          <a:xfrm>
            <a:off x="1219320" y="4495680"/>
            <a:ext cx="4267080" cy="533520"/>
          </a:xfrm>
          <a:prstGeom prst="rect">
            <a:avLst/>
          </a:prstGeom>
          <a:solidFill>
            <a:srgbClr val="919191"/>
          </a:solidFill>
          <a:ln w="6480">
            <a:solidFill>
              <a:srgbClr val="000000"/>
            </a:solidFill>
            <a:miter/>
          </a:ln>
        </p:spPr>
        <p:style>
          <a:lnRef idx="0"/>
          <a:fillRef idx="0"/>
          <a:effectRef idx="0"/>
          <a:fontRef idx="minor"/>
        </p:style>
        <p:txBody>
          <a:bodyPr wrap="none" lIns="92160" rIns="92160" tIns="46080" bIns="4608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Premium paid by PSC to Enron allows PSC to enjoy a portion</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 of increased profits due to hotter than normal weather</a:t>
            </a:r>
            <a:endParaRPr b="0" lang="en-US" sz="1200" strike="noStrike" u="none">
              <a:solidFill>
                <a:srgbClr val="000000"/>
              </a:solidFill>
              <a:effectLst/>
              <a:uFillTx/>
              <a:latin typeface="Times New Roman"/>
            </a:endParaRPr>
          </a:p>
        </p:txBody>
      </p:sp>
      <p:sp>
        <p:nvSpPr>
          <p:cNvPr id="187" name=""/>
          <p:cNvSpPr/>
          <p:nvPr/>
        </p:nvSpPr>
        <p:spPr>
          <a:xfrm>
            <a:off x="3658320" y="1828800"/>
            <a:ext cx="1919160" cy="336240"/>
          </a:xfrm>
          <a:prstGeom prst="rect">
            <a:avLst/>
          </a:prstGeom>
          <a:solidFill>
            <a:srgbClr val="ffffff"/>
          </a:solidFill>
          <a:ln w="0">
            <a:noFill/>
          </a:ln>
        </p:spPr>
        <p:style>
          <a:lnRef idx="0"/>
          <a:fillRef idx="0"/>
          <a:effectRef idx="0"/>
          <a:fontRef idx="minor"/>
        </p:style>
        <p:txBody>
          <a:bodyPr wrap="none" lIns="92160" rIns="92160" tIns="46080" bIns="46080" anchor="t">
            <a:sp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CDD Floor Payout</a:t>
            </a:r>
            <a:endParaRPr b="0" lang="en-US" sz="1600" strike="noStrike" u="none">
              <a:solidFill>
                <a:srgbClr val="000000"/>
              </a:solidFill>
              <a:effectLst/>
              <a:uFillTx/>
              <a:latin typeface="Times New Roman"/>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8" name=""/>
          <p:cNvSpPr/>
          <p:nvPr/>
        </p:nvSpPr>
        <p:spPr>
          <a:xfrm>
            <a:off x="685800" y="0"/>
            <a:ext cx="7772400" cy="838080"/>
          </a:xfrm>
          <a:prstGeom prst="rect">
            <a:avLst/>
          </a:prstGeom>
          <a:noFill/>
          <a:ln w="0">
            <a:noFill/>
          </a:ln>
          <a:effectLst>
            <a:outerShdw dist="17819" dir="2700000" blurRad="0" rotWithShape="0">
              <a:srgbClr val="919191"/>
            </a:outerShdw>
          </a:effectLst>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#5: HydroGen</a:t>
            </a:r>
            <a:endParaRPr b="0" lang="en-US" sz="2800" strike="noStrike" u="none">
              <a:solidFill>
                <a:srgbClr val="000000"/>
              </a:solidFill>
              <a:effectLst/>
              <a:uFillTx/>
              <a:latin typeface="Times New Roman"/>
            </a:endParaRPr>
          </a:p>
        </p:txBody>
      </p:sp>
      <p:sp>
        <p:nvSpPr>
          <p:cNvPr id="189" name=""/>
          <p:cNvSpPr/>
          <p:nvPr/>
        </p:nvSpPr>
        <p:spPr>
          <a:xfrm>
            <a:off x="584280" y="4062240"/>
            <a:ext cx="7972200" cy="2310120"/>
          </a:xfrm>
          <a:prstGeom prst="rect">
            <a:avLst/>
          </a:prstGeom>
          <a:solidFill>
            <a:srgbClr val="ffffcc"/>
          </a:solidFill>
          <a:ln w="9360">
            <a:solidFill>
              <a:srgbClr val="000000"/>
            </a:solidFill>
            <a:miter/>
          </a:ln>
          <a:effectLst>
            <a:outerShdw dist="71785" dir="2700000" blurRad="0" rotWithShape="0">
              <a:srgbClr val="919191"/>
            </a:outerShdw>
          </a:effectLst>
        </p:spPr>
        <p:style>
          <a:lnRef idx="0"/>
          <a:fillRef idx="0"/>
          <a:effectRef idx="0"/>
          <a:fontRef idx="minor"/>
        </p:style>
        <p:txBody>
          <a:bodyPr lIns="92160" rIns="92160" tIns="46080" bIns="46080" anchor="t">
            <a:normAutofit/>
          </a:bodyPr>
          <a:p>
            <a:pPr>
              <a:lnSpc>
                <a:spcPct val="11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HydroGen Inc., a hydro-based power generator, depends on rainfall from Oct. through Sep. to generate power. If there is not enough rainfall, HydroGen will need to buy natural gas in the spot market to run its gas-fired generators. HydroGen’s risk exposure is two-fold: a) Low rainfall; and b) High gas prices (in a low rainfall environment). This would represent a high risk for which HydroGen Inc. needs protection.  Average Oct-Sep rainfall in Hydrogen’s watershed area is 52 inches with a sigma of 19 inches.</a:t>
            </a:r>
            <a:endParaRPr b="0" lang="en-US" sz="1800" strike="noStrike" u="none">
              <a:solidFill>
                <a:srgbClr val="000000"/>
              </a:solidFill>
              <a:effectLst/>
              <a:uFillTx/>
              <a:latin typeface="Times New Roman"/>
            </a:endParaRPr>
          </a:p>
        </p:txBody>
      </p:sp>
      <p:sp>
        <p:nvSpPr>
          <p:cNvPr id="190" name=""/>
          <p:cNvSpPr/>
          <p:nvPr/>
        </p:nvSpPr>
        <p:spPr>
          <a:xfrm>
            <a:off x="45720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91" name="" descr=""/>
          <p:cNvPicPr/>
          <p:nvPr/>
        </p:nvPicPr>
        <p:blipFill>
          <a:blip r:embed="rId1"/>
          <a:stretch/>
        </p:blipFill>
        <p:spPr>
          <a:xfrm>
            <a:off x="2422440" y="887400"/>
            <a:ext cx="4345200" cy="2895480"/>
          </a:xfrm>
          <a:prstGeom prst="rect">
            <a:avLst/>
          </a:prstGeom>
          <a:noFill/>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p:nvPr>
        </p:nvSpPr>
        <p:spPr>
          <a:xfrm>
            <a:off x="609120" y="1143000"/>
            <a:ext cx="8077320" cy="5029200"/>
          </a:xfrm>
          <a:prstGeom prst="rect">
            <a:avLst/>
          </a:prstGeom>
          <a:solidFill>
            <a:srgbClr val="ffffcc"/>
          </a:solidFill>
          <a:ln w="0">
            <a:noFill/>
          </a:ln>
          <a:effectLst>
            <a:outerShdw dist="107932" dir="2700000" blurRad="0" rotWithShape="0">
              <a:srgbClr val="919191"/>
            </a:outerShdw>
          </a:effectLst>
        </p:spPr>
        <p:txBody>
          <a:bodyPr lIns="92160" rIns="92160" tIns="46080" bIns="46080" anchor="t">
            <a:normAutofit/>
          </a:bodyPr>
          <a:p>
            <a:pPr lvl="1" marL="289080" indent="60120">
              <a:lnSpc>
                <a:spcPct val="10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 am especially pleased that our strategy to hedge weather risk during the heating season has significantly reduced the impact that the much warmer that normal weather otherwise would have had on quarterly earnings.”         </a:t>
            </a:r>
            <a:r>
              <a:rPr b="1" i="1" lang="en-US" sz="1600" strike="noStrike" u="none">
                <a:solidFill>
                  <a:srgbClr val="0000ff"/>
                </a:solidFill>
                <a:effectLst/>
                <a:uFillTx/>
                <a:latin typeface="Arial"/>
              </a:rPr>
              <a:t>Larry Brummett, ONEOK’s Chairman/CEO, January 5, 2000</a:t>
            </a:r>
            <a:endParaRPr b="0" lang="en-US" sz="1600" strike="noStrike" u="none">
              <a:solidFill>
                <a:srgbClr val="000000"/>
              </a:solidFill>
              <a:effectLst/>
              <a:uFillTx/>
              <a:latin typeface="Times New Roman"/>
            </a:endParaRPr>
          </a:p>
          <a:p>
            <a:pPr lvl="1" marL="289080" indent="60120">
              <a:lnSpc>
                <a:spcPct val="10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"During the second quarter we suffered from the continuing effects of unseasonably cool and wet weather in our operating area, which included one of the coolest July's on record.”                                                                             </a:t>
            </a:r>
            <a:r>
              <a:rPr b="1" i="1" lang="en-US" sz="1600" strike="noStrike" u="none">
                <a:solidFill>
                  <a:srgbClr val="008000"/>
                </a:solidFill>
                <a:effectLst/>
                <a:uFillTx/>
                <a:latin typeface="Arial"/>
              </a:rPr>
              <a:t> </a:t>
            </a:r>
            <a:r>
              <a:rPr b="1" i="1" lang="en-US" sz="1600" strike="noStrike" u="none">
                <a:solidFill>
                  <a:srgbClr val="0000ff"/>
                </a:solidFill>
                <a:effectLst/>
                <a:uFillTx/>
                <a:latin typeface="Arial"/>
              </a:rPr>
              <a:t>Joseph Ettore, Chairman/CEO, Ames Department Stores, September 13, 2000</a:t>
            </a:r>
            <a:endParaRPr b="0" lang="en-US" sz="1600" strike="noStrike" u="none">
              <a:solidFill>
                <a:srgbClr val="000000"/>
              </a:solidFill>
              <a:effectLst/>
              <a:uFillTx/>
              <a:latin typeface="Times New Roman"/>
            </a:endParaRPr>
          </a:p>
          <a:p>
            <a:pPr lvl="1" marL="289080" indent="60120">
              <a:lnSpc>
                <a:spcPct val="10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“The most limiting factor I have here is the environment -- the heat &amp; humidity . . . If milk cows aren't comfortable, they won't milk.    ---   I'd let the cows go to pasture, but they won't in fact leave the building when it's this hot.“              </a:t>
            </a:r>
            <a:r>
              <a:rPr b="1" i="1" lang="en-US" sz="1600" strike="noStrike" u="none">
                <a:solidFill>
                  <a:srgbClr val="0000ff"/>
                </a:solidFill>
                <a:effectLst/>
                <a:uFillTx/>
                <a:latin typeface="Arial"/>
              </a:rPr>
              <a:t>Tim Iwig, Dairy Farmer, Topeka, KS, August 29, 2000</a:t>
            </a:r>
            <a:endParaRPr b="0" lang="en-US" sz="1600" strike="noStrike" u="none">
              <a:solidFill>
                <a:srgbClr val="000000"/>
              </a:solidFill>
              <a:effectLst/>
              <a:uFillTx/>
              <a:latin typeface="Times New Roman"/>
            </a:endParaRPr>
          </a:p>
          <a:p>
            <a:pPr lvl="1" marL="289080" indent="60120">
              <a:lnSpc>
                <a:spcPct val="100000"/>
              </a:lnSpc>
              <a:spcBef>
                <a:spcPts val="10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“The warmer than normal weather had a negative affect on earnings of 14 cents per share for the first quarter.”                                                         </a:t>
            </a:r>
            <a:r>
              <a:rPr b="1" i="1" lang="en-US" sz="1600" strike="noStrike" u="none">
                <a:solidFill>
                  <a:srgbClr val="0000ff"/>
                </a:solidFill>
                <a:effectLst/>
                <a:uFillTx/>
                <a:latin typeface="Arial"/>
              </a:rPr>
              <a:t>Connecticut Natural Gas, January 26, 2000</a:t>
            </a:r>
            <a:endParaRPr b="0" lang="en-US" sz="1600" strike="noStrike" u="none">
              <a:solidFill>
                <a:srgbClr val="000000"/>
              </a:solidFill>
              <a:effectLst/>
              <a:uFillTx/>
              <a:latin typeface="Times New Roman"/>
            </a:endParaRPr>
          </a:p>
        </p:txBody>
      </p:sp>
      <p:sp>
        <p:nvSpPr>
          <p:cNvPr id="22" name=""/>
          <p:cNvSpPr/>
          <p:nvPr/>
        </p:nvSpPr>
        <p:spPr>
          <a:xfrm>
            <a:off x="533520" y="1143000"/>
            <a:ext cx="8076960" cy="510552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3"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The Impact of Weather Risk</a:t>
            </a:r>
            <a:endParaRPr b="0" lang="en-US" sz="2400" strike="noStrike" u="none">
              <a:solidFill>
                <a:srgbClr val="000000"/>
              </a:solidFill>
              <a:effectLst/>
              <a:uFillTx/>
              <a:latin typeface="Times New Roman"/>
            </a:endParaRPr>
          </a:p>
        </p:txBody>
      </p:sp>
      <p:sp>
        <p:nvSpPr>
          <p:cNvPr id="24"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PlaceHolder 1"/>
          <p:cNvSpPr>
            <a:spLocks noGrp="1"/>
          </p:cNvSpPr>
          <p:nvPr>
            <p:ph/>
          </p:nvPr>
        </p:nvSpPr>
        <p:spPr>
          <a:xfrm>
            <a:off x="837720" y="1123560"/>
            <a:ext cx="7620120" cy="490716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0">
              <a:lnSpc>
                <a:spcPct val="95000"/>
              </a:lnSpc>
              <a:spcAft>
                <a:spcPts val="751"/>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458640" indent="-458640">
              <a:lnSpc>
                <a:spcPct val="95000"/>
              </a:lnSpc>
              <a:spcAft>
                <a:spcPts val="300"/>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HydroGen has determined that if rainfall is less than 42.5 inches per year (Oct-Sep), it will need a rainfall put option spread with strikes of 42.5 inches and 25 inches.</a:t>
            </a:r>
            <a:endParaRPr b="0" lang="en-US" sz="2400" strike="noStrike" u="none">
              <a:solidFill>
                <a:srgbClr val="000000"/>
              </a:solidFill>
              <a:effectLst/>
              <a:uFillTx/>
              <a:latin typeface="Times New Roman"/>
            </a:endParaRPr>
          </a:p>
          <a:p>
            <a:pPr marL="458640" indent="-458640">
              <a:lnSpc>
                <a:spcPct val="95000"/>
              </a:lnSpc>
              <a:spcAft>
                <a:spcPts val="300"/>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For each 1/10 inch below 42.5 inches, HydroGen will receive 52,500 x the average of the daily Henry Hub gas price from Feb to Aug.</a:t>
            </a:r>
            <a:endParaRPr b="0" lang="en-US" sz="2400" strike="noStrike" u="none">
              <a:solidFill>
                <a:srgbClr val="000000"/>
              </a:solidFill>
              <a:effectLst/>
              <a:uFillTx/>
              <a:latin typeface="Times New Roman"/>
            </a:endParaRPr>
          </a:p>
          <a:p>
            <a:pPr marL="458640" indent="-458640">
              <a:lnSpc>
                <a:spcPct val="95000"/>
              </a:lnSpc>
              <a:spcAft>
                <a:spcPts val="300"/>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HydroGen will pay for this put spread by selling a call spread with strikes of K and 78 inches of rainfall.  The payment per 1/10 inch in the call spread will be the same as the payment described for the put spread.</a:t>
            </a:r>
            <a:endParaRPr b="0" lang="en-US" sz="2400" strike="noStrike" u="none">
              <a:solidFill>
                <a:srgbClr val="000000"/>
              </a:solidFill>
              <a:effectLst/>
              <a:uFillTx/>
              <a:latin typeface="Times New Roman"/>
            </a:endParaRPr>
          </a:p>
        </p:txBody>
      </p:sp>
      <p:sp>
        <p:nvSpPr>
          <p:cNvPr id="193" name=""/>
          <p:cNvSpPr/>
          <p:nvPr/>
        </p:nvSpPr>
        <p:spPr>
          <a:xfrm>
            <a:off x="45720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4" name=""/>
          <p:cNvSpPr/>
          <p:nvPr/>
        </p:nvSpPr>
        <p:spPr>
          <a:xfrm>
            <a:off x="380880" y="0"/>
            <a:ext cx="8382240" cy="838080"/>
          </a:xfrm>
          <a:prstGeom prst="rect">
            <a:avLst/>
          </a:prstGeom>
          <a:noFill/>
          <a:ln w="0">
            <a:noFill/>
          </a:ln>
          <a:effectLst>
            <a:outerShdw dist="17819" dir="2700000" blurRad="0" rotWithShape="0">
              <a:srgbClr val="919191"/>
            </a:outerShdw>
          </a:effectLst>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#5: Precip/Nat Gas Hydro Hedge</a:t>
            </a:r>
            <a:endParaRPr b="0" lang="en-US" sz="2800" strike="noStrike" u="none">
              <a:solidFill>
                <a:srgbClr val="000000"/>
              </a:solidFill>
              <a:effectLst/>
              <a:uFillTx/>
              <a:latin typeface="Times New Roman"/>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PlaceHolder 1"/>
          <p:cNvSpPr>
            <a:spLocks noGrp="1"/>
          </p:cNvSpPr>
          <p:nvPr>
            <p:ph/>
          </p:nvPr>
        </p:nvSpPr>
        <p:spPr>
          <a:xfrm>
            <a:off x="823680" y="1133280"/>
            <a:ext cx="7683480" cy="514332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Counterparty:</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HydroGen, Inc.</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Term:</a:t>
            </a:r>
            <a:r>
              <a:rPr b="1" lang="en-US" sz="2400" strike="noStrike" u="none">
                <a:solidFill>
                  <a:srgbClr val="000000"/>
                </a:solidFill>
                <a:effectLst/>
                <a:uFillTx/>
                <a:latin typeface="Tahoma"/>
              </a:rPr>
              <a:t>	</a:t>
            </a:r>
            <a:r>
              <a:rPr b="0" lang="en-US" sz="2400" strike="noStrike" u="none">
                <a:solidFill>
                  <a:srgbClr val="000000"/>
                </a:solidFill>
                <a:effectLst/>
                <a:uFillTx/>
                <a:latin typeface="Tahoma"/>
              </a:rPr>
              <a:t>October 2000 - September 2003</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Index:</a:t>
            </a:r>
            <a:r>
              <a:rPr b="1" lang="en-US" sz="2400" strike="noStrike" u="none">
                <a:solidFill>
                  <a:srgbClr val="000000"/>
                </a:solidFill>
                <a:effectLst/>
                <a:uFillTx/>
                <a:latin typeface="Tahoma"/>
              </a:rPr>
              <a:t>	</a:t>
            </a:r>
            <a:r>
              <a:rPr b="0" lang="en-US" sz="2400" strike="noStrike" u="none">
                <a:solidFill>
                  <a:srgbClr val="000000"/>
                </a:solidFill>
                <a:effectLst/>
                <a:uFillTx/>
                <a:latin typeface="Tahoma"/>
              </a:rPr>
              <a:t>Cumulative inches of rainfall per year, as measured at Station X.</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Put Strike:</a:t>
            </a:r>
            <a:r>
              <a:rPr b="1" lang="en-US" sz="2400" strike="noStrike" u="none">
                <a:solidFill>
                  <a:srgbClr val="000000"/>
                </a:solidFill>
                <a:effectLst/>
                <a:uFillTx/>
                <a:latin typeface="Tahoma"/>
              </a:rPr>
              <a:t>	</a:t>
            </a:r>
            <a:r>
              <a:rPr b="0" lang="en-US" sz="2400" strike="noStrike" u="none">
                <a:solidFill>
                  <a:srgbClr val="000000"/>
                </a:solidFill>
                <a:effectLst/>
                <a:uFillTx/>
                <a:latin typeface="Tahoma"/>
              </a:rPr>
              <a:t>42.5 inches (HydroGen receives below)</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Call Strike:</a:t>
            </a:r>
            <a:r>
              <a:rPr b="1" lang="en-US" sz="2400" strike="noStrike" u="none">
                <a:solidFill>
                  <a:srgbClr val="000000"/>
                </a:solidFill>
                <a:effectLst/>
                <a:uFillTx/>
                <a:latin typeface="Tahoma"/>
              </a:rPr>
              <a:t>	</a:t>
            </a:r>
            <a:r>
              <a:rPr b="0" lang="en-US" sz="2400" strike="noStrike" u="none">
                <a:solidFill>
                  <a:srgbClr val="000000"/>
                </a:solidFill>
                <a:effectLst/>
                <a:uFillTx/>
                <a:latin typeface="Tahoma"/>
              </a:rPr>
              <a:t>53 inches (HydroGen pays above)</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Payment:</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[Average Feb-Aug Henry Hub daily price x 52,500] per 1/10 inch</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Put Limit:</a:t>
            </a:r>
            <a:r>
              <a:rPr b="1" lang="en-US" sz="2400" strike="noStrike" u="none">
                <a:solidFill>
                  <a:srgbClr val="000000"/>
                </a:solidFill>
                <a:effectLst/>
                <a:uFillTx/>
                <a:latin typeface="Tahoma"/>
              </a:rPr>
              <a:t>	</a:t>
            </a:r>
            <a:r>
              <a:rPr b="0" lang="en-US" sz="2400" strike="noStrike" u="none">
                <a:solidFill>
                  <a:srgbClr val="000000"/>
                </a:solidFill>
                <a:effectLst/>
                <a:uFillTx/>
                <a:latin typeface="Tahoma"/>
              </a:rPr>
              <a:t>25 inches</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Call Limit:</a:t>
            </a:r>
            <a:r>
              <a:rPr b="1" lang="en-US" sz="2400" strike="noStrike" u="none">
                <a:solidFill>
                  <a:srgbClr val="000000"/>
                </a:solidFill>
                <a:effectLst/>
                <a:uFillTx/>
                <a:latin typeface="Tahoma"/>
              </a:rPr>
              <a:t>	</a:t>
            </a:r>
            <a:r>
              <a:rPr b="0" lang="en-US" sz="2400" strike="noStrike" u="none">
                <a:solidFill>
                  <a:srgbClr val="000000"/>
                </a:solidFill>
                <a:effectLst/>
                <a:uFillTx/>
                <a:latin typeface="Tahoma"/>
              </a:rPr>
              <a:t>78 inches</a:t>
            </a:r>
            <a:endParaRPr b="0" lang="en-US" sz="2400" strike="noStrike" u="none">
              <a:solidFill>
                <a:srgbClr val="000000"/>
              </a:solidFill>
              <a:effectLst/>
              <a:uFillTx/>
              <a:latin typeface="Times New Roman"/>
            </a:endParaRPr>
          </a:p>
          <a:p>
            <a:pPr marL="2454120" indent="-2454120">
              <a:lnSpc>
                <a:spcPct val="105000"/>
              </a:lnSpc>
              <a:spcBef>
                <a:spcPts val="150"/>
              </a:spcBef>
              <a:spcAft>
                <a:spcPts val="150"/>
              </a:spcAft>
              <a:buNone/>
              <a:tabLst>
                <a:tab algn="l" pos="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Premium:</a:t>
            </a:r>
            <a:r>
              <a:rPr b="0" lang="en-US" sz="2400" strike="noStrike" u="none">
                <a:solidFill>
                  <a:srgbClr val="000000"/>
                </a:solidFill>
                <a:effectLst/>
                <a:uFillTx/>
                <a:latin typeface="Tahoma"/>
              </a:rPr>
              <a:t>	</a:t>
            </a:r>
            <a:r>
              <a:rPr b="0" lang="en-US" sz="2400" strike="noStrike" u="none">
                <a:solidFill>
                  <a:srgbClr val="000000"/>
                </a:solidFill>
                <a:effectLst/>
                <a:uFillTx/>
                <a:latin typeface="Tahoma"/>
              </a:rPr>
              <a:t>$0</a:t>
            </a:r>
            <a:endParaRPr b="0" lang="en-US" sz="2400" strike="noStrike" u="none">
              <a:solidFill>
                <a:srgbClr val="000000"/>
              </a:solidFill>
              <a:effectLst/>
              <a:uFillTx/>
              <a:latin typeface="Times New Roman"/>
            </a:endParaRPr>
          </a:p>
          <a:p>
            <a:pPr marL="2454120" indent="0">
              <a:lnSpc>
                <a:spcPct val="100000"/>
              </a:lnSpc>
              <a:spcBef>
                <a:spcPts val="601"/>
              </a:spcBef>
              <a:buNone/>
              <a:tabLst>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96" name=""/>
          <p:cNvSpPr/>
          <p:nvPr/>
        </p:nvSpPr>
        <p:spPr>
          <a:xfrm>
            <a:off x="457200" y="6984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 name=""/>
          <p:cNvSpPr/>
          <p:nvPr/>
        </p:nvSpPr>
        <p:spPr>
          <a:xfrm>
            <a:off x="685800" y="0"/>
            <a:ext cx="7772400" cy="666720"/>
          </a:xfrm>
          <a:prstGeom prst="rect">
            <a:avLst/>
          </a:prstGeom>
          <a:noFill/>
          <a:ln w="0">
            <a:noFill/>
          </a:ln>
          <a:effectLst>
            <a:outerShdw dist="17819" dir="2700000" blurRad="0" rotWithShape="0">
              <a:srgbClr val="919191"/>
            </a:outerShdw>
          </a:effectLst>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Case Study #5: Term Sheet</a:t>
            </a:r>
            <a:endParaRPr b="0" lang="en-US" sz="2800" strike="noStrike" u="none">
              <a:solidFill>
                <a:srgbClr val="000000"/>
              </a:solidFill>
              <a:effectLst/>
              <a:uFillTx/>
              <a:latin typeface="Times New Roman"/>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
          <p:cNvSpPr/>
          <p:nvPr/>
        </p:nvSpPr>
        <p:spPr>
          <a:xfrm>
            <a:off x="457200" y="63324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9" name=""/>
          <p:cNvSpPr/>
          <p:nvPr/>
        </p:nvSpPr>
        <p:spPr>
          <a:xfrm>
            <a:off x="162000" y="0"/>
            <a:ext cx="8820000" cy="614520"/>
          </a:xfrm>
          <a:prstGeom prst="rect">
            <a:avLst/>
          </a:prstGeom>
          <a:noFill/>
          <a:ln w="0">
            <a:noFill/>
          </a:ln>
          <a:effectLst>
            <a:outerShdw dist="17819" dir="2700000" blurRad="0" rotWithShape="0">
              <a:srgbClr val="919191"/>
            </a:outerShdw>
          </a:effectLst>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Costless Collar Payout Given Different Gas Prices</a:t>
            </a:r>
            <a:endParaRPr b="0" lang="en-US" sz="2400" strike="noStrike" u="none">
              <a:solidFill>
                <a:srgbClr val="000000"/>
              </a:solidFill>
              <a:effectLst/>
              <a:uFillTx/>
              <a:latin typeface="Times New Roman"/>
            </a:endParaRPr>
          </a:p>
        </p:txBody>
      </p:sp>
      <p:graphicFrame>
        <p:nvGraphicFramePr>
          <p:cNvPr id="200" name=""/>
          <p:cNvGraphicFramePr/>
          <p:nvPr/>
        </p:nvGraphicFramePr>
        <p:xfrm>
          <a:off x="339840" y="981000"/>
          <a:ext cx="8804160" cy="5165640"/>
        </p:xfrm>
        <a:graphic>
          <a:graphicData uri="http://schemas.openxmlformats.org/presentationml/2006/ole">
            <p:oleObj progId="Excel.Sheet.12" r:id="rId1" spid="">
              <p:embed/>
              <p:pic>
                <p:nvPicPr>
                  <p:cNvPr id="201" name="" descr=""/>
                  <p:cNvPicPr/>
                  <p:nvPr/>
                </p:nvPicPr>
                <p:blipFill>
                  <a:blip r:embed="rId2"/>
                  <a:stretch/>
                </p:blipFill>
                <p:spPr>
                  <a:xfrm>
                    <a:off x="339840" y="981000"/>
                    <a:ext cx="8804160" cy="5165640"/>
                  </a:xfrm>
                  <a:prstGeom prst="rect">
                    <a:avLst/>
                  </a:prstGeom>
                  <a:noFill/>
                  <a:ln w="0">
                    <a:noFill/>
                  </a:ln>
                </p:spPr>
              </p:pic>
            </p:oleObj>
          </a:graphicData>
        </a:graphic>
      </p:graphicFrame>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 name="PlaceHolder 1"/>
          <p:cNvSpPr>
            <a:spLocks noGrp="1"/>
          </p:cNvSpPr>
          <p:nvPr>
            <p:ph/>
          </p:nvPr>
        </p:nvSpPr>
        <p:spPr>
          <a:xfrm>
            <a:off x="837720" y="1143000"/>
            <a:ext cx="7620120" cy="530208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458640">
              <a:lnSpc>
                <a:spcPct val="95000"/>
              </a:lnSpc>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ahoma"/>
              </a:rPr>
              <a:t>Weather can affect businesses in various ways:</a:t>
            </a:r>
            <a:endParaRPr b="0" lang="en-US" sz="2200" strike="noStrike" u="none">
              <a:solidFill>
                <a:srgbClr val="000000"/>
              </a:solidFill>
              <a:effectLst/>
              <a:uFillTx/>
              <a:latin typeface="Times New Roman"/>
            </a:endParaRPr>
          </a:p>
          <a:p>
            <a:pPr marL="458640" indent="0">
              <a:lnSpc>
                <a:spcPct val="95000"/>
              </a:lnSpc>
              <a:spcAft>
                <a:spcPts val="825"/>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458640" indent="-458640">
              <a:lnSpc>
                <a:spcPct val="95000"/>
              </a:lnSpc>
              <a:spcAft>
                <a:spcPts val="825"/>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ahoma"/>
              </a:rPr>
              <a:t>Demand of weather sensitive products and or services correlates to weather.</a:t>
            </a:r>
            <a:endParaRPr b="0" lang="en-US" sz="2200" strike="noStrike" u="none">
              <a:solidFill>
                <a:srgbClr val="000000"/>
              </a:solidFill>
              <a:effectLst/>
              <a:uFillTx/>
              <a:latin typeface="Times New Roman"/>
            </a:endParaRPr>
          </a:p>
          <a:p>
            <a:pPr marL="458640" indent="-458640">
              <a:lnSpc>
                <a:spcPct val="95000"/>
              </a:lnSpc>
              <a:spcAft>
                <a:spcPts val="825"/>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ahoma"/>
              </a:rPr>
              <a:t>Supply of some traded goods and commodities is a function of weather, and its variability has a major impact on the general availability of these products in the market.</a:t>
            </a:r>
            <a:endParaRPr b="0" lang="en-US" sz="2200" strike="noStrike" u="none">
              <a:solidFill>
                <a:srgbClr val="000000"/>
              </a:solidFill>
              <a:effectLst/>
              <a:uFillTx/>
              <a:latin typeface="Times New Roman"/>
            </a:endParaRPr>
          </a:p>
          <a:p>
            <a:pPr marL="458640" indent="0">
              <a:lnSpc>
                <a:spcPct val="95000"/>
              </a:lnSpc>
              <a:spcAft>
                <a:spcPts val="825"/>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458640" indent="-458640">
              <a:lnSpc>
                <a:spcPct val="95000"/>
              </a:lnSpc>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ahoma"/>
              </a:rPr>
              <a:t>	</a:t>
            </a:r>
            <a:r>
              <a:rPr b="0" lang="en-US" sz="2200" strike="noStrike" u="none">
                <a:solidFill>
                  <a:srgbClr val="000000"/>
                </a:solidFill>
                <a:effectLst/>
                <a:uFillTx/>
                <a:latin typeface="Tahoma"/>
              </a:rPr>
              <a:t>Weather risk management products can be designed to absorb the exact portion of a business’ weather exposure, leaving them with a residual risk that is commensurate with their risk tolerance.</a:t>
            </a:r>
            <a:endParaRPr b="0" lang="en-US" sz="2200" strike="noStrike" u="none">
              <a:solidFill>
                <a:srgbClr val="000000"/>
              </a:solidFill>
              <a:effectLst/>
              <a:uFillTx/>
              <a:latin typeface="Times New Roman"/>
            </a:endParaRPr>
          </a:p>
        </p:txBody>
      </p:sp>
      <p:sp>
        <p:nvSpPr>
          <p:cNvPr id="203" name=""/>
          <p:cNvSpPr/>
          <p:nvPr/>
        </p:nvSpPr>
        <p:spPr>
          <a:xfrm>
            <a:off x="457200" y="8380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4"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Conclusions</a:t>
            </a:r>
            <a:endParaRPr b="0" lang="en-US" sz="2800" strike="noStrike" u="none">
              <a:solidFill>
                <a:srgbClr val="000000"/>
              </a:solidFill>
              <a:effectLst/>
              <a:uFillTx/>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 name=""/>
          <p:cNvSpPr/>
          <p:nvPr/>
        </p:nvSpPr>
        <p:spPr>
          <a:xfrm>
            <a:off x="2115720" y="3944880"/>
            <a:ext cx="83160" cy="1987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imes New Roman"/>
              </a:rPr>
              <a:t>  </a:t>
            </a:r>
            <a:endParaRPr b="0" lang="en-US" sz="1300" strike="noStrike" u="none">
              <a:solidFill>
                <a:srgbClr val="000000"/>
              </a:solidFill>
              <a:effectLst/>
              <a:uFillTx/>
              <a:latin typeface="Times New Roman"/>
            </a:endParaRPr>
          </a:p>
        </p:txBody>
      </p:sp>
      <p:sp>
        <p:nvSpPr>
          <p:cNvPr id="26" name=""/>
          <p:cNvSpPr/>
          <p:nvPr/>
        </p:nvSpPr>
        <p:spPr>
          <a:xfrm>
            <a:off x="457200" y="3762360"/>
            <a:ext cx="8229600" cy="2590920"/>
          </a:xfrm>
          <a:prstGeom prst="rect">
            <a:avLst/>
          </a:prstGeom>
          <a:solidFill>
            <a:srgbClr val="ffffcc"/>
          </a:solidFill>
          <a:ln w="9360">
            <a:solidFill>
              <a:srgbClr val="000000"/>
            </a:solidFill>
            <a:miter/>
          </a:ln>
          <a:effectLst>
            <a:outerShdw dist="53966" dir="2700000" blurRad="0" rotWithShape="0">
              <a:srgbClr val="919191"/>
            </a:outerShdw>
          </a:effectLst>
        </p:spPr>
        <p:style>
          <a:lnRef idx="0"/>
          <a:fillRef idx="0"/>
          <a:effectRef idx="0"/>
          <a:fontRef idx="minor"/>
        </p:style>
        <p:txBody>
          <a:bodyPr wrap="none" lIns="90000" rIns="90000" tIns="46800" bIns="46800" anchor="t">
            <a:noAutofit/>
          </a:bodyPr>
          <a:p>
            <a:pPr marL="403200" indent="-282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99"/>
                </a:solidFill>
                <a:effectLst/>
                <a:uFillTx/>
                <a:latin typeface="Tahoma"/>
              </a:rPr>
              <a:t>Which Firm…</a:t>
            </a:r>
            <a:endParaRPr b="0" lang="en-US" sz="1800" strike="noStrike" u="none">
              <a:solidFill>
                <a:srgbClr val="000000"/>
              </a:solidFill>
              <a:effectLst/>
              <a:uFillTx/>
              <a:latin typeface="Times New Roman"/>
            </a:endParaRPr>
          </a:p>
          <a:p>
            <a:pPr marL="403200" indent="-282600">
              <a:lnSpc>
                <a:spcPct val="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403200" indent="-282600">
              <a:lnSpc>
                <a:spcPct val="100000"/>
              </a:lnSpc>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Has a lower cost of capital?</a:t>
            </a:r>
            <a:endParaRPr b="0" lang="en-US" sz="1800" strike="noStrike" u="none">
              <a:solidFill>
                <a:srgbClr val="000000"/>
              </a:solidFill>
              <a:effectLst/>
              <a:uFillTx/>
              <a:latin typeface="Times New Roman"/>
            </a:endParaRPr>
          </a:p>
          <a:p>
            <a:pPr marL="403200" indent="-282600">
              <a:lnSpc>
                <a:spcPct val="100000"/>
              </a:lnSpc>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Has a greater degree of management concentration on its core business?</a:t>
            </a:r>
            <a:endParaRPr b="0" lang="en-US" sz="1800" strike="noStrike" u="none">
              <a:solidFill>
                <a:srgbClr val="000000"/>
              </a:solidFill>
              <a:effectLst/>
              <a:uFillTx/>
              <a:latin typeface="Times New Roman"/>
            </a:endParaRPr>
          </a:p>
          <a:p>
            <a:pPr marL="403200" indent="-282600">
              <a:lnSpc>
                <a:spcPct val="100000"/>
              </a:lnSpc>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Is less concerned about triggering bank covenants?</a:t>
            </a:r>
            <a:endParaRPr b="0" lang="en-US" sz="1800" strike="noStrike" u="none">
              <a:solidFill>
                <a:srgbClr val="000000"/>
              </a:solidFill>
              <a:effectLst/>
              <a:uFillTx/>
              <a:latin typeface="Times New Roman"/>
            </a:endParaRPr>
          </a:p>
          <a:p>
            <a:pPr marL="403200" indent="-282600">
              <a:lnSpc>
                <a:spcPct val="100000"/>
              </a:lnSpc>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Does not hold emergency meetings when weather affects earnings?</a:t>
            </a:r>
            <a:endParaRPr b="0" lang="en-US" sz="1800" strike="noStrike" u="none">
              <a:solidFill>
                <a:srgbClr val="000000"/>
              </a:solidFill>
              <a:effectLst/>
              <a:uFillTx/>
              <a:latin typeface="Times New Roman"/>
            </a:endParaRPr>
          </a:p>
          <a:p>
            <a:pPr marL="403200" indent="-282600">
              <a:lnSpc>
                <a:spcPct val="100000"/>
              </a:lnSpc>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Finds it easier to make and implement strategic planning/investment?</a:t>
            </a:r>
            <a:endParaRPr b="0" lang="en-US" sz="1800" strike="noStrike" u="none">
              <a:solidFill>
                <a:srgbClr val="000000"/>
              </a:solidFill>
              <a:effectLst/>
              <a:uFillTx/>
              <a:latin typeface="Times New Roman"/>
            </a:endParaRPr>
          </a:p>
          <a:p>
            <a:pPr marL="403200" indent="-282600">
              <a:lnSpc>
                <a:spcPct val="100000"/>
              </a:lnSpc>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Is less likely to downsize or reduce product quality to cut costs?</a:t>
            </a:r>
            <a:endParaRPr b="0" lang="en-US" sz="1800" strike="noStrike" u="none">
              <a:solidFill>
                <a:srgbClr val="000000"/>
              </a:solidFill>
              <a:effectLst/>
              <a:uFillTx/>
              <a:latin typeface="Times New Roman"/>
            </a:endParaRPr>
          </a:p>
          <a:p>
            <a:pPr marL="403200" indent="-282600">
              <a:lnSpc>
                <a:spcPct val="100000"/>
              </a:lnSpc>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Will receive a better valuation in the market place?</a:t>
            </a:r>
            <a:endParaRPr b="0" lang="en-US" sz="2400" strike="noStrike" u="none">
              <a:solidFill>
                <a:srgbClr val="000000"/>
              </a:solidFill>
              <a:effectLst/>
              <a:uFillTx/>
              <a:latin typeface="Times New Roman"/>
            </a:endParaRPr>
          </a:p>
        </p:txBody>
      </p:sp>
      <p:sp>
        <p:nvSpPr>
          <p:cNvPr id="27" name="PlaceHolder 1"/>
          <p:cNvSpPr>
            <a:spLocks noGrp="1"/>
          </p:cNvSpPr>
          <p:nvPr>
            <p:ph type="title"/>
          </p:nvPr>
        </p:nvSpPr>
        <p:spPr>
          <a:xfrm>
            <a:off x="228600" y="196560"/>
            <a:ext cx="8724960" cy="11430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WHICH FIRM WOULD YOU RATHER INVEST IN?</a:t>
            </a:r>
            <a:br>
              <a:rPr sz="2800"/>
            </a:br>
            <a:endParaRPr b="0" lang="en-US" sz="2800" strike="noStrike" u="none">
              <a:solidFill>
                <a:srgbClr val="000000"/>
              </a:solidFill>
              <a:effectLst/>
              <a:uFillTx/>
              <a:latin typeface="Times New Roman"/>
            </a:endParaRPr>
          </a:p>
        </p:txBody>
      </p:sp>
      <p:graphicFrame>
        <p:nvGraphicFramePr>
          <p:cNvPr id="28" name=""/>
          <p:cNvGraphicFramePr/>
          <p:nvPr/>
        </p:nvGraphicFramePr>
        <p:xfrm>
          <a:off x="1054080" y="1130400"/>
          <a:ext cx="7467480" cy="2438280"/>
        </p:xfrm>
        <a:graphic>
          <a:graphicData uri="http://schemas.openxmlformats.org/presentationml/2006/ole">
            <p:oleObj progId="Excel.Sheet.12" r:id="rId1" spid="">
              <p:embed/>
              <p:pic>
                <p:nvPicPr>
                  <p:cNvPr id="29" name="" descr=""/>
                  <p:cNvPicPr/>
                  <p:nvPr/>
                </p:nvPicPr>
                <p:blipFill>
                  <a:blip r:embed="rId2"/>
                  <a:stretch/>
                </p:blipFill>
                <p:spPr>
                  <a:xfrm>
                    <a:off x="1054080" y="1130400"/>
                    <a:ext cx="7467480" cy="2438280"/>
                  </a:xfrm>
                  <a:prstGeom prst="rect">
                    <a:avLst/>
                  </a:prstGeom>
                  <a:noFill/>
                  <a:ln w="0">
                    <a:noFill/>
                  </a:ln>
                </p:spPr>
              </p:pic>
            </p:oleObj>
          </a:graphicData>
        </a:graphic>
      </p:graphicFrame>
      <p:sp>
        <p:nvSpPr>
          <p:cNvPr id="30" name=""/>
          <p:cNvSpPr/>
          <p:nvPr/>
        </p:nvSpPr>
        <p:spPr>
          <a:xfrm>
            <a:off x="2654280" y="866880"/>
            <a:ext cx="426708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6600"/>
                </a:solidFill>
                <a:effectLst/>
                <a:uFillTx/>
                <a:latin typeface="Arial"/>
              </a:rPr>
              <a:t>Earnings Variability</a:t>
            </a:r>
            <a:endParaRPr b="0" lang="en-US" sz="1400" strike="noStrike" u="none">
              <a:solidFill>
                <a:srgbClr val="000000"/>
              </a:solidFill>
              <a:effectLst/>
              <a:uFillTx/>
              <a:latin typeface="Times New Roman"/>
            </a:endParaRPr>
          </a:p>
        </p:txBody>
      </p:sp>
      <p:sp>
        <p:nvSpPr>
          <p:cNvPr id="31" name=""/>
          <p:cNvSpPr/>
          <p:nvPr/>
        </p:nvSpPr>
        <p:spPr>
          <a:xfrm>
            <a:off x="673200" y="749160"/>
            <a:ext cx="822780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3056040" y="2930400"/>
            <a:ext cx="137160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Cold winter</a:t>
            </a:r>
            <a:endParaRPr b="0" lang="en-US" sz="1400" strike="noStrike" u="none">
              <a:solidFill>
                <a:srgbClr val="000000"/>
              </a:solidFill>
              <a:effectLst/>
              <a:uFillTx/>
              <a:latin typeface="Times New Roman"/>
            </a:endParaRPr>
          </a:p>
        </p:txBody>
      </p:sp>
      <p:sp>
        <p:nvSpPr>
          <p:cNvPr id="33" name=""/>
          <p:cNvSpPr/>
          <p:nvPr/>
        </p:nvSpPr>
        <p:spPr>
          <a:xfrm flipV="1">
            <a:off x="3735360" y="2263320"/>
            <a:ext cx="0" cy="6858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 name=""/>
          <p:cNvSpPr/>
          <p:nvPr/>
        </p:nvSpPr>
        <p:spPr>
          <a:xfrm>
            <a:off x="4119480" y="1544760"/>
            <a:ext cx="13399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Warm winter</a:t>
            </a:r>
            <a:endParaRPr b="0" lang="en-US" sz="1400" strike="noStrike" u="none">
              <a:solidFill>
                <a:srgbClr val="000000"/>
              </a:solidFill>
              <a:effectLst/>
              <a:uFillTx/>
              <a:latin typeface="Times New Roman"/>
            </a:endParaRPr>
          </a:p>
        </p:txBody>
      </p:sp>
      <p:sp>
        <p:nvSpPr>
          <p:cNvPr id="35" name=""/>
          <p:cNvSpPr/>
          <p:nvPr/>
        </p:nvSpPr>
        <p:spPr>
          <a:xfrm flipH="1">
            <a:off x="4750920" y="1906560"/>
            <a:ext cx="3240" cy="552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0" y="75960"/>
            <a:ext cx="9144000" cy="60948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The Evolution of the Weather Market</a:t>
            </a:r>
            <a:endParaRPr b="0" lang="en-US" sz="2400" strike="noStrike" u="none">
              <a:solidFill>
                <a:srgbClr val="000000"/>
              </a:solidFill>
              <a:effectLst/>
              <a:uFillTx/>
              <a:latin typeface="Times New Roman"/>
            </a:endParaRPr>
          </a:p>
        </p:txBody>
      </p:sp>
      <p:sp>
        <p:nvSpPr>
          <p:cNvPr id="37" name=""/>
          <p:cNvSpPr/>
          <p:nvPr/>
        </p:nvSpPr>
        <p:spPr>
          <a:xfrm>
            <a:off x="380880" y="6858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 name=""/>
          <p:cNvSpPr/>
          <p:nvPr/>
        </p:nvSpPr>
        <p:spPr>
          <a:xfrm>
            <a:off x="228600" y="825480"/>
            <a:ext cx="8610480" cy="5270400"/>
          </a:xfrm>
          <a:prstGeom prst="rect">
            <a:avLst/>
          </a:prstGeom>
          <a:solidFill>
            <a:srgbClr val="ffffcc"/>
          </a:solidFill>
          <a:ln w="6480">
            <a:solidFill>
              <a:srgbClr val="000000"/>
            </a:solidFill>
            <a:miter/>
          </a:ln>
          <a:effectLst>
            <a:outerShdw dist="17819" dir="2700000" blurRad="0" rotWithShape="0">
              <a:srgbClr val="919191"/>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 name=""/>
          <p:cNvSpPr/>
          <p:nvPr/>
        </p:nvSpPr>
        <p:spPr>
          <a:xfrm>
            <a:off x="374760" y="880920"/>
            <a:ext cx="1847880" cy="5108760"/>
          </a:xfrm>
          <a:prstGeom prst="rect">
            <a:avLst/>
          </a:prstGeom>
          <a:gradFill rotWithShape="0">
            <a:gsLst>
              <a:gs pos="0">
                <a:srgbClr val="000099"/>
              </a:gs>
              <a:gs pos="100000">
                <a:srgbClr val="3366ff"/>
              </a:gs>
            </a:gsLst>
            <a:lin ang="5400000"/>
          </a:gradFill>
          <a:ln cap="sq" w="1260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0" name=""/>
          <p:cNvSpPr/>
          <p:nvPr/>
        </p:nvSpPr>
        <p:spPr>
          <a:xfrm>
            <a:off x="388800" y="880920"/>
            <a:ext cx="1768680" cy="39888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ahoma"/>
              </a:rPr>
              <a:t>Aug 1997</a:t>
            </a:r>
            <a:endParaRPr b="0" lang="en-US" sz="2000" strike="noStrike" u="none">
              <a:solidFill>
                <a:srgbClr val="000000"/>
              </a:solidFill>
              <a:effectLst/>
              <a:uFillTx/>
              <a:latin typeface="Times New Roman"/>
            </a:endParaRPr>
          </a:p>
        </p:txBody>
      </p:sp>
      <p:sp>
        <p:nvSpPr>
          <p:cNvPr id="41" name=""/>
          <p:cNvSpPr/>
          <p:nvPr/>
        </p:nvSpPr>
        <p:spPr>
          <a:xfrm>
            <a:off x="2362320" y="880920"/>
            <a:ext cx="631800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First weather-indexed commodity transaction (Utility/Enron)</a:t>
            </a:r>
            <a:endParaRPr b="0" lang="en-US" sz="1800" strike="noStrike" u="none">
              <a:solidFill>
                <a:srgbClr val="000000"/>
              </a:solidFill>
              <a:effectLst/>
              <a:uFillTx/>
              <a:latin typeface="Times New Roman"/>
            </a:endParaRPr>
          </a:p>
        </p:txBody>
      </p:sp>
      <p:sp>
        <p:nvSpPr>
          <p:cNvPr id="42" name=""/>
          <p:cNvSpPr/>
          <p:nvPr/>
        </p:nvSpPr>
        <p:spPr>
          <a:xfrm>
            <a:off x="388800" y="1422360"/>
            <a:ext cx="1768680" cy="39888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ahoma"/>
              </a:rPr>
              <a:t>Sep 1997</a:t>
            </a:r>
            <a:endParaRPr b="0" lang="en-US" sz="2000" strike="noStrike" u="none">
              <a:solidFill>
                <a:srgbClr val="000000"/>
              </a:solidFill>
              <a:effectLst/>
              <a:uFillTx/>
              <a:latin typeface="Times New Roman"/>
            </a:endParaRPr>
          </a:p>
        </p:txBody>
      </p:sp>
      <p:sp>
        <p:nvSpPr>
          <p:cNvPr id="43" name=""/>
          <p:cNvSpPr/>
          <p:nvPr/>
        </p:nvSpPr>
        <p:spPr>
          <a:xfrm>
            <a:off x="2362320" y="1415880"/>
            <a:ext cx="631800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First financial transaction  (Enron/Koch)</a:t>
            </a:r>
            <a:endParaRPr b="0" lang="en-US" sz="1800" strike="noStrike" u="none">
              <a:solidFill>
                <a:srgbClr val="000000"/>
              </a:solidFill>
              <a:effectLst/>
              <a:uFillTx/>
              <a:latin typeface="Times New Roman"/>
            </a:endParaRPr>
          </a:p>
        </p:txBody>
      </p:sp>
      <p:sp>
        <p:nvSpPr>
          <p:cNvPr id="44" name=""/>
          <p:cNvSpPr/>
          <p:nvPr/>
        </p:nvSpPr>
        <p:spPr>
          <a:xfrm>
            <a:off x="2362320" y="1951200"/>
            <a:ext cx="6318000" cy="36684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First international transaction (Enron/Scottish Hydro)</a:t>
            </a:r>
            <a:endParaRPr b="0" lang="en-US" sz="1800" strike="noStrike" u="none">
              <a:solidFill>
                <a:srgbClr val="000000"/>
              </a:solidFill>
              <a:effectLst/>
              <a:uFillTx/>
              <a:latin typeface="Times New Roman"/>
            </a:endParaRPr>
          </a:p>
        </p:txBody>
      </p:sp>
      <p:sp>
        <p:nvSpPr>
          <p:cNvPr id="45" name=""/>
          <p:cNvSpPr/>
          <p:nvPr/>
        </p:nvSpPr>
        <p:spPr>
          <a:xfrm>
            <a:off x="388800" y="1955880"/>
            <a:ext cx="1768680" cy="39888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ahoma"/>
              </a:rPr>
              <a:t>Sep 1998</a:t>
            </a:r>
            <a:endParaRPr b="0" lang="en-US" sz="2000" strike="noStrike" u="none">
              <a:solidFill>
                <a:srgbClr val="000000"/>
              </a:solidFill>
              <a:effectLst/>
              <a:uFillTx/>
              <a:latin typeface="Times New Roman"/>
            </a:endParaRPr>
          </a:p>
        </p:txBody>
      </p:sp>
      <p:sp>
        <p:nvSpPr>
          <p:cNvPr id="46" name=""/>
          <p:cNvSpPr/>
          <p:nvPr/>
        </p:nvSpPr>
        <p:spPr>
          <a:xfrm>
            <a:off x="388800" y="5321160"/>
            <a:ext cx="1768680" cy="52092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FUTURE</a:t>
            </a:r>
            <a:endParaRPr b="0" lang="en-US" sz="2800" strike="noStrike" u="none">
              <a:solidFill>
                <a:srgbClr val="000000"/>
              </a:solidFill>
              <a:effectLst/>
              <a:uFillTx/>
              <a:latin typeface="Times New Roman"/>
            </a:endParaRPr>
          </a:p>
        </p:txBody>
      </p:sp>
      <p:sp>
        <p:nvSpPr>
          <p:cNvPr id="47" name=""/>
          <p:cNvSpPr/>
          <p:nvPr/>
        </p:nvSpPr>
        <p:spPr>
          <a:xfrm>
            <a:off x="2362320" y="5246640"/>
            <a:ext cx="6318000" cy="72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Broad End-User Participation</a:t>
            </a:r>
            <a:endParaRPr b="0" lang="en-US" sz="1800" strike="noStrike" u="none">
              <a:solidFill>
                <a:srgbClr val="000000"/>
              </a:solidFill>
              <a:effectLst/>
              <a:uFillTx/>
              <a:latin typeface="Times New Roman"/>
            </a:endParaRPr>
          </a:p>
          <a:p>
            <a:pPr>
              <a:lnSpc>
                <a:spcPct val="10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Greater On-Line Influence</a:t>
            </a:r>
            <a:endParaRPr b="0" lang="en-US" sz="1800" strike="noStrike" u="none">
              <a:solidFill>
                <a:srgbClr val="000000"/>
              </a:solidFill>
              <a:effectLst/>
              <a:uFillTx/>
              <a:latin typeface="Times New Roman"/>
            </a:endParaRPr>
          </a:p>
        </p:txBody>
      </p:sp>
      <p:sp>
        <p:nvSpPr>
          <p:cNvPr id="48" name=""/>
          <p:cNvSpPr/>
          <p:nvPr/>
        </p:nvSpPr>
        <p:spPr>
          <a:xfrm>
            <a:off x="380880" y="2530440"/>
            <a:ext cx="1768680" cy="39888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ahoma"/>
              </a:rPr>
              <a:t>Oct 1999</a:t>
            </a:r>
            <a:endParaRPr b="0" lang="en-US" sz="2000" strike="noStrike" u="none">
              <a:solidFill>
                <a:srgbClr val="000000"/>
              </a:solidFill>
              <a:effectLst/>
              <a:uFillTx/>
              <a:latin typeface="Times New Roman"/>
            </a:endParaRPr>
          </a:p>
        </p:txBody>
      </p:sp>
      <p:sp>
        <p:nvSpPr>
          <p:cNvPr id="49" name=""/>
          <p:cNvSpPr/>
          <p:nvPr/>
        </p:nvSpPr>
        <p:spPr>
          <a:xfrm>
            <a:off x="2362320" y="2529000"/>
            <a:ext cx="6318000" cy="36684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First weather bonds marketed and placed</a:t>
            </a:r>
            <a:endParaRPr b="0" lang="en-US" sz="1800" strike="noStrike" u="none">
              <a:solidFill>
                <a:srgbClr val="000000"/>
              </a:solidFill>
              <a:effectLst/>
              <a:uFillTx/>
              <a:latin typeface="Times New Roman"/>
            </a:endParaRPr>
          </a:p>
        </p:txBody>
      </p:sp>
      <p:sp>
        <p:nvSpPr>
          <p:cNvPr id="50" name=""/>
          <p:cNvSpPr/>
          <p:nvPr/>
        </p:nvSpPr>
        <p:spPr>
          <a:xfrm>
            <a:off x="2362320" y="4151160"/>
            <a:ext cx="6318000" cy="92988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Estimated 5,000 deals completed with a notional value of over $7.0 Billion</a:t>
            </a:r>
            <a:endParaRPr b="0" lang="en-US" sz="1800" strike="noStrike" u="none">
              <a:solidFill>
                <a:srgbClr val="000000"/>
              </a:solidFill>
              <a:effectLst/>
              <a:uFillTx/>
              <a:latin typeface="Times New Roman"/>
            </a:endParaRPr>
          </a:p>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&gt; 2,100 transactions completed by Enron</a:t>
            </a:r>
            <a:endParaRPr b="0" lang="en-US" sz="1800" strike="noStrike" u="none">
              <a:solidFill>
                <a:srgbClr val="000000"/>
              </a:solidFill>
              <a:effectLst/>
              <a:uFillTx/>
              <a:latin typeface="Times New Roman"/>
            </a:endParaRPr>
          </a:p>
        </p:txBody>
      </p:sp>
      <p:sp>
        <p:nvSpPr>
          <p:cNvPr id="51" name=""/>
          <p:cNvSpPr/>
          <p:nvPr/>
        </p:nvSpPr>
        <p:spPr>
          <a:xfrm>
            <a:off x="380880" y="4394160"/>
            <a:ext cx="1768680" cy="52092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Present</a:t>
            </a:r>
            <a:endParaRPr b="0" lang="en-US" sz="2800" strike="noStrike" u="none">
              <a:solidFill>
                <a:srgbClr val="000000"/>
              </a:solidFill>
              <a:effectLst/>
              <a:uFillTx/>
              <a:latin typeface="Times New Roman"/>
            </a:endParaRPr>
          </a:p>
        </p:txBody>
      </p:sp>
      <p:sp>
        <p:nvSpPr>
          <p:cNvPr id="52" name=""/>
          <p:cNvSpPr/>
          <p:nvPr/>
        </p:nvSpPr>
        <p:spPr>
          <a:xfrm>
            <a:off x="380880" y="3112920"/>
            <a:ext cx="1768680" cy="39888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ahoma"/>
              </a:rPr>
              <a:t>Jan 2000</a:t>
            </a:r>
            <a:endParaRPr b="0" lang="en-US" sz="2000" strike="noStrike" u="none">
              <a:solidFill>
                <a:srgbClr val="000000"/>
              </a:solidFill>
              <a:effectLst/>
              <a:uFillTx/>
              <a:latin typeface="Times New Roman"/>
            </a:endParaRPr>
          </a:p>
        </p:txBody>
      </p:sp>
      <p:sp>
        <p:nvSpPr>
          <p:cNvPr id="53" name=""/>
          <p:cNvSpPr/>
          <p:nvPr/>
        </p:nvSpPr>
        <p:spPr>
          <a:xfrm>
            <a:off x="2362320" y="3111480"/>
            <a:ext cx="6318000" cy="36684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First weather contract traded on Enron-On-Line (“EOL”)</a:t>
            </a:r>
            <a:endParaRPr b="0" lang="en-US" sz="1800" strike="noStrike" u="none">
              <a:solidFill>
                <a:srgbClr val="000000"/>
              </a:solidFill>
              <a:effectLst/>
              <a:uFillTx/>
              <a:latin typeface="Times New Roman"/>
            </a:endParaRPr>
          </a:p>
        </p:txBody>
      </p:sp>
      <p:sp>
        <p:nvSpPr>
          <p:cNvPr id="54" name=""/>
          <p:cNvSpPr/>
          <p:nvPr/>
        </p:nvSpPr>
        <p:spPr>
          <a:xfrm>
            <a:off x="380880" y="3659040"/>
            <a:ext cx="1768680" cy="398880"/>
          </a:xfrm>
          <a:prstGeom prst="rect">
            <a:avLst/>
          </a:prstGeom>
          <a:no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ahoma"/>
              </a:rPr>
              <a:t>Sep 2000</a:t>
            </a:r>
            <a:endParaRPr b="0" lang="en-US" sz="2000" strike="noStrike" u="none">
              <a:solidFill>
                <a:srgbClr val="000000"/>
              </a:solidFill>
              <a:effectLst/>
              <a:uFillTx/>
              <a:latin typeface="Times New Roman"/>
            </a:endParaRPr>
          </a:p>
        </p:txBody>
      </p:sp>
      <p:sp>
        <p:nvSpPr>
          <p:cNvPr id="55" name=""/>
          <p:cNvSpPr/>
          <p:nvPr/>
        </p:nvSpPr>
        <p:spPr>
          <a:xfrm>
            <a:off x="2362320" y="3657600"/>
            <a:ext cx="6318000" cy="36684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First natural gas based precipitation collar</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243000" y="151920"/>
            <a:ext cx="8562960" cy="6858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Commonly Traded Weather Indices</a:t>
            </a:r>
            <a:endParaRPr b="0" lang="en-US" sz="2400" strike="noStrike" u="none">
              <a:solidFill>
                <a:srgbClr val="000000"/>
              </a:solidFill>
              <a:effectLst/>
              <a:uFillTx/>
              <a:latin typeface="Times New Roman"/>
            </a:endParaRPr>
          </a:p>
        </p:txBody>
      </p:sp>
      <p:sp>
        <p:nvSpPr>
          <p:cNvPr id="57" name="PlaceHolder 2"/>
          <p:cNvSpPr>
            <a:spLocks noGrp="1"/>
          </p:cNvSpPr>
          <p:nvPr>
            <p:ph/>
          </p:nvPr>
        </p:nvSpPr>
        <p:spPr>
          <a:xfrm>
            <a:off x="457200" y="1371600"/>
            <a:ext cx="7696080" cy="4199040"/>
          </a:xfrm>
          <a:prstGeom prst="rect">
            <a:avLst/>
          </a:prstGeom>
          <a:solidFill>
            <a:srgbClr val="ffffcc"/>
          </a:solidFill>
          <a:ln w="9360">
            <a:solidFill>
              <a:srgbClr val="000000"/>
            </a:solidFill>
            <a:miter/>
          </a:ln>
          <a:effectLst>
            <a:outerShdw dist="53966" dir="2700000" blurRad="0" rotWithShape="0">
              <a:srgbClr val="919191"/>
            </a:outerShdw>
          </a:effectLst>
        </p:spPr>
        <p:txBody>
          <a:bodyPr lIns="92160" rIns="92160" tIns="46080" bIns="46080" anchor="t">
            <a:normAutofit/>
          </a:bodyPr>
          <a:p>
            <a:pPr marL="458640" indent="-458640">
              <a:lnSpc>
                <a:spcPct val="100000"/>
              </a:lnSpc>
              <a:spcBef>
                <a:spcPts val="601"/>
              </a:spcBef>
              <a:spcAft>
                <a:spcPts val="751"/>
              </a:spcAft>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Degree Days</a:t>
            </a:r>
            <a:r>
              <a:rPr b="0" lang="en-US" sz="2400" strike="noStrike" u="none">
                <a:solidFill>
                  <a:srgbClr val="000000"/>
                </a:solidFill>
                <a:effectLst/>
                <a:uFillTx/>
                <a:latin typeface="Tahoma"/>
              </a:rPr>
              <a:t> (Heating, Cooling, Customized)</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Temperature </a:t>
            </a:r>
            <a:r>
              <a:rPr b="0" lang="en-US" sz="2400" strike="noStrike" u="none">
                <a:solidFill>
                  <a:srgbClr val="000000"/>
                </a:solidFill>
                <a:effectLst/>
                <a:uFillTx/>
                <a:latin typeface="Tahoma"/>
              </a:rPr>
              <a:t>(Maximum, Minimum,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Rainfall</a:t>
            </a:r>
            <a:r>
              <a:rPr b="0" lang="en-US" sz="2400" strike="noStrike" u="none">
                <a:solidFill>
                  <a:srgbClr val="000000"/>
                </a:solidFill>
                <a:effectLst/>
                <a:uFillTx/>
                <a:latin typeface="Tahoma"/>
              </a:rPr>
              <a:t> (Inches,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Snowfall</a:t>
            </a:r>
            <a:r>
              <a:rPr b="0" lang="en-US" sz="2400" strike="noStrike" u="none">
                <a:solidFill>
                  <a:srgbClr val="000000"/>
                </a:solidFill>
                <a:effectLst/>
                <a:uFillTx/>
                <a:latin typeface="Tahoma"/>
              </a:rPr>
              <a:t> (Inches,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Storm Activity</a:t>
            </a:r>
            <a:r>
              <a:rPr b="0" lang="en-US" sz="2400" strike="noStrike" u="none">
                <a:solidFill>
                  <a:srgbClr val="000000"/>
                </a:solidFill>
                <a:effectLst/>
                <a:uFillTx/>
                <a:latin typeface="Tahoma"/>
              </a:rPr>
              <a:t> (Intensity, Frequency)</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Perceived Temperature</a:t>
            </a:r>
            <a:r>
              <a:rPr b="0" lang="en-US" sz="2400" strike="noStrike" u="none">
                <a:solidFill>
                  <a:srgbClr val="000000"/>
                </a:solidFill>
                <a:effectLst/>
                <a:uFillTx/>
                <a:latin typeface="Tahoma"/>
              </a:rPr>
              <a:t> (Wind Chill, Heat Index)</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Combinations</a:t>
            </a:r>
            <a:r>
              <a:rPr b="0" lang="en-US" sz="2400" strike="noStrike" u="none">
                <a:solidFill>
                  <a:srgbClr val="000000"/>
                </a:solidFill>
                <a:effectLst/>
                <a:uFillTx/>
                <a:latin typeface="Tahoma"/>
              </a:rPr>
              <a:t> (Custom Index, Multiple Trigger)</a:t>
            </a:r>
            <a:endParaRPr b="0" lang="en-US" sz="2400" strike="noStrike" u="none">
              <a:solidFill>
                <a:srgbClr val="000000"/>
              </a:solidFill>
              <a:effectLst/>
              <a:uFillTx/>
              <a:latin typeface="Times New Roman"/>
            </a:endParaRPr>
          </a:p>
        </p:txBody>
      </p:sp>
      <p:sp>
        <p:nvSpPr>
          <p:cNvPr id="58" name=""/>
          <p:cNvSpPr/>
          <p:nvPr/>
        </p:nvSpPr>
        <p:spPr>
          <a:xfrm>
            <a:off x="457200" y="9144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59" name=""/>
          <p:cNvGrpSpPr/>
          <p:nvPr/>
        </p:nvGrpSpPr>
        <p:grpSpPr>
          <a:xfrm>
            <a:off x="7620120" y="1371600"/>
            <a:ext cx="1292040" cy="4951440"/>
            <a:chOff x="7620120" y="1371600"/>
            <a:chExt cx="1292040" cy="4951440"/>
          </a:xfrm>
        </p:grpSpPr>
        <p:sp>
          <p:nvSpPr>
            <p:cNvPr id="60" name=""/>
            <p:cNvSpPr/>
            <p:nvPr/>
          </p:nvSpPr>
          <p:spPr>
            <a:xfrm>
              <a:off x="7958160" y="1371600"/>
              <a:ext cx="613080" cy="2530440"/>
            </a:xfrm>
            <a:prstGeom prst="rect">
              <a:avLst/>
            </a:prstGeom>
            <a:solidFill>
              <a:srgbClr val="ffffff"/>
            </a:solidFill>
            <a:ln w="6480">
              <a:solidFill>
                <a:srgbClr val="fc0128"/>
              </a:solidFill>
              <a:miter/>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pic>
          <p:nvPicPr>
            <p:cNvPr id="61" name="SPRSDW" descr=""/>
            <p:cNvPicPr/>
            <p:nvPr/>
          </p:nvPicPr>
          <p:blipFill>
            <a:blip r:embed="rId1"/>
            <a:stretch/>
          </p:blipFill>
          <p:spPr>
            <a:xfrm>
              <a:off x="7620120" y="6116760"/>
              <a:ext cx="1292040" cy="206280"/>
            </a:xfrm>
            <a:prstGeom prst="rect">
              <a:avLst/>
            </a:prstGeom>
            <a:noFill/>
            <a:ln w="0">
              <a:noFill/>
            </a:ln>
          </p:spPr>
        </p:pic>
        <p:sp>
          <p:nvSpPr>
            <p:cNvPr id="62" name=""/>
            <p:cNvSpPr/>
            <p:nvPr/>
          </p:nvSpPr>
          <p:spPr>
            <a:xfrm>
              <a:off x="7956720" y="3902040"/>
              <a:ext cx="618480" cy="1073160"/>
            </a:xfrm>
            <a:prstGeom prst="rect">
              <a:avLst/>
            </a:prstGeom>
            <a:solidFill>
              <a:srgbClr val="fc0128"/>
            </a:solid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63" name=""/>
            <p:cNvSpPr/>
            <p:nvPr/>
          </p:nvSpPr>
          <p:spPr>
            <a:xfrm>
              <a:off x="7680960" y="4821120"/>
              <a:ext cx="1170000" cy="1227240"/>
            </a:xfrm>
            <a:prstGeom prst="ellipse">
              <a:avLst/>
            </a:prstGeom>
            <a:solidFill>
              <a:srgbClr val="fc0128"/>
            </a:solid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pic>
          <p:nvPicPr>
            <p:cNvPr id="64" name="snow1" descr=""/>
            <p:cNvPicPr/>
            <p:nvPr/>
          </p:nvPicPr>
          <p:blipFill>
            <a:blip r:embed="rId2"/>
            <a:stretch/>
          </p:blipFill>
          <p:spPr>
            <a:xfrm>
              <a:off x="7963920" y="2319480"/>
              <a:ext cx="604440" cy="461880"/>
            </a:xfrm>
            <a:prstGeom prst="rect">
              <a:avLst/>
            </a:prstGeom>
            <a:noFill/>
            <a:ln w="0">
              <a:noFill/>
            </a:ln>
          </p:spPr>
        </p:pic>
        <p:pic>
          <p:nvPicPr>
            <p:cNvPr id="65" name="sun" descr=""/>
            <p:cNvPicPr/>
            <p:nvPr/>
          </p:nvPicPr>
          <p:blipFill>
            <a:blip r:embed="rId3"/>
            <a:stretch/>
          </p:blipFill>
          <p:spPr>
            <a:xfrm>
              <a:off x="7962120" y="1852560"/>
              <a:ext cx="606240" cy="473040"/>
            </a:xfrm>
            <a:prstGeom prst="rect">
              <a:avLst/>
            </a:prstGeom>
            <a:noFill/>
            <a:ln w="0">
              <a:noFill/>
            </a:ln>
          </p:spPr>
        </p:pic>
        <p:pic>
          <p:nvPicPr>
            <p:cNvPr id="66" name="Stream" descr=""/>
            <p:cNvPicPr/>
            <p:nvPr/>
          </p:nvPicPr>
          <p:blipFill>
            <a:blip r:embed="rId4"/>
            <a:stretch/>
          </p:blipFill>
          <p:spPr>
            <a:xfrm>
              <a:off x="7969320" y="2781360"/>
              <a:ext cx="601920" cy="708120"/>
            </a:xfrm>
            <a:prstGeom prst="rect">
              <a:avLst/>
            </a:prstGeom>
            <a:noFill/>
            <a:ln w="0">
              <a:noFill/>
            </a:ln>
          </p:spPr>
        </p:pic>
        <p:pic>
          <p:nvPicPr>
            <p:cNvPr id="67" name="LIGHTING" descr=""/>
            <p:cNvPicPr/>
            <p:nvPr/>
          </p:nvPicPr>
          <p:blipFill>
            <a:blip r:embed="rId5"/>
            <a:srcRect l="0" t="0" r="21120" b="6047"/>
            <a:stretch/>
          </p:blipFill>
          <p:spPr>
            <a:xfrm>
              <a:off x="7966440" y="3483000"/>
              <a:ext cx="601920" cy="584280"/>
            </a:xfrm>
            <a:prstGeom prst="rect">
              <a:avLst/>
            </a:prstGeom>
            <a:noFill/>
            <a:ln w="0">
              <a:noFill/>
            </a:ln>
          </p:spPr>
        </p:pic>
      </p:gr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0"/>
            <a:ext cx="7772400" cy="83808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Weather Risk Management Structures</a:t>
            </a:r>
            <a:endParaRPr b="0" lang="en-US" sz="2400" strike="noStrike" u="none">
              <a:solidFill>
                <a:srgbClr val="000000"/>
              </a:solidFill>
              <a:effectLst/>
              <a:uFillTx/>
              <a:latin typeface="Times New Roman"/>
            </a:endParaRPr>
          </a:p>
        </p:txBody>
      </p:sp>
      <p:sp>
        <p:nvSpPr>
          <p:cNvPr id="69" name="PlaceHolder 2"/>
          <p:cNvSpPr>
            <a:spLocks noGrp="1"/>
          </p:cNvSpPr>
          <p:nvPr>
            <p:ph/>
          </p:nvPr>
        </p:nvSpPr>
        <p:spPr>
          <a:xfrm>
            <a:off x="990720" y="1142640"/>
            <a:ext cx="7162560" cy="5054760"/>
          </a:xfrm>
          <a:prstGeom prst="rect">
            <a:avLst/>
          </a:prstGeom>
          <a:solidFill>
            <a:srgbClr val="ffffcc"/>
          </a:solidFill>
          <a:ln w="9360">
            <a:solidFill>
              <a:srgbClr val="000000"/>
            </a:solidFill>
            <a:miter/>
          </a:ln>
          <a:effectLst>
            <a:outerShdw dist="71785" dir="2700000" blurRad="0" rotWithShape="0">
              <a:srgbClr val="919191"/>
            </a:outerShdw>
          </a:effectLst>
        </p:spPr>
        <p:txBody>
          <a:bodyPr lIns="92160" rIns="92160" tIns="46080" bIns="46080" anchor="t">
            <a:normAutofit/>
          </a:bodyPr>
          <a:p>
            <a:pPr marL="458640" indent="-458640">
              <a:lnSpc>
                <a:spcPct val="85000"/>
              </a:lnSpc>
              <a:spcBef>
                <a:spcPts val="249"/>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Types of Contracts</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Swaps, Caps, Floors, Collars</a:t>
            </a:r>
            <a:endParaRPr b="0" lang="en-US" sz="2000" strike="noStrike" u="none">
              <a:solidFill>
                <a:srgbClr val="000000"/>
              </a:solidFill>
              <a:effectLst/>
              <a:uFillTx/>
              <a:latin typeface="Times New Roman"/>
            </a:endParaRPr>
          </a:p>
          <a:p>
            <a:pPr marL="458640" indent="-458640">
              <a:lnSpc>
                <a:spcPct val="85000"/>
              </a:lnSpc>
              <a:spcBef>
                <a:spcPts val="249"/>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Term</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Mainly seasonal, some monthly, a few daily</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Several end user multi-year transactions</a:t>
            </a:r>
            <a:endParaRPr b="0" lang="en-US" sz="2000" strike="noStrike" u="none">
              <a:solidFill>
                <a:srgbClr val="000000"/>
              </a:solidFill>
              <a:effectLst/>
              <a:uFillTx/>
              <a:latin typeface="Times New Roman"/>
            </a:endParaRPr>
          </a:p>
          <a:p>
            <a:pPr marL="458640" indent="-458640">
              <a:lnSpc>
                <a:spcPct val="85000"/>
              </a:lnSpc>
              <a:spcBef>
                <a:spcPts val="249"/>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Size </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$100/DD to $500,000/DD</a:t>
            </a:r>
            <a:endParaRPr b="0" lang="en-US" sz="2000" strike="noStrike" u="none">
              <a:solidFill>
                <a:srgbClr val="000000"/>
              </a:solidFill>
              <a:effectLst/>
              <a:uFillTx/>
              <a:latin typeface="Times New Roman"/>
            </a:endParaRPr>
          </a:p>
          <a:p>
            <a:pPr marL="458640" indent="-458640">
              <a:lnSpc>
                <a:spcPct val="85000"/>
              </a:lnSpc>
              <a:spcBef>
                <a:spcPts val="249"/>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Limits</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Currently, all purely weather transactions are capped to create finite exposures</a:t>
            </a:r>
            <a:endParaRPr b="0" lang="en-US" sz="2000" strike="noStrike" u="none">
              <a:solidFill>
                <a:srgbClr val="000000"/>
              </a:solidFill>
              <a:effectLst/>
              <a:uFillTx/>
              <a:latin typeface="Times New Roman"/>
            </a:endParaRPr>
          </a:p>
          <a:p>
            <a:pPr marL="458640" indent="-458640">
              <a:lnSpc>
                <a:spcPct val="85000"/>
              </a:lnSpc>
              <a:spcBef>
                <a:spcPts val="249"/>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Locations</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Hundreds of weather stations in the US alone</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Regional exposures can be represented by baskets of several cities</a:t>
            </a:r>
            <a:endParaRPr b="0" lang="en-US" sz="2000" strike="noStrike" u="none">
              <a:solidFill>
                <a:srgbClr val="000000"/>
              </a:solidFill>
              <a:effectLst/>
              <a:uFillTx/>
              <a:latin typeface="Times New Roman"/>
            </a:endParaRPr>
          </a:p>
          <a:p>
            <a:pPr marL="458640" indent="-458640">
              <a:lnSpc>
                <a:spcPct val="85000"/>
              </a:lnSpc>
              <a:spcBef>
                <a:spcPts val="249"/>
              </a:spcBef>
              <a:buClr>
                <a:srgbClr val="022f9e"/>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Hybrids</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Weather-linked financings</a:t>
            </a:r>
            <a:endParaRPr b="0" lang="en-US" sz="2000" strike="noStrike" u="none">
              <a:solidFill>
                <a:srgbClr val="000000"/>
              </a:solidFill>
              <a:effectLst/>
              <a:uFillTx/>
              <a:latin typeface="Times New Roman"/>
            </a:endParaRPr>
          </a:p>
          <a:p>
            <a:pPr lvl="1" marL="1028880" indent="-233640">
              <a:lnSpc>
                <a:spcPct val="85000"/>
              </a:lnSpc>
              <a:spcBef>
                <a:spcPts val="249"/>
              </a:spcBef>
              <a:buClr>
                <a:srgbClr val="fc0128"/>
              </a:buClr>
              <a:buSzPct val="110000"/>
              <a:buFont typeface="Weather"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Securitizations</a:t>
            </a:r>
            <a:endParaRPr b="0" lang="en-US" sz="2000" strike="noStrike" u="none">
              <a:solidFill>
                <a:srgbClr val="000000"/>
              </a:solidFill>
              <a:effectLst/>
              <a:uFillTx/>
              <a:latin typeface="Times New Roman"/>
            </a:endParaRPr>
          </a:p>
        </p:txBody>
      </p:sp>
      <p:sp>
        <p:nvSpPr>
          <p:cNvPr id="70"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p:nvPr>
        </p:nvSpPr>
        <p:spPr>
          <a:xfrm>
            <a:off x="609120" y="1143000"/>
            <a:ext cx="8077320" cy="5029200"/>
          </a:xfrm>
          <a:prstGeom prst="rect">
            <a:avLst/>
          </a:prstGeom>
          <a:solidFill>
            <a:srgbClr val="ffffcc"/>
          </a:solidFill>
          <a:ln w="0">
            <a:noFill/>
          </a:ln>
          <a:effectLst>
            <a:outerShdw dist="107932" dir="2700000" blurRad="0" rotWithShape="0">
              <a:srgbClr val="919191"/>
            </a:outerShdw>
          </a:effectLst>
        </p:spPr>
        <p:txBody>
          <a:bodyPr lIns="92160" rIns="92160" tIns="46080" bIns="46080" anchor="t">
            <a:normAutofit/>
          </a:bodyPr>
          <a:p>
            <a:pPr marL="63360" indent="-63360">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ahoma"/>
              </a:rPr>
              <a:t>Prices are a function of Actuarial, Forecast, and Portfolio Analysis.</a:t>
            </a:r>
            <a:endParaRPr b="0" lang="en-US" sz="2400" strike="noStrike" u="none">
              <a:solidFill>
                <a:srgbClr val="000000"/>
              </a:solidFill>
              <a:effectLst/>
              <a:uFillTx/>
              <a:latin typeface="Times New Roman"/>
            </a:endParaRPr>
          </a:p>
          <a:p>
            <a:pPr marL="63360" indent="-63360">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marL="63360" indent="-63360">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Actuarial</a:t>
            </a:r>
            <a:r>
              <a:rPr b="0" lang="en-US" sz="2400" strike="noStrike" u="none">
                <a:solidFill>
                  <a:srgbClr val="000000"/>
                </a:solidFill>
                <a:effectLst/>
                <a:uFillTx/>
                <a:latin typeface="Tahoma"/>
              </a:rPr>
              <a:t> - Market pricing assumes some relationship to historical data.  The 10 year average is usually a very good estimate of the market’s “view”.</a:t>
            </a:r>
            <a:endParaRPr b="0" lang="en-US" sz="2400" strike="noStrike" u="none">
              <a:solidFill>
                <a:srgbClr val="000000"/>
              </a:solidFill>
              <a:effectLst/>
              <a:uFillTx/>
              <a:latin typeface="Times New Roman"/>
            </a:endParaRPr>
          </a:p>
          <a:p>
            <a:pPr marL="63360" indent="-63360">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Forecast </a:t>
            </a:r>
            <a:r>
              <a:rPr b="0" lang="en-US" sz="2400" strike="noStrike" u="none">
                <a:solidFill>
                  <a:srgbClr val="000000"/>
                </a:solidFill>
                <a:effectLst/>
                <a:uFillTx/>
                <a:latin typeface="Tahoma"/>
              </a:rPr>
              <a:t>- The market is influenced by both long and short term forecasts, but different players interpret these forecasts differently.</a:t>
            </a:r>
            <a:endParaRPr b="0" lang="en-US" sz="2400" strike="noStrike" u="none">
              <a:solidFill>
                <a:srgbClr val="000000"/>
              </a:solidFill>
              <a:effectLst/>
              <a:uFillTx/>
              <a:latin typeface="Times New Roman"/>
            </a:endParaRPr>
          </a:p>
          <a:p>
            <a:pPr marL="63360" indent="-63360">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Portfolio Composition</a:t>
            </a:r>
            <a:r>
              <a:rPr b="0" lang="en-US" sz="2400" strike="noStrike" u="none">
                <a:solidFill>
                  <a:srgbClr val="000000"/>
                </a:solidFill>
                <a:effectLst/>
                <a:uFillTx/>
                <a:latin typeface="Tahoma"/>
              </a:rPr>
              <a:t> - Frequently, this is the largest determinant of price.</a:t>
            </a:r>
            <a:endParaRPr b="0" lang="en-US" sz="2400" strike="noStrike" u="none">
              <a:solidFill>
                <a:srgbClr val="000000"/>
              </a:solidFill>
              <a:effectLst/>
              <a:uFillTx/>
              <a:latin typeface="Times New Roman"/>
            </a:endParaRPr>
          </a:p>
          <a:p>
            <a:pPr marL="63360" indent="-63360">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2" name=""/>
          <p:cNvSpPr/>
          <p:nvPr/>
        </p:nvSpPr>
        <p:spPr>
          <a:xfrm>
            <a:off x="533520" y="1143000"/>
            <a:ext cx="8076960" cy="510552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3"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ahoma"/>
              </a:rPr>
              <a:t>Price Determination/Discovery</a:t>
            </a:r>
            <a:endParaRPr b="0" lang="en-US" sz="2400" strike="noStrike" u="none">
              <a:solidFill>
                <a:srgbClr val="000000"/>
              </a:solidFill>
              <a:effectLst/>
              <a:uFillTx/>
              <a:latin typeface="Times New Roman"/>
            </a:endParaRPr>
          </a:p>
        </p:txBody>
      </p:sp>
      <p:sp>
        <p:nvSpPr>
          <p:cNvPr id="74"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
          <p:cNvSpPr/>
          <p:nvPr/>
        </p:nvSpPr>
        <p:spPr>
          <a:xfrm>
            <a:off x="762120" y="1143000"/>
            <a:ext cx="7772400" cy="5270400"/>
          </a:xfrm>
          <a:prstGeom prst="rect">
            <a:avLst/>
          </a:prstGeom>
          <a:solidFill>
            <a:srgbClr val="ffffcc"/>
          </a:solidFill>
          <a:ln w="0">
            <a:noFill/>
          </a:ln>
          <a:effectLst>
            <a:outerShdw dist="107932" dir="2700000" blurRad="0" rotWithShape="0">
              <a:srgbClr val="919191"/>
            </a:outerShdw>
          </a:effectLst>
        </p:spPr>
        <p:style>
          <a:lnRef idx="0"/>
          <a:fillRef idx="0"/>
          <a:effectRef idx="0"/>
          <a:fontRef idx="minor"/>
        </p:style>
        <p:txBody>
          <a:bodyPr lIns="92160" rIns="92160" tIns="46080" bIns="46080" anchor="t">
            <a:normAutofit/>
          </a:bodyPr>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Cooling Degree Days (</a:t>
            </a:r>
            <a:r>
              <a:rPr b="1" lang="en-US" sz="2400" strike="noStrike" u="none">
                <a:solidFill>
                  <a:srgbClr val="000000"/>
                </a:solidFill>
                <a:effectLst/>
                <a:uFillTx/>
                <a:latin typeface="Arial"/>
              </a:rPr>
              <a:t>CDDs</a:t>
            </a:r>
            <a:r>
              <a:rPr b="0" lang="en-US" sz="2400" strike="noStrike" u="none">
                <a:solidFill>
                  <a:srgbClr val="000000"/>
                </a:solidFill>
                <a:effectLst/>
                <a:uFillTx/>
                <a:latin typeface="Arial"/>
              </a:rPr>
              <a:t>)</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Summer measure of average daily temperature </a:t>
            </a:r>
            <a:r>
              <a:rPr b="1" lang="en-US" sz="2000" strike="noStrike" u="none">
                <a:solidFill>
                  <a:srgbClr val="000000"/>
                </a:solidFill>
                <a:effectLst/>
                <a:uFillTx/>
                <a:latin typeface="Arial"/>
              </a:rPr>
              <a:t>above</a:t>
            </a:r>
            <a:r>
              <a:rPr b="0" lang="en-US" sz="2000" strike="noStrike" u="none">
                <a:solidFill>
                  <a:srgbClr val="000000"/>
                </a:solidFill>
                <a:effectLst/>
                <a:uFillTx/>
                <a:latin typeface="Arial"/>
              </a:rPr>
              <a:t> 65</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F (18</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C) - Only positive values are reported.</a:t>
            </a:r>
            <a:endParaRPr b="0" lang="en-US" sz="2000" strike="noStrike" u="none">
              <a:solidFill>
                <a:srgbClr val="000000"/>
              </a:solidFill>
              <a:effectLst/>
              <a:uFillTx/>
              <a:latin typeface="Times New Roman"/>
            </a:endParaRPr>
          </a:p>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Heating Degree Days (</a:t>
            </a:r>
            <a:r>
              <a:rPr b="1" lang="en-US" sz="2400" strike="noStrike" u="none">
                <a:solidFill>
                  <a:srgbClr val="000000"/>
                </a:solidFill>
                <a:effectLst/>
                <a:uFillTx/>
                <a:latin typeface="Arial"/>
              </a:rPr>
              <a:t>HDDs</a:t>
            </a:r>
            <a:r>
              <a:rPr b="0" lang="en-US" sz="2400" strike="noStrike" u="none">
                <a:solidFill>
                  <a:srgbClr val="000000"/>
                </a:solidFill>
                <a:effectLst/>
                <a:uFillTx/>
                <a:latin typeface="Arial"/>
              </a:rPr>
              <a:t>)</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Winter measure of average daily temperature </a:t>
            </a:r>
            <a:r>
              <a:rPr b="1" lang="en-US" sz="2000" strike="noStrike" u="none">
                <a:solidFill>
                  <a:srgbClr val="000000"/>
                </a:solidFill>
                <a:effectLst/>
                <a:uFillTx/>
                <a:latin typeface="Arial"/>
              </a:rPr>
              <a:t>below</a:t>
            </a:r>
            <a:r>
              <a:rPr b="0" lang="en-US" sz="2000" strike="noStrike" u="none">
                <a:solidFill>
                  <a:srgbClr val="000000"/>
                </a:solidFill>
                <a:effectLst/>
                <a:uFillTx/>
                <a:latin typeface="Arial"/>
              </a:rPr>
              <a:t> 65</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F (18</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C) - Only positive values are reported.</a:t>
            </a:r>
            <a:endParaRPr b="0" lang="en-US" sz="2000" strike="noStrike" u="none">
              <a:solidFill>
                <a:srgbClr val="000000"/>
              </a:solidFill>
              <a:effectLst/>
              <a:uFillTx/>
              <a:latin typeface="Times New Roman"/>
            </a:endParaRPr>
          </a:p>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 Seasonal DD totals:</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To determine the number of DDs for a season, add DDs for each day of the period.</a:t>
            </a:r>
            <a:endParaRPr b="0" lang="en-US" sz="2000" strike="noStrike" u="none">
              <a:solidFill>
                <a:srgbClr val="000000"/>
              </a:solidFill>
              <a:effectLst/>
              <a:uFillTx/>
              <a:latin typeface="Times New Roman"/>
            </a:endParaRPr>
          </a:p>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Examples:</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76" name=""/>
          <p:cNvSpPr/>
          <p:nvPr/>
        </p:nvSpPr>
        <p:spPr>
          <a:xfrm>
            <a:off x="762120" y="1143000"/>
            <a:ext cx="7772400" cy="52578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469800" y="87624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0" y="165240"/>
            <a:ext cx="9144000" cy="60948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ahoma"/>
              </a:rPr>
              <a:t>Degree Day Definitions</a:t>
            </a:r>
            <a:endParaRPr b="0" lang="en-US" sz="2800" strike="noStrike" u="none">
              <a:solidFill>
                <a:srgbClr val="000000"/>
              </a:solidFill>
              <a:effectLst/>
              <a:uFillTx/>
              <a:latin typeface="Times New Roman"/>
            </a:endParaRPr>
          </a:p>
        </p:txBody>
      </p:sp>
      <p:graphicFrame>
        <p:nvGraphicFramePr>
          <p:cNvPr id="79" name=""/>
          <p:cNvGraphicFramePr/>
          <p:nvPr/>
        </p:nvGraphicFramePr>
        <p:xfrm>
          <a:off x="1201680" y="4950000"/>
          <a:ext cx="6996240" cy="1339560"/>
        </p:xfrm>
        <a:graphic>
          <a:graphicData uri="http://schemas.openxmlformats.org/presentationml/2006/ole">
            <p:oleObj progId="Excel.Sheet.12" r:id="rId1" spid="">
              <p:embed/>
              <p:pic>
                <p:nvPicPr>
                  <p:cNvPr id="80" name="" descr=""/>
                  <p:cNvPicPr/>
                  <p:nvPr/>
                </p:nvPicPr>
                <p:blipFill>
                  <a:blip r:embed="rId2"/>
                  <a:stretch/>
                </p:blipFill>
                <p:spPr>
                  <a:xfrm>
                    <a:off x="1201680" y="4950000"/>
                    <a:ext cx="6996240" cy="13395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18175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1998-10-07T10:56:45Z</dcterms:created>
  <dc:creator>mmalino</dc:creator>
  <dc:description/>
  <dc:language>en-US</dc:language>
  <cp:lastModifiedBy>Bill Windle</cp:lastModifiedBy>
  <cp:lastPrinted>2000-10-16T17:55:32Z</cp:lastPrinted>
  <dcterms:modified xsi:type="dcterms:W3CDTF">2001-10-25T17:45:38Z</dcterms:modified>
  <cp:revision>274</cp:revision>
  <dc:subject/>
  <dc:title>WEATHER RISK MANAGEMENT</dc:title>
</cp:coreProperties>
</file>