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51"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&lt;header&gt;</a:t>
            </a:r>
            <a:endParaRPr b="0" lang="en-US" sz="1200" strike="noStrike" u="none">
              <a:solidFill>
                <a:srgbClr val="000000"/>
              </a:solidFill>
              <a:effectLst/>
              <a:uFillTx/>
              <a:latin typeface="Times New Roman"/>
            </a:endParaRPr>
          </a:p>
        </p:txBody>
      </p:sp>
      <p:sp>
        <p:nvSpPr>
          <p:cNvPr id="52" name="PlaceHolder 2"/>
          <p:cNvSpPr>
            <a:spLocks noGrp="1"/>
          </p:cNvSpPr>
          <p:nvPr>
            <p:ph type="dt" idx="16"/>
          </p:nvPr>
        </p:nvSpPr>
        <p:spPr>
          <a:xfrm>
            <a:off x="3885840" y="0"/>
            <a:ext cx="297180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&lt;date/time&gt;</a:t>
            </a:r>
            <a:endParaRPr b="0" lang="en-US" sz="1200" strike="noStrike" u="none">
              <a:solidFill>
                <a:srgbClr val="000000"/>
              </a:solidFill>
              <a:effectLst/>
              <a:uFillTx/>
              <a:latin typeface="Times New Roman"/>
            </a:endParaRPr>
          </a:p>
        </p:txBody>
      </p:sp>
      <p:sp>
        <p:nvSpPr>
          <p:cNvPr id="53"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99"/>
                </a:solidFill>
                <a:effectLst/>
                <a:uFillTx/>
                <a:latin typeface="Tahoma"/>
              </a:rPr>
              <a:t>Click to move the slide</a:t>
            </a:r>
            <a:endParaRPr b="0" lang="en-US" sz="4400" strike="noStrike" u="none">
              <a:solidFill>
                <a:srgbClr val="333399"/>
              </a:solidFill>
              <a:effectLst/>
              <a:uFillTx/>
              <a:latin typeface="Tahoma"/>
            </a:endParaRPr>
          </a:p>
        </p:txBody>
      </p:sp>
      <p:sp>
        <p:nvSpPr>
          <p:cNvPr id="54"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55" name="PlaceHolder 5"/>
          <p:cNvSpPr>
            <a:spLocks noGrp="1"/>
          </p:cNvSpPr>
          <p:nvPr>
            <p:ph type="ftr" idx="17"/>
          </p:nvPr>
        </p:nvSpPr>
        <p:spPr>
          <a:xfrm>
            <a:off x="-360" y="8686800"/>
            <a:ext cx="297180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ahoma"/>
              </a:rPr>
              <a:t>&lt;footer&gt;</a:t>
            </a:r>
            <a:endParaRPr b="0" lang="en-US" sz="1200" strike="noStrike" u="none">
              <a:solidFill>
                <a:srgbClr val="000000"/>
              </a:solidFill>
              <a:effectLst/>
              <a:uFillTx/>
              <a:latin typeface="Times New Roman"/>
            </a:endParaRPr>
          </a:p>
        </p:txBody>
      </p:sp>
      <p:sp>
        <p:nvSpPr>
          <p:cNvPr id="56" name="PlaceHolder 6"/>
          <p:cNvSpPr>
            <a:spLocks noGrp="1"/>
          </p:cNvSpPr>
          <p:nvPr>
            <p:ph type="sldNum" idx="18"/>
          </p:nvPr>
        </p:nvSpPr>
        <p:spPr>
          <a:xfrm>
            <a:off x="3885840" y="8686800"/>
            <a:ext cx="297180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1A9CC45-E7AB-4064-80B2-244151EE9D7C}" type="slidenum">
              <a:rPr b="0" lang="en-US" sz="1200" strike="noStrike" u="none">
                <a:solidFill>
                  <a:srgbClr val="000000"/>
                </a:solidFill>
                <a:effectLst/>
                <a:uFillTx/>
                <a:latin typeface="Tahoma"/>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7" name="PlaceHolder 1"/>
          <p:cNvSpPr>
            <a:spLocks noGrp="1"/>
          </p:cNvSpPr>
          <p:nvPr>
            <p:ph type="sldImg"/>
          </p:nvPr>
        </p:nvSpPr>
        <p:spPr>
          <a:xfrm>
            <a:off x="1143000" y="685800"/>
            <a:ext cx="4572000" cy="3429000"/>
          </a:xfrm>
          <a:prstGeom prst="rect">
            <a:avLst/>
          </a:prstGeom>
          <a:ln w="0">
            <a:noFill/>
          </a:ln>
        </p:spPr>
      </p:sp>
      <p:sp>
        <p:nvSpPr>
          <p:cNvPr id="198" name="PlaceHolder 2"/>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3.4.2 Transmission Losses.</a:t>
            </a:r>
            <a:endParaRPr b="0" lang="en-US" sz="1200" strike="noStrike" u="none">
              <a:solidFill>
                <a:srgbClr val="000000"/>
              </a:solidFill>
              <a:effectLst/>
              <a:uFillTx/>
              <a:latin typeface="Arial"/>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 Transmission Customers shall be charged for transmission losses in an</a:t>
            </a:r>
            <a:endParaRPr b="0" lang="en-US" sz="1200" strike="noStrike" u="none">
              <a:solidFill>
                <a:srgbClr val="000000"/>
              </a:solidFill>
              <a:effectLst/>
              <a:uFillTx/>
              <a:latin typeface="Arial"/>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amount equal to the product of (i) the Transmission Customer’s megawatt-hours of deliveries using Point-to-Point Transmission Service, times (ii) the appropriate loss factor for deliveries using Point-to-Point Transmission Service, times (iii) the weighted average Day-ahead or Real-time Price, as applicable, for all load busses in the PJM Control Area. The foregoing average hourly loss factor shall be: (i) determined by the Office of the Interconnection from time to time as conditions affecting losses shall warrant; and (ii) calculated separately for on-peak and off-peak hours on the basis of the average ratio of losses to load served in each such period.</a:t>
            </a:r>
            <a:endParaRPr b="0" lang="en-US" sz="1200" strike="noStrike" u="none">
              <a:solidFill>
                <a:srgbClr val="000000"/>
              </a:solidFill>
              <a:effectLst/>
              <a:uFillTx/>
              <a:latin typeface="Arial"/>
            </a:endParaRPr>
          </a:p>
          <a:p>
            <a:pPr indent="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 Transmission Customer may elect to pay for losses in kind, rounded off to the nearest whole megawatt, rather than as specified above if its total deliveries in an hour using Point-to-Point Transmission Service are greater than 200 megawatts. If it so elects, the Transmission Customer’s specified source for the energy to be delivered using Point-to-Point Transmission Service may be scheduled to supply to the PJM Control Area boundary an amount of energy equal to the delivery schedule plus the amount of losses determined by applying the appropriate hourly loss factor as specified above to the delivered amount.</a:t>
            </a: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17600" y="1098720"/>
            <a:ext cx="438120" cy="47448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 name=""/>
          <p:cNvSpPr/>
          <p:nvPr/>
        </p:nvSpPr>
        <p:spPr>
          <a:xfrm>
            <a:off x="800280" y="1098720"/>
            <a:ext cx="328320" cy="47448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 name=""/>
          <p:cNvSpPr/>
          <p:nvPr/>
        </p:nvSpPr>
        <p:spPr>
          <a:xfrm>
            <a:off x="541440" y="1521000"/>
            <a:ext cx="422280" cy="47448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 name=""/>
          <p:cNvSpPr/>
          <p:nvPr/>
        </p:nvSpPr>
        <p:spPr>
          <a:xfrm>
            <a:off x="911160" y="1521000"/>
            <a:ext cx="368280" cy="47448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
          <p:cNvSpPr/>
          <p:nvPr/>
        </p:nvSpPr>
        <p:spPr>
          <a:xfrm>
            <a:off x="127080" y="1447920"/>
            <a:ext cx="56016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5" name=""/>
          <p:cNvSpPr/>
          <p:nvPr/>
        </p:nvSpPr>
        <p:spPr>
          <a:xfrm>
            <a:off x="762120" y="990720"/>
            <a:ext cx="31680" cy="105228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6" name=""/>
          <p:cNvSpPr/>
          <p:nvPr/>
        </p:nvSpPr>
        <p:spPr>
          <a:xfrm>
            <a:off x="442800" y="1781280"/>
            <a:ext cx="8226360" cy="3168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5120" bIns="-1512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7" name="PlaceHolder 1"/>
          <p:cNvSpPr>
            <a:spLocks noGrp="1"/>
          </p:cNvSpPr>
          <p:nvPr>
            <p:ph type="title"/>
          </p:nvPr>
        </p:nvSpPr>
        <p:spPr>
          <a:xfrm>
            <a:off x="1150560" y="61704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99"/>
                </a:solidFill>
                <a:effectLst/>
                <a:uFillTx/>
                <a:latin typeface="Tahoma"/>
              </a:rPr>
              <a:t>Click to edit the title text format</a:t>
            </a:r>
            <a:endParaRPr b="0" lang="en-US" sz="4400" strike="noStrike" u="none">
              <a:solidFill>
                <a:srgbClr val="333399"/>
              </a:solidFill>
              <a:effectLst/>
              <a:uFillTx/>
              <a:latin typeface="Tahoma"/>
            </a:endParaRPr>
          </a:p>
        </p:txBody>
      </p:sp>
      <p:sp>
        <p:nvSpPr>
          <p:cNvPr id="8" name="PlaceHolder 2"/>
          <p:cNvSpPr>
            <a:spLocks noGrp="1"/>
          </p:cNvSpPr>
          <p:nvPr>
            <p:ph type="body"/>
          </p:nvPr>
        </p:nvSpPr>
        <p:spPr>
          <a:xfrm>
            <a:off x="1182600" y="201780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9" name="PlaceHolder 3"/>
          <p:cNvSpPr>
            <a:spLocks noGrp="1"/>
          </p:cNvSpPr>
          <p:nvPr>
            <p:ph type="dt" idx="1"/>
          </p:nvPr>
        </p:nvSpPr>
        <p:spPr>
          <a:xfrm>
            <a:off x="914400" y="632448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&lt;date/time&gt;</a:t>
            </a:r>
            <a:endParaRPr b="0" lang="en-US" sz="1400" strike="noStrike" u="none">
              <a:solidFill>
                <a:srgbClr val="000000"/>
              </a:solidFill>
              <a:effectLst/>
              <a:uFillTx/>
              <a:latin typeface="Times New Roman"/>
            </a:endParaRPr>
          </a:p>
        </p:txBody>
      </p:sp>
      <p:sp>
        <p:nvSpPr>
          <p:cNvPr id="10" name="PlaceHolder 4"/>
          <p:cNvSpPr>
            <a:spLocks noGrp="1"/>
          </p:cNvSpPr>
          <p:nvPr>
            <p:ph type="ftr" idx="2"/>
          </p:nvPr>
        </p:nvSpPr>
        <p:spPr>
          <a:xfrm>
            <a:off x="3352680" y="6324480"/>
            <a:ext cx="289584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a:t>
            </a:r>
            <a:endParaRPr b="0" lang="en-US" sz="1400" strike="noStrike" u="none">
              <a:solidFill>
                <a:srgbClr val="000000"/>
              </a:solidFill>
              <a:effectLst/>
              <a:uFillTx/>
              <a:latin typeface="Times New Roman"/>
            </a:endParaRPr>
          </a:p>
        </p:txBody>
      </p:sp>
      <p:sp>
        <p:nvSpPr>
          <p:cNvPr id="11" name="PlaceHolder 5"/>
          <p:cNvSpPr>
            <a:spLocks noGrp="1"/>
          </p:cNvSpPr>
          <p:nvPr>
            <p:ph type="sldNum" idx="3"/>
          </p:nvPr>
        </p:nvSpPr>
        <p:spPr>
          <a:xfrm>
            <a:off x="6781680" y="632448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a:t>
            </a:r>
            <a:endParaRPr b="0" lang="en-US" sz="1400" strike="noStrike" u="none">
              <a:solidFill>
                <a:srgbClr val="000000"/>
              </a:solidFill>
              <a:effectLst/>
              <a:uFillTx/>
              <a:latin typeface="Times New Roman"/>
            </a:endParaRPr>
          </a:p>
        </p:txBody>
      </p:sp>
      <p:pic>
        <p:nvPicPr>
          <p:cNvPr id="12" name="enronlogo" descr=""/>
          <p:cNvPicPr/>
          <p:nvPr/>
        </p:nvPicPr>
        <p:blipFill>
          <a:blip r:embed="rId2"/>
          <a:stretch/>
        </p:blipFill>
        <p:spPr>
          <a:xfrm>
            <a:off x="152280" y="6019920"/>
            <a:ext cx="685800" cy="685800"/>
          </a:xfrm>
          <a:prstGeom prst="rect">
            <a:avLst/>
          </a:prstGeom>
          <a:noFill/>
          <a:ln w="0">
            <a:noFill/>
          </a:ln>
        </p:spPr>
      </p:pic>
      <p:pic>
        <p:nvPicPr>
          <p:cNvPr id="13" name="Govtma18" descr=""/>
          <p:cNvPicPr/>
          <p:nvPr/>
        </p:nvPicPr>
        <p:blipFill>
          <a:blip r:embed="rId3"/>
          <a:stretch/>
        </p:blipFill>
        <p:spPr>
          <a:xfrm>
            <a:off x="2743200" y="6248520"/>
            <a:ext cx="4308480" cy="365040"/>
          </a:xfrm>
          <a:prstGeom prst="rect">
            <a:avLst/>
          </a:prstGeom>
          <a:noFill/>
          <a:ln w="0">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17600" y="1098720"/>
            <a:ext cx="438120" cy="47448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 name=""/>
          <p:cNvSpPr/>
          <p:nvPr/>
        </p:nvSpPr>
        <p:spPr>
          <a:xfrm>
            <a:off x="800280" y="1098720"/>
            <a:ext cx="328320" cy="47448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 name=""/>
          <p:cNvSpPr/>
          <p:nvPr/>
        </p:nvSpPr>
        <p:spPr>
          <a:xfrm>
            <a:off x="541440" y="1521000"/>
            <a:ext cx="422280" cy="47448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 name=""/>
          <p:cNvSpPr/>
          <p:nvPr/>
        </p:nvSpPr>
        <p:spPr>
          <a:xfrm>
            <a:off x="911160" y="1521000"/>
            <a:ext cx="368280" cy="47448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
          <p:cNvSpPr/>
          <p:nvPr/>
        </p:nvSpPr>
        <p:spPr>
          <a:xfrm>
            <a:off x="127080" y="1447920"/>
            <a:ext cx="56016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5" name=""/>
          <p:cNvSpPr/>
          <p:nvPr/>
        </p:nvSpPr>
        <p:spPr>
          <a:xfrm>
            <a:off x="762120" y="990720"/>
            <a:ext cx="31680" cy="105228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6" name=""/>
          <p:cNvSpPr/>
          <p:nvPr/>
        </p:nvSpPr>
        <p:spPr>
          <a:xfrm>
            <a:off x="442800" y="1781280"/>
            <a:ext cx="8226360" cy="3168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5120" bIns="-1512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4" name="PlaceHolder 1"/>
          <p:cNvSpPr>
            <a:spLocks noGrp="1"/>
          </p:cNvSpPr>
          <p:nvPr>
            <p:ph type="title"/>
          </p:nvPr>
        </p:nvSpPr>
        <p:spPr>
          <a:xfrm>
            <a:off x="1150560" y="61704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99"/>
                </a:solidFill>
                <a:effectLst/>
                <a:uFillTx/>
                <a:latin typeface="Tahoma"/>
              </a:rPr>
              <a:t>Click to edit the title text format</a:t>
            </a:r>
            <a:endParaRPr b="0" lang="en-US" sz="4400" strike="noStrike" u="none">
              <a:solidFill>
                <a:srgbClr val="333399"/>
              </a:solidFill>
              <a:effectLst/>
              <a:uFillTx/>
              <a:latin typeface="Tahoma"/>
            </a:endParaRPr>
          </a:p>
        </p:txBody>
      </p:sp>
      <p:sp>
        <p:nvSpPr>
          <p:cNvPr id="15" name="PlaceHolder 2"/>
          <p:cNvSpPr>
            <a:spLocks noGrp="1"/>
          </p:cNvSpPr>
          <p:nvPr>
            <p:ph type="body"/>
          </p:nvPr>
        </p:nvSpPr>
        <p:spPr>
          <a:xfrm>
            <a:off x="1182600" y="201780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16" name="PlaceHolder 3"/>
          <p:cNvSpPr>
            <a:spLocks noGrp="1"/>
          </p:cNvSpPr>
          <p:nvPr>
            <p:ph type="dt" idx="4"/>
          </p:nvPr>
        </p:nvSpPr>
        <p:spPr>
          <a:xfrm>
            <a:off x="914400" y="632448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&lt;date/time&gt;</a:t>
            </a:r>
            <a:endParaRPr b="0" lang="en-US" sz="1400" strike="noStrike" u="none">
              <a:solidFill>
                <a:srgbClr val="000000"/>
              </a:solidFill>
              <a:effectLst/>
              <a:uFillTx/>
              <a:latin typeface="Times New Roman"/>
            </a:endParaRPr>
          </a:p>
        </p:txBody>
      </p:sp>
      <p:sp>
        <p:nvSpPr>
          <p:cNvPr id="17" name="PlaceHolder 4"/>
          <p:cNvSpPr>
            <a:spLocks noGrp="1"/>
          </p:cNvSpPr>
          <p:nvPr>
            <p:ph type="ftr" idx="5"/>
          </p:nvPr>
        </p:nvSpPr>
        <p:spPr>
          <a:xfrm>
            <a:off x="3352680" y="6324480"/>
            <a:ext cx="289584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a:t>
            </a:r>
            <a:endParaRPr b="0" lang="en-US" sz="1400" strike="noStrike" u="none">
              <a:solidFill>
                <a:srgbClr val="000000"/>
              </a:solidFill>
              <a:effectLst/>
              <a:uFillTx/>
              <a:latin typeface="Times New Roman"/>
            </a:endParaRPr>
          </a:p>
        </p:txBody>
      </p:sp>
      <p:sp>
        <p:nvSpPr>
          <p:cNvPr id="18" name="PlaceHolder 5"/>
          <p:cNvSpPr>
            <a:spLocks noGrp="1"/>
          </p:cNvSpPr>
          <p:nvPr>
            <p:ph type="sldNum" idx="6"/>
          </p:nvPr>
        </p:nvSpPr>
        <p:spPr>
          <a:xfrm>
            <a:off x="6781680" y="632448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a:t>
            </a:r>
            <a:endParaRPr b="0" lang="en-US" sz="1400" strike="noStrike" u="none">
              <a:solidFill>
                <a:srgbClr val="000000"/>
              </a:solidFill>
              <a:effectLst/>
              <a:uFillTx/>
              <a:latin typeface="Times New Roman"/>
            </a:endParaRPr>
          </a:p>
        </p:txBody>
      </p:sp>
      <p:pic>
        <p:nvPicPr>
          <p:cNvPr id="19" name="enronlogo" descr=""/>
          <p:cNvPicPr/>
          <p:nvPr/>
        </p:nvPicPr>
        <p:blipFill>
          <a:blip r:embed="rId2"/>
          <a:stretch/>
        </p:blipFill>
        <p:spPr>
          <a:xfrm>
            <a:off x="152280" y="6019920"/>
            <a:ext cx="685800" cy="685800"/>
          </a:xfrm>
          <a:prstGeom prst="rect">
            <a:avLst/>
          </a:prstGeom>
          <a:noFill/>
          <a:ln w="0">
            <a:noFill/>
          </a:ln>
        </p:spPr>
      </p:pic>
      <p:pic>
        <p:nvPicPr>
          <p:cNvPr id="20" name="Govtma18" descr=""/>
          <p:cNvPicPr/>
          <p:nvPr/>
        </p:nvPicPr>
        <p:blipFill>
          <a:blip r:embed="rId3"/>
          <a:stretch/>
        </p:blipFill>
        <p:spPr>
          <a:xfrm>
            <a:off x="2743200" y="6248520"/>
            <a:ext cx="4308480" cy="365040"/>
          </a:xfrm>
          <a:prstGeom prst="rect">
            <a:avLst/>
          </a:prstGeom>
          <a:noFill/>
          <a:ln w="0">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17600" y="1098720"/>
            <a:ext cx="438120" cy="47448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 name=""/>
          <p:cNvSpPr/>
          <p:nvPr/>
        </p:nvSpPr>
        <p:spPr>
          <a:xfrm>
            <a:off x="800280" y="1098720"/>
            <a:ext cx="328320" cy="47448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 name=""/>
          <p:cNvSpPr/>
          <p:nvPr/>
        </p:nvSpPr>
        <p:spPr>
          <a:xfrm>
            <a:off x="541440" y="1521000"/>
            <a:ext cx="422280" cy="47448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 name=""/>
          <p:cNvSpPr/>
          <p:nvPr/>
        </p:nvSpPr>
        <p:spPr>
          <a:xfrm>
            <a:off x="911160" y="1521000"/>
            <a:ext cx="368280" cy="47448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
          <p:cNvSpPr/>
          <p:nvPr/>
        </p:nvSpPr>
        <p:spPr>
          <a:xfrm>
            <a:off x="127080" y="1447920"/>
            <a:ext cx="56016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5" name=""/>
          <p:cNvSpPr/>
          <p:nvPr/>
        </p:nvSpPr>
        <p:spPr>
          <a:xfrm>
            <a:off x="762120" y="990720"/>
            <a:ext cx="31680" cy="105228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6" name=""/>
          <p:cNvSpPr/>
          <p:nvPr/>
        </p:nvSpPr>
        <p:spPr>
          <a:xfrm>
            <a:off x="442800" y="1781280"/>
            <a:ext cx="8226360" cy="3168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5120" bIns="-1512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1" name="PlaceHolder 1"/>
          <p:cNvSpPr>
            <a:spLocks noGrp="1"/>
          </p:cNvSpPr>
          <p:nvPr>
            <p:ph type="title"/>
          </p:nvPr>
        </p:nvSpPr>
        <p:spPr>
          <a:xfrm>
            <a:off x="1150560" y="61704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99"/>
                </a:solidFill>
                <a:effectLst/>
                <a:uFillTx/>
                <a:latin typeface="Tahoma"/>
              </a:rPr>
              <a:t>Click to edit the title text format</a:t>
            </a:r>
            <a:endParaRPr b="0" lang="en-US" sz="4400" strike="noStrike" u="none">
              <a:solidFill>
                <a:srgbClr val="333399"/>
              </a:solidFill>
              <a:effectLst/>
              <a:uFillTx/>
              <a:latin typeface="Tahoma"/>
            </a:endParaRPr>
          </a:p>
        </p:txBody>
      </p:sp>
      <p:sp>
        <p:nvSpPr>
          <p:cNvPr id="22" name="PlaceHolder 2"/>
          <p:cNvSpPr>
            <a:spLocks noGrp="1"/>
          </p:cNvSpPr>
          <p:nvPr>
            <p:ph type="body"/>
          </p:nvPr>
        </p:nvSpPr>
        <p:spPr>
          <a:xfrm>
            <a:off x="1182600" y="201780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23" name="PlaceHolder 3"/>
          <p:cNvSpPr>
            <a:spLocks noGrp="1"/>
          </p:cNvSpPr>
          <p:nvPr>
            <p:ph type="dt" idx="7"/>
          </p:nvPr>
        </p:nvSpPr>
        <p:spPr>
          <a:xfrm>
            <a:off x="914400" y="632448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&lt;date/time&gt;</a:t>
            </a:r>
            <a:endParaRPr b="0" lang="en-US" sz="1400" strike="noStrike" u="none">
              <a:solidFill>
                <a:srgbClr val="000000"/>
              </a:solidFill>
              <a:effectLst/>
              <a:uFillTx/>
              <a:latin typeface="Times New Roman"/>
            </a:endParaRPr>
          </a:p>
        </p:txBody>
      </p:sp>
      <p:sp>
        <p:nvSpPr>
          <p:cNvPr id="24" name="PlaceHolder 4"/>
          <p:cNvSpPr>
            <a:spLocks noGrp="1"/>
          </p:cNvSpPr>
          <p:nvPr>
            <p:ph type="ftr" idx="8"/>
          </p:nvPr>
        </p:nvSpPr>
        <p:spPr>
          <a:xfrm>
            <a:off x="3352680" y="6324480"/>
            <a:ext cx="289584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a:t>
            </a:r>
            <a:endParaRPr b="0" lang="en-US" sz="1400" strike="noStrike" u="none">
              <a:solidFill>
                <a:srgbClr val="000000"/>
              </a:solidFill>
              <a:effectLst/>
              <a:uFillTx/>
              <a:latin typeface="Times New Roman"/>
            </a:endParaRPr>
          </a:p>
        </p:txBody>
      </p:sp>
      <p:sp>
        <p:nvSpPr>
          <p:cNvPr id="25" name="PlaceHolder 5"/>
          <p:cNvSpPr>
            <a:spLocks noGrp="1"/>
          </p:cNvSpPr>
          <p:nvPr>
            <p:ph type="sldNum" idx="9"/>
          </p:nvPr>
        </p:nvSpPr>
        <p:spPr>
          <a:xfrm>
            <a:off x="6781680" y="632448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a:t>
            </a:r>
            <a:endParaRPr b="0" lang="en-US" sz="1400" strike="noStrike" u="none">
              <a:solidFill>
                <a:srgbClr val="000000"/>
              </a:solidFill>
              <a:effectLst/>
              <a:uFillTx/>
              <a:latin typeface="Times New Roman"/>
            </a:endParaRPr>
          </a:p>
        </p:txBody>
      </p:sp>
      <p:pic>
        <p:nvPicPr>
          <p:cNvPr id="26" name="enronlogo" descr=""/>
          <p:cNvPicPr/>
          <p:nvPr/>
        </p:nvPicPr>
        <p:blipFill>
          <a:blip r:embed="rId2"/>
          <a:stretch/>
        </p:blipFill>
        <p:spPr>
          <a:xfrm>
            <a:off x="152280" y="6019920"/>
            <a:ext cx="685800" cy="685800"/>
          </a:xfrm>
          <a:prstGeom prst="rect">
            <a:avLst/>
          </a:prstGeom>
          <a:noFill/>
          <a:ln w="0">
            <a:noFill/>
          </a:ln>
        </p:spPr>
      </p:pic>
      <p:pic>
        <p:nvPicPr>
          <p:cNvPr id="27" name="Govtma18" descr=""/>
          <p:cNvPicPr/>
          <p:nvPr/>
        </p:nvPicPr>
        <p:blipFill>
          <a:blip r:embed="rId3"/>
          <a:stretch/>
        </p:blipFill>
        <p:spPr>
          <a:xfrm>
            <a:off x="2743200" y="6248520"/>
            <a:ext cx="4308480" cy="365040"/>
          </a:xfrm>
          <a:prstGeom prst="rect">
            <a:avLst/>
          </a:prstGeom>
          <a:noFill/>
          <a:ln w="0">
            <a:noFill/>
          </a:ln>
        </p:spPr>
      </p:pic>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
          <p:cNvSpPr/>
          <p:nvPr/>
        </p:nvSpPr>
        <p:spPr>
          <a:xfrm>
            <a:off x="417600" y="1098720"/>
            <a:ext cx="438120" cy="47448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 name=""/>
          <p:cNvSpPr/>
          <p:nvPr/>
        </p:nvSpPr>
        <p:spPr>
          <a:xfrm>
            <a:off x="800280" y="1098720"/>
            <a:ext cx="328320" cy="47448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 name=""/>
          <p:cNvSpPr/>
          <p:nvPr/>
        </p:nvSpPr>
        <p:spPr>
          <a:xfrm>
            <a:off x="541440" y="1521000"/>
            <a:ext cx="422280" cy="47448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 name=""/>
          <p:cNvSpPr/>
          <p:nvPr/>
        </p:nvSpPr>
        <p:spPr>
          <a:xfrm>
            <a:off x="911160" y="1521000"/>
            <a:ext cx="368280" cy="47448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
          <p:cNvSpPr/>
          <p:nvPr/>
        </p:nvSpPr>
        <p:spPr>
          <a:xfrm>
            <a:off x="127080" y="1447920"/>
            <a:ext cx="56016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5" name=""/>
          <p:cNvSpPr/>
          <p:nvPr/>
        </p:nvSpPr>
        <p:spPr>
          <a:xfrm>
            <a:off x="762120" y="990720"/>
            <a:ext cx="31680" cy="105228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6" name=""/>
          <p:cNvSpPr/>
          <p:nvPr/>
        </p:nvSpPr>
        <p:spPr>
          <a:xfrm>
            <a:off x="442800" y="1781280"/>
            <a:ext cx="8226360" cy="3168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15120" bIns="-1512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8" name="PlaceHolder 1"/>
          <p:cNvSpPr>
            <a:spLocks noGrp="1"/>
          </p:cNvSpPr>
          <p:nvPr>
            <p:ph type="title"/>
          </p:nvPr>
        </p:nvSpPr>
        <p:spPr>
          <a:xfrm>
            <a:off x="1150560" y="61704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99"/>
                </a:solidFill>
                <a:effectLst/>
                <a:uFillTx/>
                <a:latin typeface="Tahoma"/>
              </a:rPr>
              <a:t>Click to edit the title text format</a:t>
            </a:r>
            <a:endParaRPr b="0" lang="en-US" sz="4400" strike="noStrike" u="none">
              <a:solidFill>
                <a:srgbClr val="333399"/>
              </a:solidFill>
              <a:effectLst/>
              <a:uFillTx/>
              <a:latin typeface="Tahoma"/>
            </a:endParaRPr>
          </a:p>
        </p:txBody>
      </p:sp>
      <p:sp>
        <p:nvSpPr>
          <p:cNvPr id="29" name="PlaceHolder 2"/>
          <p:cNvSpPr>
            <a:spLocks noGrp="1"/>
          </p:cNvSpPr>
          <p:nvPr>
            <p:ph type="body"/>
          </p:nvPr>
        </p:nvSpPr>
        <p:spPr>
          <a:xfrm>
            <a:off x="1182600" y="201780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3333cc"/>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ffcf01"/>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00e4a8"/>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30" name="PlaceHolder 3"/>
          <p:cNvSpPr>
            <a:spLocks noGrp="1"/>
          </p:cNvSpPr>
          <p:nvPr>
            <p:ph type="dt" idx="10"/>
          </p:nvPr>
        </p:nvSpPr>
        <p:spPr>
          <a:xfrm>
            <a:off x="914400" y="632448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&lt;date/time&gt;</a:t>
            </a:r>
            <a:endParaRPr b="0" lang="en-US" sz="1400" strike="noStrike" u="none">
              <a:solidFill>
                <a:srgbClr val="000000"/>
              </a:solidFill>
              <a:effectLst/>
              <a:uFillTx/>
              <a:latin typeface="Times New Roman"/>
            </a:endParaRPr>
          </a:p>
        </p:txBody>
      </p:sp>
      <p:sp>
        <p:nvSpPr>
          <p:cNvPr id="31" name="PlaceHolder 4"/>
          <p:cNvSpPr>
            <a:spLocks noGrp="1"/>
          </p:cNvSpPr>
          <p:nvPr>
            <p:ph type="ftr" idx="11"/>
          </p:nvPr>
        </p:nvSpPr>
        <p:spPr>
          <a:xfrm>
            <a:off x="3352680" y="6324480"/>
            <a:ext cx="289584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a:t>
            </a:r>
            <a:endParaRPr b="0" lang="en-US" sz="1400" strike="noStrike" u="none">
              <a:solidFill>
                <a:srgbClr val="000000"/>
              </a:solidFill>
              <a:effectLst/>
              <a:uFillTx/>
              <a:latin typeface="Times New Roman"/>
            </a:endParaRPr>
          </a:p>
        </p:txBody>
      </p:sp>
      <p:sp>
        <p:nvSpPr>
          <p:cNvPr id="32" name="PlaceHolder 5"/>
          <p:cNvSpPr>
            <a:spLocks noGrp="1"/>
          </p:cNvSpPr>
          <p:nvPr>
            <p:ph type="sldNum" idx="12"/>
          </p:nvPr>
        </p:nvSpPr>
        <p:spPr>
          <a:xfrm>
            <a:off x="6781680" y="632448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 </a:t>
            </a:r>
            <a:endParaRPr b="0" lang="en-US" sz="1400" strike="noStrike" u="none">
              <a:solidFill>
                <a:srgbClr val="000000"/>
              </a:solidFill>
              <a:effectLst/>
              <a:uFillTx/>
              <a:latin typeface="Times New Roman"/>
            </a:endParaRPr>
          </a:p>
        </p:txBody>
      </p:sp>
      <p:pic>
        <p:nvPicPr>
          <p:cNvPr id="33" name="enronlogo" descr=""/>
          <p:cNvPicPr/>
          <p:nvPr/>
        </p:nvPicPr>
        <p:blipFill>
          <a:blip r:embed="rId2"/>
          <a:stretch/>
        </p:blipFill>
        <p:spPr>
          <a:xfrm>
            <a:off x="152280" y="6019920"/>
            <a:ext cx="685800" cy="685800"/>
          </a:xfrm>
          <a:prstGeom prst="rect">
            <a:avLst/>
          </a:prstGeom>
          <a:noFill/>
          <a:ln w="0">
            <a:noFill/>
          </a:ln>
        </p:spPr>
      </p:pic>
      <p:pic>
        <p:nvPicPr>
          <p:cNvPr id="34" name="Govtma18" descr=""/>
          <p:cNvPicPr/>
          <p:nvPr/>
        </p:nvPicPr>
        <p:blipFill>
          <a:blip r:embed="rId3"/>
          <a:stretch/>
        </p:blipFill>
        <p:spPr>
          <a:xfrm>
            <a:off x="2743200" y="6248520"/>
            <a:ext cx="4308480" cy="365040"/>
          </a:xfrm>
          <a:prstGeom prst="rect">
            <a:avLst/>
          </a:prstGeom>
          <a:noFill/>
          <a:ln w="0">
            <a:noFill/>
          </a:ln>
        </p:spPr>
      </p:pic>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grpSp>
        <p:nvGrpSpPr>
          <p:cNvPr id="35" name=""/>
          <p:cNvGrpSpPr/>
          <p:nvPr/>
        </p:nvGrpSpPr>
        <p:grpSpPr>
          <a:xfrm>
            <a:off x="0" y="2438280"/>
            <a:ext cx="9009000" cy="1052640"/>
            <a:chOff x="0" y="2438280"/>
            <a:chExt cx="9009000" cy="1052640"/>
          </a:xfrm>
        </p:grpSpPr>
        <p:grpSp>
          <p:nvGrpSpPr>
            <p:cNvPr id="36" name=""/>
            <p:cNvGrpSpPr/>
            <p:nvPr/>
          </p:nvGrpSpPr>
          <p:grpSpPr>
            <a:xfrm>
              <a:off x="290520" y="2546280"/>
              <a:ext cx="711360" cy="474840"/>
              <a:chOff x="290520" y="2546280"/>
              <a:chExt cx="711360" cy="474840"/>
            </a:xfrm>
          </p:grpSpPr>
          <p:sp>
            <p:nvSpPr>
              <p:cNvPr id="37" name=""/>
              <p:cNvSpPr/>
              <p:nvPr/>
            </p:nvSpPr>
            <p:spPr>
              <a:xfrm>
                <a:off x="290520" y="2546280"/>
                <a:ext cx="437400" cy="474840"/>
              </a:xfrm>
              <a:prstGeom prst="rect">
                <a:avLst/>
              </a:prstGeom>
              <a:solidFill>
                <a:srgbClr val="3333c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8" name=""/>
              <p:cNvSpPr/>
              <p:nvPr/>
            </p:nvSpPr>
            <p:spPr>
              <a:xfrm>
                <a:off x="673560" y="2546280"/>
                <a:ext cx="328320" cy="474840"/>
              </a:xfrm>
              <a:prstGeom prst="rect">
                <a:avLst/>
              </a:prstGeom>
              <a:gradFill rotWithShape="0">
                <a:gsLst>
                  <a:gs pos="0">
                    <a:srgbClr val="ffffff"/>
                  </a:gs>
                  <a:gs pos="100000">
                    <a:srgbClr val="3333cc"/>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39" name=""/>
            <p:cNvGrpSpPr/>
            <p:nvPr/>
          </p:nvGrpSpPr>
          <p:grpSpPr>
            <a:xfrm>
              <a:off x="414360" y="2968560"/>
              <a:ext cx="737640" cy="474840"/>
              <a:chOff x="414360" y="2968560"/>
              <a:chExt cx="737640" cy="474840"/>
            </a:xfrm>
          </p:grpSpPr>
          <p:sp>
            <p:nvSpPr>
              <p:cNvPr id="40" name=""/>
              <p:cNvSpPr/>
              <p:nvPr/>
            </p:nvSpPr>
            <p:spPr>
              <a:xfrm>
                <a:off x="414360" y="2968560"/>
                <a:ext cx="421560" cy="474840"/>
              </a:xfrm>
              <a:prstGeom prst="rect">
                <a:avLst/>
              </a:prstGeom>
              <a:solidFill>
                <a:srgbClr val="ffcf01"/>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1" name=""/>
              <p:cNvSpPr/>
              <p:nvPr/>
            </p:nvSpPr>
            <p:spPr>
              <a:xfrm>
                <a:off x="783000" y="2968560"/>
                <a:ext cx="369000" cy="474840"/>
              </a:xfrm>
              <a:prstGeom prst="rect">
                <a:avLst/>
              </a:prstGeom>
              <a:gradFill rotWithShape="0">
                <a:gsLst>
                  <a:gs pos="0">
                    <a:srgbClr val="ffffff"/>
                  </a:gs>
                  <a:gs pos="100000">
                    <a:srgbClr val="ffcf01"/>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42" name=""/>
            <p:cNvSpPr/>
            <p:nvPr/>
          </p:nvSpPr>
          <p:spPr>
            <a:xfrm>
              <a:off x="0" y="2895480"/>
              <a:ext cx="560520" cy="422280"/>
            </a:xfrm>
            <a:prstGeom prst="rect">
              <a:avLst/>
            </a:prstGeom>
            <a:gradFill rotWithShape="0">
              <a:gsLst>
                <a:gs pos="0">
                  <a:srgbClr val="ff0000"/>
                </a:gs>
                <a:gs pos="100000">
                  <a:srgbClr val="ffffff"/>
                </a:gs>
              </a:gsLst>
              <a:lin ang="81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3" name=""/>
            <p:cNvSpPr/>
            <p:nvPr/>
          </p:nvSpPr>
          <p:spPr>
            <a:xfrm>
              <a:off x="635040" y="2438280"/>
              <a:ext cx="31680" cy="1052640"/>
            </a:xfrm>
            <a:prstGeom prst="rect">
              <a:avLst/>
            </a:prstGeom>
            <a:solidFill>
              <a:srgbClr val="1c1c1c"/>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4" name=""/>
            <p:cNvSpPr/>
            <p:nvPr/>
          </p:nvSpPr>
          <p:spPr>
            <a:xfrm flipV="1">
              <a:off x="316080" y="3260520"/>
              <a:ext cx="8692920" cy="55440"/>
            </a:xfrm>
            <a:prstGeom prst="rect">
              <a:avLst/>
            </a:prstGeom>
            <a:gradFill rotWithShape="0">
              <a:gsLst>
                <a:gs pos="0">
                  <a:srgbClr val="ffffff"/>
                </a:gs>
                <a:gs pos="100000">
                  <a:srgbClr val="1c1c1c"/>
                </a:gs>
              </a:gsLst>
              <a:lin ang="10800000"/>
            </a:gradFill>
            <a:ln w="0">
              <a:noFill/>
            </a:ln>
          </p:spPr>
          <p:style>
            <a:lnRef idx="0"/>
            <a:fillRef idx="0"/>
            <a:effectRef idx="0"/>
            <a:fontRef idx="minor"/>
          </p:style>
          <p:txBody>
            <a:bodyPr wrap="none" lIns="90000" rIns="90000" tIns="8640" bIns="8640" anchor="ctr">
              <a:noAutofit/>
            </a:bodyPr>
            <a:p>
              <a:endParaRPr b="0" lang="en-US" sz="2400" strike="noStrike" u="none">
                <a:solidFill>
                  <a:srgbClr val="000000"/>
                </a:solidFill>
                <a:effectLst/>
                <a:uFillTx/>
                <a:latin typeface="Arial"/>
              </a:endParaRPr>
            </a:p>
          </p:txBody>
        </p:sp>
      </p:grpSp>
      <p:sp>
        <p:nvSpPr>
          <p:cNvPr id="45" name="PlaceHolder 1"/>
          <p:cNvSpPr>
            <a:spLocks noGrp="1"/>
          </p:cNvSpPr>
          <p:nvPr>
            <p:ph type="title"/>
          </p:nvPr>
        </p:nvSpPr>
        <p:spPr>
          <a:xfrm>
            <a:off x="990720" y="18284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99"/>
                </a:solidFill>
                <a:effectLst/>
                <a:uFillTx/>
                <a:latin typeface="Tahoma"/>
              </a:rPr>
              <a:t>Click to edit the title text format</a:t>
            </a:r>
            <a:endParaRPr b="0" lang="en-US" sz="4400" strike="noStrike" u="none">
              <a:solidFill>
                <a:srgbClr val="333399"/>
              </a:solidFill>
              <a:effectLst/>
              <a:uFillTx/>
              <a:latin typeface="Tahoma"/>
            </a:endParaRPr>
          </a:p>
        </p:txBody>
      </p:sp>
      <p:sp>
        <p:nvSpPr>
          <p:cNvPr id="46" name="PlaceHolder 2"/>
          <p:cNvSpPr>
            <a:spLocks noGrp="1"/>
          </p:cNvSpPr>
          <p:nvPr>
            <p:ph type="dt" idx="13"/>
          </p:nvPr>
        </p:nvSpPr>
        <p:spPr>
          <a:xfrm>
            <a:off x="990360" y="6248520"/>
            <a:ext cx="190476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1c1c1c"/>
                </a:solidFill>
                <a:effectLst/>
                <a:uFillTx/>
                <a:latin typeface="Tahoma"/>
              </a:rPr>
              <a:t>&lt;date/time&gt;</a:t>
            </a:r>
            <a:endParaRPr b="0" lang="en-US" sz="1400" strike="noStrike" u="none">
              <a:solidFill>
                <a:srgbClr val="000000"/>
              </a:solidFill>
              <a:effectLst/>
              <a:uFillTx/>
              <a:latin typeface="Times New Roman"/>
            </a:endParaRPr>
          </a:p>
        </p:txBody>
      </p:sp>
      <p:sp>
        <p:nvSpPr>
          <p:cNvPr id="47" name="PlaceHolder 3"/>
          <p:cNvSpPr>
            <a:spLocks noGrp="1"/>
          </p:cNvSpPr>
          <p:nvPr>
            <p:ph type="ftr" idx="14"/>
          </p:nvPr>
        </p:nvSpPr>
        <p:spPr>
          <a:xfrm>
            <a:off x="3428640" y="6248520"/>
            <a:ext cx="289548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1c1c1c"/>
                </a:solidFill>
                <a:effectLst/>
                <a:uFillTx/>
                <a:latin typeface="Tahoma"/>
              </a:rPr>
              <a:t>&lt;footer&gt;</a:t>
            </a:r>
            <a:endParaRPr b="0" lang="en-US" sz="1400" strike="noStrike" u="none">
              <a:solidFill>
                <a:srgbClr val="000000"/>
              </a:solidFill>
              <a:effectLst/>
              <a:uFillTx/>
              <a:latin typeface="Times New Roman"/>
            </a:endParaRPr>
          </a:p>
        </p:txBody>
      </p:sp>
      <p:sp>
        <p:nvSpPr>
          <p:cNvPr id="48" name="PlaceHolder 4"/>
          <p:cNvSpPr>
            <a:spLocks noGrp="1"/>
          </p:cNvSpPr>
          <p:nvPr>
            <p:ph type="sldNum" idx="15"/>
          </p:nvPr>
        </p:nvSpPr>
        <p:spPr>
          <a:xfrm>
            <a:off x="6858000" y="624852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1c1c1c"/>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0270CA8-28D7-41ED-800E-9A879A6134AC}" type="slidenum">
              <a:rPr b="0" lang="en-US" sz="1400" strike="noStrike" u="none">
                <a:solidFill>
                  <a:srgbClr val="1c1c1c"/>
                </a:solidFill>
                <a:effectLst/>
                <a:uFillTx/>
                <a:latin typeface="Tahoma"/>
              </a:rPr>
              <a:t>&lt;number&gt;</a:t>
            </a:fld>
            <a:endParaRPr b="0" lang="en-US" sz="1400" strike="noStrike" u="none">
              <a:solidFill>
                <a:srgbClr val="000000"/>
              </a:solidFill>
              <a:effectLst/>
              <a:uFillTx/>
              <a:latin typeface="Times New Roman"/>
            </a:endParaRPr>
          </a:p>
        </p:txBody>
      </p:sp>
      <p:sp>
        <p:nvSpPr>
          <p:cNvPr id="49"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Second Outline Level</a:t>
            </a:r>
            <a:endParaRPr b="0" lang="en-US" sz="2800" strike="noStrike" u="none">
              <a:solidFill>
                <a:srgbClr val="000000"/>
              </a:solidFill>
              <a:effectLst/>
              <a:uFillTx/>
              <a:latin typeface="Tahoma"/>
            </a:endParaRPr>
          </a:p>
          <a:p>
            <a:pPr lvl="2" marL="914400" algn="ctr">
              <a:spcBef>
                <a:spcPts val="601"/>
              </a:spcBef>
              <a:buClr>
                <a:srgbClr val="3333cc"/>
              </a:buClr>
              <a:buSzPct val="50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Third Outline Level</a:t>
            </a:r>
            <a:endParaRPr b="0" lang="en-US" sz="2400" strike="noStrike" u="none">
              <a:solidFill>
                <a:srgbClr val="000000"/>
              </a:solidFill>
              <a:effectLst/>
              <a:uFillTx/>
              <a:latin typeface="Tahoma"/>
            </a:endParaRPr>
          </a:p>
          <a:p>
            <a:pPr lvl="3" marL="1371600" algn="ctr">
              <a:spcBef>
                <a:spcPts val="499"/>
              </a:spcBef>
              <a:buClr>
                <a:srgbClr val="ffcf01"/>
              </a:buClr>
              <a:buSzPct val="55000"/>
              <a:buFont typeface="Wingdings" charset="2"/>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1828800" algn="ctr">
              <a:spcBef>
                <a:spcPts val="499"/>
              </a:spcBef>
              <a:buClr>
                <a:srgbClr val="00e4a8"/>
              </a:buClr>
              <a:buSzPct val="50000"/>
              <a:buFont typeface="Wingdings" charset="2"/>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18288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1828800">
              <a:spcBef>
                <a:spcPts val="499"/>
              </a:spcBef>
              <a:buClr>
                <a:srgbClr val="00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1.png"/><Relationship Id="rId3"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990720" y="1828440"/>
            <a:ext cx="777240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99"/>
                </a:solidFill>
                <a:effectLst/>
                <a:uFillTx/>
                <a:latin typeface="Tahoma"/>
              </a:rPr>
              <a:t>Transmission Losses</a:t>
            </a:r>
            <a:endParaRPr b="0" lang="en-US" sz="4400" strike="noStrike" u="none">
              <a:solidFill>
                <a:srgbClr val="333399"/>
              </a:solidFill>
              <a:effectLst/>
              <a:uFillTx/>
              <a:latin typeface="Tahoma"/>
            </a:endParaRPr>
          </a:p>
        </p:txBody>
      </p:sp>
      <p:sp>
        <p:nvSpPr>
          <p:cNvPr id="58"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ahoma"/>
              </a:rPr>
              <a:t>Physical System Operations</a:t>
            </a:r>
            <a:endParaRPr b="0" lang="en-US" sz="1600" strike="noStrike" u="none">
              <a:solidFill>
                <a:srgbClr val="000000"/>
              </a:solidFill>
              <a:effectLst/>
              <a:uFillTx/>
              <a:latin typeface="Tahoma"/>
            </a:endParaRPr>
          </a:p>
        </p:txBody>
      </p:sp>
      <p:pic>
        <p:nvPicPr>
          <p:cNvPr id="59" name="Govtma18" descr=""/>
          <p:cNvPicPr/>
          <p:nvPr/>
        </p:nvPicPr>
        <p:blipFill>
          <a:blip r:embed="rId1"/>
          <a:stretch/>
        </p:blipFill>
        <p:spPr>
          <a:xfrm>
            <a:off x="2854440" y="6324480"/>
            <a:ext cx="4308480" cy="365400"/>
          </a:xfrm>
          <a:prstGeom prst="rect">
            <a:avLst/>
          </a:prstGeom>
          <a:noFill/>
          <a:ln w="0">
            <a:noFill/>
          </a:ln>
        </p:spPr>
      </p:pic>
      <p:pic>
        <p:nvPicPr>
          <p:cNvPr id="60" name="enronlogo" descr=""/>
          <p:cNvPicPr/>
          <p:nvPr/>
        </p:nvPicPr>
        <p:blipFill>
          <a:blip r:embed="rId2"/>
          <a:stretch/>
        </p:blipFill>
        <p:spPr>
          <a:xfrm>
            <a:off x="152280" y="5943600"/>
            <a:ext cx="685800" cy="685800"/>
          </a:xfrm>
          <a:prstGeom prst="rect">
            <a:avLst/>
          </a:prstGeom>
          <a:noFill/>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1150560" y="61704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99"/>
                </a:solidFill>
                <a:effectLst/>
                <a:uFillTx/>
                <a:latin typeface="Tahoma"/>
              </a:rPr>
              <a:t>Transmission Losses</a:t>
            </a:r>
            <a:endParaRPr b="0" lang="en-US" sz="4400" strike="noStrike" u="none">
              <a:solidFill>
                <a:srgbClr val="333399"/>
              </a:solidFill>
              <a:effectLst/>
              <a:uFillTx/>
              <a:latin typeface="Tahoma"/>
            </a:endParaRPr>
          </a:p>
        </p:txBody>
      </p:sp>
      <p:sp>
        <p:nvSpPr>
          <p:cNvPr id="62" name="PlaceHolder 2"/>
          <p:cNvSpPr>
            <a:spLocks noGrp="1"/>
          </p:cNvSpPr>
          <p:nvPr>
            <p:ph/>
          </p:nvPr>
        </p:nvSpPr>
        <p:spPr>
          <a:xfrm>
            <a:off x="1143000" y="1828800"/>
            <a:ext cx="7772400" cy="4114800"/>
          </a:xfrm>
          <a:prstGeom prst="rect">
            <a:avLst/>
          </a:prstGeom>
          <a:noFill/>
          <a:ln w="0">
            <a:noFill/>
          </a:ln>
        </p:spPr>
        <p:txBody>
          <a:bodyPr lIns="90000" rIns="90000" tIns="46800" bIns="46800" anchor="t">
            <a:normAutofit lnSpcReduction="9999"/>
          </a:bodyPr>
          <a:p>
            <a:pPr marL="343080" indent="-343080">
              <a:lnSpc>
                <a:spcPct val="90000"/>
              </a:lnSpc>
              <a:spcBef>
                <a:spcPts val="4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ahoma"/>
              </a:rPr>
              <a:t>NERC’s definition(s):</a:t>
            </a:r>
            <a:r>
              <a:rPr b="0" lang="en-US" sz="1600" strike="noStrike" u="none">
                <a:solidFill>
                  <a:srgbClr val="000000"/>
                </a:solidFill>
                <a:effectLst/>
                <a:uFillTx/>
                <a:latin typeface="Tahoma"/>
              </a:rPr>
              <a:t>  </a:t>
            </a:r>
            <a:endParaRPr b="0" lang="en-US" sz="1600" strike="noStrike" u="none">
              <a:solidFill>
                <a:srgbClr val="000000"/>
              </a:solidFill>
              <a:effectLst/>
              <a:uFillTx/>
              <a:latin typeface="Tahoma"/>
            </a:endParaRPr>
          </a:p>
          <a:p>
            <a:pPr lvl="1" marL="743040" indent="-285840">
              <a:lnSpc>
                <a:spcPct val="90000"/>
              </a:lnSpc>
              <a:spcBef>
                <a:spcPts val="349"/>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Electric System Losses</a:t>
            </a:r>
            <a:r>
              <a:rPr b="0" lang="en-US" sz="1400" strike="noStrike" u="none">
                <a:solidFill>
                  <a:srgbClr val="000000"/>
                </a:solidFill>
                <a:effectLst/>
                <a:uFillTx/>
                <a:latin typeface="Tahoma"/>
              </a:rPr>
              <a:t> </a:t>
            </a:r>
            <a:endParaRPr b="0" lang="en-US" sz="1400" strike="noStrike" u="none">
              <a:solidFill>
                <a:srgbClr val="000000"/>
              </a:solidFill>
              <a:effectLst/>
              <a:uFillTx/>
              <a:latin typeface="Tahoma"/>
            </a:endParaRPr>
          </a:p>
          <a:p>
            <a:pPr lvl="1" marL="743040" indent="-285840">
              <a:lnSpc>
                <a:spcPct val="90000"/>
              </a:lnSpc>
              <a:spcBef>
                <a:spcPts val="3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Total electric energy losses in the electric system. The losses consist of transmission, transformation, and distribution losses between supply sources and delivery points. Electric energy is lost primarily due to heating of transmission and distribution elements.</a:t>
            </a:r>
            <a:br>
              <a:rPr sz="1400"/>
            </a:br>
            <a:r>
              <a:rPr b="0" lang="en-US" sz="1400" strike="noStrike" u="none">
                <a:solidFill>
                  <a:srgbClr val="000000"/>
                </a:solidFill>
                <a:effectLst/>
                <a:uFillTx/>
                <a:latin typeface="Tahoma"/>
              </a:rPr>
              <a:t> </a:t>
            </a:r>
            <a:endParaRPr b="0" lang="en-US" sz="1400" strike="noStrike" u="none">
              <a:solidFill>
                <a:srgbClr val="000000"/>
              </a:solidFill>
              <a:effectLst/>
              <a:uFillTx/>
              <a:latin typeface="Tahoma"/>
            </a:endParaRPr>
          </a:p>
          <a:p>
            <a:pPr lvl="1" marL="743040" indent="-285840">
              <a:lnSpc>
                <a:spcPct val="90000"/>
              </a:lnSpc>
              <a:spcBef>
                <a:spcPts val="3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Scheduled Losses </a:t>
            </a:r>
            <a:endParaRPr b="0" lang="en-US" sz="1400" strike="noStrike" u="none">
              <a:solidFill>
                <a:srgbClr val="000000"/>
              </a:solidFill>
              <a:effectLst/>
              <a:uFillTx/>
              <a:latin typeface="Tahoma"/>
            </a:endParaRPr>
          </a:p>
          <a:p>
            <a:pPr lvl="1" marL="743040" indent="-285840">
              <a:lnSpc>
                <a:spcPct val="90000"/>
              </a:lnSpc>
              <a:spcBef>
                <a:spcPts val="3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ahoma"/>
              </a:rPr>
              <a:t>The scheduled power transfer to a transmission provider for compensation of losses incurred on that provider's transmission system due to a transfer of power between purchasing and selling entities.</a:t>
            </a:r>
            <a:br>
              <a:rPr sz="1400"/>
            </a:br>
            <a:r>
              <a:rPr b="0" lang="en-US" sz="1400" strike="noStrike" u="none">
                <a:solidFill>
                  <a:srgbClr val="000000"/>
                </a:solidFill>
                <a:effectLst/>
                <a:uFillTx/>
                <a:latin typeface="Tahoma"/>
              </a:rPr>
              <a:t> </a:t>
            </a:r>
            <a:endParaRPr b="0" lang="en-US" sz="1400" strike="noStrike" u="none">
              <a:solidFill>
                <a:srgbClr val="000000"/>
              </a:solidFill>
              <a:effectLst/>
              <a:uFillTx/>
              <a:latin typeface="Tahoma"/>
            </a:endParaRPr>
          </a:p>
          <a:p>
            <a:pPr marL="343080" indent="-343080">
              <a:lnSpc>
                <a:spcPct val="90000"/>
              </a:lnSpc>
              <a:spcBef>
                <a:spcPts val="4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ahoma"/>
              </a:rPr>
              <a:t>PJM:</a:t>
            </a:r>
            <a:endParaRPr b="0" lang="en-US" sz="1600" strike="noStrike" u="none">
              <a:solidFill>
                <a:srgbClr val="000000"/>
              </a:solidFill>
              <a:effectLst/>
              <a:uFillTx/>
              <a:latin typeface="Tahoma"/>
            </a:endParaRPr>
          </a:p>
          <a:p>
            <a:pPr lvl="1" marL="743040" indent="-285840">
              <a:lnSpc>
                <a:spcPct val="90000"/>
              </a:lnSpc>
              <a:spcBef>
                <a:spcPts val="34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ahoma"/>
              </a:rPr>
              <a:t>“Real Power Losses: </a:t>
            </a:r>
            <a:r>
              <a:rPr b="0" lang="en-US" sz="1400" strike="noStrike" u="none">
                <a:solidFill>
                  <a:srgbClr val="000000"/>
                </a:solidFill>
                <a:effectLst/>
                <a:uFillTx/>
                <a:latin typeface="Tahoma"/>
              </a:rPr>
              <a:t>Real Power Losses are associated with all transmission service. The Transmission Provider is not obligated to provide Real Power Losses. The Transmission Customer is responsible for replacing losses associated with all transmission service as calculated by the Transmission Provider. The applicable Real Power Loss factors are as follows: </a:t>
            </a:r>
            <a:r>
              <a:rPr b="1" lang="en-US" sz="1400" strike="noStrike" u="none">
                <a:solidFill>
                  <a:srgbClr val="000000"/>
                </a:solidFill>
                <a:effectLst/>
                <a:uFillTx/>
                <a:latin typeface="Tahoma"/>
              </a:rPr>
              <a:t>3</a:t>
            </a:r>
            <a:r>
              <a:rPr b="0" lang="en-US" sz="1400" strike="noStrike" u="none">
                <a:solidFill>
                  <a:srgbClr val="000000"/>
                </a:solidFill>
                <a:effectLst/>
                <a:uFillTx/>
                <a:latin typeface="Tahoma"/>
              </a:rPr>
              <a:t> percent for </a:t>
            </a:r>
            <a:r>
              <a:rPr b="0" lang="en-US" sz="1400" strike="noStrike" u="sng">
                <a:solidFill>
                  <a:srgbClr val="000000"/>
                </a:solidFill>
                <a:effectLst/>
                <a:uFillTx/>
                <a:latin typeface="Tahoma"/>
              </a:rPr>
              <a:t>on-peak</a:t>
            </a:r>
            <a:r>
              <a:rPr b="0" lang="en-US" sz="1400" strike="noStrike" u="none">
                <a:solidFill>
                  <a:srgbClr val="000000"/>
                </a:solidFill>
                <a:effectLst/>
                <a:uFillTx/>
                <a:latin typeface="Tahoma"/>
              </a:rPr>
              <a:t> hours and </a:t>
            </a:r>
            <a:r>
              <a:rPr b="1" lang="en-US" sz="1400" strike="noStrike" u="none">
                <a:solidFill>
                  <a:srgbClr val="000000"/>
                </a:solidFill>
                <a:effectLst/>
                <a:uFillTx/>
                <a:latin typeface="Tahoma"/>
              </a:rPr>
              <a:t>2.5</a:t>
            </a:r>
            <a:r>
              <a:rPr b="0" lang="en-US" sz="1400" strike="noStrike" u="none">
                <a:solidFill>
                  <a:srgbClr val="000000"/>
                </a:solidFill>
                <a:effectLst/>
                <a:uFillTx/>
                <a:latin typeface="Tahoma"/>
              </a:rPr>
              <a:t> percent for </a:t>
            </a:r>
            <a:r>
              <a:rPr b="0" lang="en-US" sz="1400" strike="noStrike" u="sng">
                <a:solidFill>
                  <a:srgbClr val="000000"/>
                </a:solidFill>
                <a:effectLst/>
                <a:uFillTx/>
                <a:latin typeface="Tahoma"/>
              </a:rPr>
              <a:t>off-peak</a:t>
            </a:r>
            <a:r>
              <a:rPr b="0" lang="en-US" sz="1400" strike="noStrike" u="none">
                <a:solidFill>
                  <a:srgbClr val="000000"/>
                </a:solidFill>
                <a:effectLst/>
                <a:uFillTx/>
                <a:latin typeface="Tahoma"/>
              </a:rPr>
              <a:t> hours, as on-peak and off-peak are defined by NERC, which shall be supplied as set forth in Attachment K.”</a:t>
            </a:r>
            <a:endParaRPr b="0" lang="en-US" sz="1400" strike="noStrike" u="none">
              <a:solidFill>
                <a:srgbClr val="000000"/>
              </a:solidFill>
              <a:effectLst/>
              <a:uFillTx/>
              <a:latin typeface="Tahoma"/>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1150560" y="61704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99"/>
                </a:solidFill>
                <a:effectLst/>
                <a:uFillTx/>
                <a:latin typeface="Tahoma"/>
              </a:rPr>
              <a:t>What “Causes” Losses and how are they determined?</a:t>
            </a:r>
            <a:endParaRPr b="0" lang="en-US" sz="4400" strike="noStrike" u="none">
              <a:solidFill>
                <a:srgbClr val="333399"/>
              </a:solidFill>
              <a:effectLst/>
              <a:uFillTx/>
              <a:latin typeface="Tahoma"/>
            </a:endParaRPr>
          </a:p>
        </p:txBody>
      </p:sp>
      <p:sp>
        <p:nvSpPr>
          <p:cNvPr id="64" name="PlaceHolder 2"/>
          <p:cNvSpPr>
            <a:spLocks noGrp="1"/>
          </p:cNvSpPr>
          <p:nvPr>
            <p:ph/>
          </p:nvPr>
        </p:nvSpPr>
        <p:spPr>
          <a:xfrm>
            <a:off x="1182600" y="2017800"/>
            <a:ext cx="7772400" cy="4114800"/>
          </a:xfrm>
          <a:prstGeom prst="rect">
            <a:avLst/>
          </a:prstGeom>
          <a:noFill/>
          <a:ln w="0">
            <a:noFill/>
          </a:ln>
        </p:spPr>
        <p:txBody>
          <a:bodyPr lIns="90000" rIns="90000" tIns="46800" bIns="46800" anchor="t">
            <a:normAutofit/>
          </a:bodyPr>
          <a:p>
            <a:pPr marL="343080" indent="-343080">
              <a:lnSpc>
                <a:spcPct val="90000"/>
              </a:lnSpc>
              <a:spcBef>
                <a:spcPts val="7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P</a:t>
            </a:r>
            <a:r>
              <a:rPr b="0" lang="en-US" sz="1400" strike="noStrike" u="none">
                <a:solidFill>
                  <a:srgbClr val="000000"/>
                </a:solidFill>
                <a:effectLst/>
                <a:uFillTx/>
                <a:latin typeface="Tahoma"/>
              </a:rPr>
              <a:t>Losses</a:t>
            </a:r>
            <a:r>
              <a:rPr b="0" lang="en-US" sz="2800" strike="noStrike" u="none">
                <a:solidFill>
                  <a:srgbClr val="000000"/>
                </a:solidFill>
                <a:effectLst/>
                <a:uFillTx/>
                <a:latin typeface="Tahoma"/>
              </a:rPr>
              <a:t>= I</a:t>
            </a:r>
            <a:r>
              <a:rPr b="0" lang="en-US" sz="2800" strike="noStrike" u="none">
                <a:solidFill>
                  <a:srgbClr val="000000"/>
                </a:solidFill>
                <a:effectLst/>
                <a:uFillTx/>
                <a:latin typeface="Tahoma"/>
                <a:ea typeface="Tahoma"/>
              </a:rPr>
              <a:t>²</a:t>
            </a:r>
            <a:r>
              <a:rPr b="0" lang="en-US" sz="2800" strike="noStrike" u="none">
                <a:solidFill>
                  <a:srgbClr val="000000"/>
                </a:solidFill>
                <a:effectLst/>
                <a:uFillTx/>
                <a:latin typeface="Tahoma"/>
              </a:rPr>
              <a:t>R (a.k.a. heating - resistance)</a:t>
            </a:r>
            <a:endParaRPr b="0" lang="en-US" sz="2800" strike="noStrike" u="none">
              <a:solidFill>
                <a:srgbClr val="000000"/>
              </a:solidFill>
              <a:effectLst/>
              <a:uFillTx/>
              <a:latin typeface="Tahoma"/>
            </a:endParaRPr>
          </a:p>
          <a:p>
            <a:pPr marL="343080" indent="-343080">
              <a:lnSpc>
                <a:spcPct val="90000"/>
              </a:lnSpc>
              <a:spcBef>
                <a:spcPts val="7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Metal(s) contained within cable, Equipment type, lengths (distances)</a:t>
            </a:r>
            <a:endParaRPr b="0" lang="en-US" sz="2800" strike="noStrike" u="none">
              <a:solidFill>
                <a:srgbClr val="000000"/>
              </a:solidFill>
              <a:effectLst/>
              <a:uFillTx/>
              <a:latin typeface="Tahoma"/>
            </a:endParaRPr>
          </a:p>
          <a:p>
            <a:pPr marL="343080" indent="-343080">
              <a:lnSpc>
                <a:spcPct val="90000"/>
              </a:lnSpc>
              <a:spcBef>
                <a:spcPts val="7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Location of Generation (source) relative to the location of the Load (sink)</a:t>
            </a:r>
            <a:endParaRPr b="0" lang="en-US" sz="2800" strike="noStrike" u="none">
              <a:solidFill>
                <a:srgbClr val="000000"/>
              </a:solidFill>
              <a:effectLst/>
              <a:uFillTx/>
              <a:latin typeface="Tahoma"/>
            </a:endParaRPr>
          </a:p>
          <a:p>
            <a:pPr marL="343080" indent="-343080">
              <a:lnSpc>
                <a:spcPct val="90000"/>
              </a:lnSpc>
              <a:spcBef>
                <a:spcPts val="7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Simply a measure of resistance/impedance  from one point on the grid to another</a:t>
            </a:r>
            <a:endParaRPr b="0" lang="en-US" sz="2800" strike="noStrike" u="none">
              <a:solidFill>
                <a:srgbClr val="000000"/>
              </a:solidFill>
              <a:effectLst/>
              <a:uFillTx/>
              <a:latin typeface="Tahoma"/>
            </a:endParaRPr>
          </a:p>
          <a:p>
            <a:pPr lvl="1" marL="743040" indent="-285840">
              <a:lnSpc>
                <a:spcPct val="90000"/>
              </a:lnSpc>
              <a:spcBef>
                <a:spcPts val="601"/>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From calculations the TO develops a “Matrix” from which they can determine the losses in the system.</a:t>
            </a:r>
            <a:endParaRPr b="0" lang="en-US" sz="24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1150560" y="617040"/>
            <a:ext cx="779292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99"/>
                </a:solidFill>
                <a:effectLst/>
                <a:uFillTx/>
                <a:latin typeface="Tahoma"/>
              </a:rPr>
              <a:t>Ohm’s Law</a:t>
            </a:r>
            <a:endParaRPr b="0" lang="en-US" sz="4400" strike="noStrike" u="none">
              <a:solidFill>
                <a:srgbClr val="333399"/>
              </a:solidFill>
              <a:effectLst/>
              <a:uFillTx/>
              <a:latin typeface="Tahoma"/>
            </a:endParaRPr>
          </a:p>
        </p:txBody>
      </p:sp>
      <p:sp>
        <p:nvSpPr>
          <p:cNvPr id="66" name="PlaceHolder 2"/>
          <p:cNvSpPr>
            <a:spLocks noGrp="1"/>
          </p:cNvSpPr>
          <p:nvPr>
            <p:ph/>
          </p:nvPr>
        </p:nvSpPr>
        <p:spPr>
          <a:xfrm>
            <a:off x="942480" y="3975120"/>
            <a:ext cx="3311640" cy="2139840"/>
          </a:xfrm>
          <a:prstGeom prst="rect">
            <a:avLst/>
          </a:prstGeom>
          <a:noFill/>
          <a:ln w="0">
            <a:noFill/>
          </a:ln>
        </p:spPr>
        <p:txBody>
          <a:bodyPr lIns="92160" rIns="92160" tIns="46080" bIns="46080" anchor="t">
            <a:normAutofit/>
          </a:bodyPr>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Battery supplies energy          to a load.</a:t>
            </a:r>
            <a:endParaRPr b="0" lang="en-US" sz="2000" strike="noStrike" u="none">
              <a:solidFill>
                <a:srgbClr val="000000"/>
              </a:solidFill>
              <a:effectLst/>
              <a:uFillTx/>
              <a:latin typeface="Tahoma"/>
            </a:endParaRPr>
          </a:p>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Current flows in only          one direction.</a:t>
            </a:r>
            <a:endParaRPr b="0" lang="en-US" sz="2000" strike="noStrike" u="none">
              <a:solidFill>
                <a:srgbClr val="000000"/>
              </a:solidFill>
              <a:effectLst/>
              <a:uFillTx/>
              <a:latin typeface="Tahoma"/>
            </a:endParaRPr>
          </a:p>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Power flow primarily a function of load size.</a:t>
            </a:r>
            <a:endParaRPr b="0" lang="en-US" sz="2000" strike="noStrike" u="none">
              <a:solidFill>
                <a:srgbClr val="000000"/>
              </a:solidFill>
              <a:effectLst/>
              <a:uFillTx/>
              <a:latin typeface="Tahoma"/>
            </a:endParaRPr>
          </a:p>
        </p:txBody>
      </p:sp>
      <p:sp>
        <p:nvSpPr>
          <p:cNvPr id="67" name="PlaceHolder 3"/>
          <p:cNvSpPr>
            <a:spLocks noGrp="1"/>
          </p:cNvSpPr>
          <p:nvPr>
            <p:ph/>
          </p:nvPr>
        </p:nvSpPr>
        <p:spPr>
          <a:xfrm>
            <a:off x="4683240" y="3974760"/>
            <a:ext cx="3798720" cy="2144520"/>
          </a:xfrm>
          <a:prstGeom prst="rect">
            <a:avLst/>
          </a:prstGeom>
          <a:noFill/>
          <a:ln w="0">
            <a:noFill/>
          </a:ln>
        </p:spPr>
        <p:txBody>
          <a:bodyPr lIns="92160" rIns="92160" tIns="46080" bIns="46080" anchor="t">
            <a:normAutofit/>
          </a:bodyPr>
          <a:p>
            <a:pPr marL="343080" indent="-343080">
              <a:lnSpc>
                <a:spcPct val="90000"/>
              </a:lnSpc>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Rotating generator energy to a load.</a:t>
            </a:r>
            <a:endParaRPr b="0" lang="en-US" sz="2000" strike="noStrike" u="none">
              <a:solidFill>
                <a:srgbClr val="000000"/>
              </a:solidFill>
              <a:effectLst/>
              <a:uFillTx/>
              <a:latin typeface="Tahoma"/>
            </a:endParaRPr>
          </a:p>
          <a:p>
            <a:pPr marL="343080" indent="-343080">
              <a:lnSpc>
                <a:spcPct val="90000"/>
              </a:lnSpc>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Current reverses 60 times per second.</a:t>
            </a:r>
            <a:endParaRPr b="0" lang="en-US" sz="2000" strike="noStrike" u="none">
              <a:solidFill>
                <a:srgbClr val="000000"/>
              </a:solidFill>
              <a:effectLst/>
              <a:uFillTx/>
              <a:latin typeface="Tahoma"/>
            </a:endParaRPr>
          </a:p>
          <a:p>
            <a:pPr marL="343080" indent="-343080">
              <a:lnSpc>
                <a:spcPct val="90000"/>
              </a:lnSpc>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Power flow a function of load size and the power line’s magnetic properties.</a:t>
            </a:r>
            <a:endParaRPr b="0" lang="en-US" sz="2000" strike="noStrike" u="none">
              <a:solidFill>
                <a:srgbClr val="000000"/>
              </a:solidFill>
              <a:effectLst/>
              <a:uFillTx/>
              <a:latin typeface="Tahoma"/>
            </a:endParaRPr>
          </a:p>
        </p:txBody>
      </p:sp>
      <p:grpSp>
        <p:nvGrpSpPr>
          <p:cNvPr id="68" name=""/>
          <p:cNvGrpSpPr/>
          <p:nvPr/>
        </p:nvGrpSpPr>
        <p:grpSpPr>
          <a:xfrm>
            <a:off x="1037520" y="1725480"/>
            <a:ext cx="2736720" cy="2389680"/>
            <a:chOff x="1037520" y="1725480"/>
            <a:chExt cx="2736720" cy="2389680"/>
          </a:xfrm>
        </p:grpSpPr>
        <p:sp>
          <p:nvSpPr>
            <p:cNvPr id="69" name=""/>
            <p:cNvSpPr/>
            <p:nvPr/>
          </p:nvSpPr>
          <p:spPr>
            <a:xfrm>
              <a:off x="1167840" y="1725480"/>
              <a:ext cx="2606400" cy="45828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Simple DC Circuit</a:t>
              </a:r>
              <a:endParaRPr b="0" lang="en-US" sz="2400" strike="noStrike" u="none">
                <a:solidFill>
                  <a:srgbClr val="000000"/>
                </a:solidFill>
                <a:effectLst/>
                <a:uFillTx/>
                <a:latin typeface="Arial"/>
              </a:endParaRPr>
            </a:p>
          </p:txBody>
        </p:sp>
        <p:sp>
          <p:nvSpPr>
            <p:cNvPr id="70" name=""/>
            <p:cNvSpPr/>
            <p:nvPr/>
          </p:nvSpPr>
          <p:spPr>
            <a:xfrm>
              <a:off x="1542960" y="2608200"/>
              <a:ext cx="27000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 name=""/>
            <p:cNvSpPr/>
            <p:nvPr/>
          </p:nvSpPr>
          <p:spPr>
            <a:xfrm>
              <a:off x="1587600" y="2670120"/>
              <a:ext cx="180720" cy="0"/>
            </a:xfrm>
            <a:prstGeom prst="line">
              <a:avLst/>
            </a:prstGeom>
            <a:ln w="507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2" name=""/>
            <p:cNvSpPr/>
            <p:nvPr/>
          </p:nvSpPr>
          <p:spPr>
            <a:xfrm flipV="1">
              <a:off x="1677960" y="2236680"/>
              <a:ext cx="0" cy="37152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3" name=""/>
            <p:cNvSpPr/>
            <p:nvPr/>
          </p:nvSpPr>
          <p:spPr>
            <a:xfrm>
              <a:off x="1677960" y="2236680"/>
              <a:ext cx="144000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 name=""/>
            <p:cNvSpPr/>
            <p:nvPr/>
          </p:nvSpPr>
          <p:spPr>
            <a:xfrm>
              <a:off x="1677960" y="2670120"/>
              <a:ext cx="0" cy="55728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5" name=""/>
            <p:cNvSpPr/>
            <p:nvPr/>
          </p:nvSpPr>
          <p:spPr>
            <a:xfrm flipH="1">
              <a:off x="1677960" y="3227400"/>
              <a:ext cx="144000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6" name=""/>
            <p:cNvSpPr/>
            <p:nvPr/>
          </p:nvSpPr>
          <p:spPr>
            <a:xfrm>
              <a:off x="1665000" y="2341440"/>
              <a:ext cx="315360" cy="36684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a:t>
              </a:r>
              <a:endParaRPr b="0" lang="en-US" sz="1800" strike="noStrike" u="none">
                <a:solidFill>
                  <a:srgbClr val="000000"/>
                </a:solidFill>
                <a:effectLst/>
                <a:uFillTx/>
                <a:latin typeface="Arial"/>
              </a:endParaRPr>
            </a:p>
          </p:txBody>
        </p:sp>
        <p:sp>
          <p:nvSpPr>
            <p:cNvPr id="77" name=""/>
            <p:cNvSpPr/>
            <p:nvPr/>
          </p:nvSpPr>
          <p:spPr>
            <a:xfrm>
              <a:off x="1665000" y="2651040"/>
              <a:ext cx="261000" cy="36684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a:t>
              </a:r>
              <a:endParaRPr b="0" lang="en-US" sz="1800" strike="noStrike" u="none">
                <a:solidFill>
                  <a:srgbClr val="000000"/>
                </a:solidFill>
                <a:effectLst/>
                <a:uFillTx/>
                <a:latin typeface="Arial"/>
              </a:endParaRPr>
            </a:p>
          </p:txBody>
        </p:sp>
        <p:sp>
          <p:nvSpPr>
            <p:cNvPr id="78" name=""/>
            <p:cNvSpPr/>
            <p:nvPr/>
          </p:nvSpPr>
          <p:spPr>
            <a:xfrm>
              <a:off x="2238480" y="2351160"/>
              <a:ext cx="609480" cy="0"/>
            </a:xfrm>
            <a:prstGeom prst="line">
              <a:avLst/>
            </a:prstGeom>
            <a:ln w="25560">
              <a:solidFill>
                <a:srgbClr val="000000"/>
              </a:solidFill>
              <a:miter/>
              <a:tailEnd len="lg"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9" name=""/>
            <p:cNvSpPr/>
            <p:nvPr/>
          </p:nvSpPr>
          <p:spPr>
            <a:xfrm rot="16200000">
              <a:off x="953640" y="2432880"/>
              <a:ext cx="611640" cy="444240"/>
            </a:xfrm>
            <a:prstGeom prst="rect">
              <a:avLst/>
            </a:prstGeom>
            <a:noFill/>
            <a:ln w="0">
              <a:noFill/>
            </a:ln>
          </p:spPr>
          <p:style>
            <a:lnRef idx="0"/>
            <a:fillRef idx="0"/>
            <a:effectRef idx="0"/>
            <a:fontRef idx="minor"/>
          </p:style>
          <p:txBody>
            <a:bodyPr wrap="none" lIns="46080" rIns="46080" tIns="92160" bIns="92160" anchor="t" anchorCtr="1" vert="eaVert">
              <a:spAutoFit/>
            </a:bodyPr>
            <a:p>
              <a:pPr lvl="1" marL="114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V</a:t>
              </a:r>
              <a:endParaRPr b="0" lang="en-US" sz="2800" strike="noStrike" u="none">
                <a:solidFill>
                  <a:srgbClr val="000000"/>
                </a:solidFill>
                <a:effectLst/>
                <a:uFillTx/>
                <a:latin typeface="Arial"/>
              </a:endParaRPr>
            </a:p>
          </p:txBody>
        </p:sp>
        <p:sp>
          <p:nvSpPr>
            <p:cNvPr id="80" name=""/>
            <p:cNvSpPr/>
            <p:nvPr/>
          </p:nvSpPr>
          <p:spPr>
            <a:xfrm>
              <a:off x="3212640" y="2395440"/>
              <a:ext cx="421920" cy="51948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R</a:t>
              </a:r>
              <a:endParaRPr b="0" lang="en-US" sz="2800" strike="noStrike" u="none">
                <a:solidFill>
                  <a:srgbClr val="000000"/>
                </a:solidFill>
                <a:effectLst/>
                <a:uFillTx/>
                <a:latin typeface="Arial"/>
              </a:endParaRPr>
            </a:p>
          </p:txBody>
        </p:sp>
        <p:sp>
          <p:nvSpPr>
            <p:cNvPr id="81" name=""/>
            <p:cNvSpPr/>
            <p:nvPr/>
          </p:nvSpPr>
          <p:spPr>
            <a:xfrm>
              <a:off x="2304720" y="2319120"/>
              <a:ext cx="323280" cy="51948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I</a:t>
              </a:r>
              <a:endParaRPr b="0" lang="en-US" sz="2800" strike="noStrike" u="none">
                <a:solidFill>
                  <a:srgbClr val="000000"/>
                </a:solidFill>
                <a:effectLst/>
                <a:uFillTx/>
                <a:latin typeface="Arial"/>
              </a:endParaRPr>
            </a:p>
          </p:txBody>
        </p:sp>
        <p:grpSp>
          <p:nvGrpSpPr>
            <p:cNvPr id="82" name=""/>
            <p:cNvGrpSpPr/>
            <p:nvPr/>
          </p:nvGrpSpPr>
          <p:grpSpPr>
            <a:xfrm>
              <a:off x="1793880" y="3168720"/>
              <a:ext cx="1095480" cy="946440"/>
              <a:chOff x="1793880" y="3168720"/>
              <a:chExt cx="1095480" cy="946440"/>
            </a:xfrm>
          </p:grpSpPr>
          <p:sp>
            <p:nvSpPr>
              <p:cNvPr id="83" name=""/>
              <p:cNvSpPr/>
              <p:nvPr/>
            </p:nvSpPr>
            <p:spPr>
              <a:xfrm>
                <a:off x="2410920" y="3168720"/>
                <a:ext cx="421920" cy="94644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V</a:t>
                </a:r>
                <a:endParaRPr b="0" lang="en-US" sz="2800" strike="noStrike" u="none">
                  <a:solidFill>
                    <a:srgbClr val="000000"/>
                  </a:solidFill>
                  <a:effectLst/>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R</a:t>
                </a:r>
                <a:endParaRPr b="0" lang="en-US" sz="2800" strike="noStrike" u="none">
                  <a:solidFill>
                    <a:srgbClr val="000000"/>
                  </a:solidFill>
                  <a:effectLst/>
                  <a:uFillTx/>
                  <a:latin typeface="Arial"/>
                </a:endParaRPr>
              </a:p>
            </p:txBody>
          </p:sp>
          <p:sp>
            <p:nvSpPr>
              <p:cNvPr id="84" name=""/>
              <p:cNvSpPr/>
              <p:nvPr/>
            </p:nvSpPr>
            <p:spPr>
              <a:xfrm>
                <a:off x="1793880" y="3360600"/>
                <a:ext cx="614520" cy="51948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I =</a:t>
                </a:r>
                <a:endParaRPr b="0" lang="en-US" sz="2800" strike="noStrike" u="none">
                  <a:solidFill>
                    <a:srgbClr val="000000"/>
                  </a:solidFill>
                  <a:effectLst/>
                  <a:uFillTx/>
                  <a:latin typeface="Arial"/>
                </a:endParaRPr>
              </a:p>
            </p:txBody>
          </p:sp>
          <p:sp>
            <p:nvSpPr>
              <p:cNvPr id="85" name=""/>
              <p:cNvSpPr/>
              <p:nvPr/>
            </p:nvSpPr>
            <p:spPr>
              <a:xfrm>
                <a:off x="2406600" y="3600360"/>
                <a:ext cx="48276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86" name=""/>
            <p:cNvSpPr/>
            <p:nvPr/>
          </p:nvSpPr>
          <p:spPr>
            <a:xfrm>
              <a:off x="3117960" y="2236680"/>
              <a:ext cx="0" cy="18576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7" name=""/>
            <p:cNvSpPr/>
            <p:nvPr/>
          </p:nvSpPr>
          <p:spPr>
            <a:xfrm>
              <a:off x="3106800" y="2421000"/>
              <a:ext cx="131760" cy="63360"/>
            </a:xfrm>
            <a:prstGeom prst="line">
              <a:avLst/>
            </a:prstGeom>
            <a:ln w="25560">
              <a:solidFill>
                <a:srgbClr val="000000"/>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88" name=""/>
            <p:cNvSpPr/>
            <p:nvPr/>
          </p:nvSpPr>
          <p:spPr>
            <a:xfrm flipH="1">
              <a:off x="2998800" y="2484360"/>
              <a:ext cx="239760" cy="12384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9" name=""/>
            <p:cNvSpPr/>
            <p:nvPr/>
          </p:nvSpPr>
          <p:spPr>
            <a:xfrm>
              <a:off x="2998800" y="2608200"/>
              <a:ext cx="239760" cy="12384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0" name=""/>
            <p:cNvSpPr/>
            <p:nvPr/>
          </p:nvSpPr>
          <p:spPr>
            <a:xfrm flipH="1">
              <a:off x="3108240" y="2979720"/>
              <a:ext cx="130320" cy="63360"/>
            </a:xfrm>
            <a:prstGeom prst="line">
              <a:avLst/>
            </a:prstGeom>
            <a:ln w="25560">
              <a:solidFill>
                <a:srgbClr val="000000"/>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a:endParaRPr>
            </a:p>
          </p:txBody>
        </p:sp>
        <p:sp>
          <p:nvSpPr>
            <p:cNvPr id="91" name=""/>
            <p:cNvSpPr/>
            <p:nvPr/>
          </p:nvSpPr>
          <p:spPr>
            <a:xfrm flipH="1">
              <a:off x="2998800" y="2732040"/>
              <a:ext cx="239760" cy="12384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2" name=""/>
            <p:cNvSpPr/>
            <p:nvPr/>
          </p:nvSpPr>
          <p:spPr>
            <a:xfrm>
              <a:off x="2998800" y="2855880"/>
              <a:ext cx="239760" cy="12384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3" name=""/>
            <p:cNvSpPr/>
            <p:nvPr/>
          </p:nvSpPr>
          <p:spPr>
            <a:xfrm>
              <a:off x="3117960" y="3041640"/>
              <a:ext cx="0" cy="19188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94" name=""/>
          <p:cNvGrpSpPr/>
          <p:nvPr/>
        </p:nvGrpSpPr>
        <p:grpSpPr>
          <a:xfrm>
            <a:off x="4838760" y="1703520"/>
            <a:ext cx="3476520" cy="2411640"/>
            <a:chOff x="4838760" y="1703520"/>
            <a:chExt cx="3476520" cy="2411640"/>
          </a:xfrm>
        </p:grpSpPr>
        <p:sp>
          <p:nvSpPr>
            <p:cNvPr id="95" name=""/>
            <p:cNvSpPr/>
            <p:nvPr/>
          </p:nvSpPr>
          <p:spPr>
            <a:xfrm rot="16200000">
              <a:off x="4990680" y="2392560"/>
              <a:ext cx="611640" cy="915840"/>
            </a:xfrm>
            <a:prstGeom prst="rect">
              <a:avLst/>
            </a:prstGeom>
            <a:noFill/>
            <a:ln w="0">
              <a:noFill/>
            </a:ln>
          </p:spPr>
          <p:style>
            <a:lnRef idx="0"/>
            <a:fillRef idx="0"/>
            <a:effectRef idx="0"/>
            <a:fontRef idx="minor"/>
          </p:style>
          <p:txBody>
            <a:bodyPr lIns="46080" rIns="46080" tIns="92160" bIns="92160" anchor="t" anchorCtr="1" vert="eaVert">
              <a:spAutoFit/>
            </a:bodyPr>
            <a:p>
              <a:pPr lvl="1" marL="114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V  </a:t>
              </a:r>
              <a:r>
                <a:rPr b="1" i="1" lang="en-US" sz="2800" strike="noStrike" u="none">
                  <a:solidFill>
                    <a:srgbClr val="000000"/>
                  </a:solidFill>
                  <a:effectLst/>
                  <a:uFillTx/>
                  <a:latin typeface="Symbol"/>
                  <a:ea typeface="Symbol"/>
                </a:rPr>
                <a:t></a:t>
              </a:r>
              <a:endParaRPr b="0" lang="en-US" sz="2800" strike="noStrike" u="none">
                <a:solidFill>
                  <a:srgbClr val="000000"/>
                </a:solidFill>
                <a:effectLst/>
                <a:uFillTx/>
                <a:latin typeface="Arial"/>
              </a:endParaRPr>
            </a:p>
          </p:txBody>
        </p:sp>
        <p:sp>
          <p:nvSpPr>
            <p:cNvPr id="96" name=""/>
            <p:cNvSpPr/>
            <p:nvPr/>
          </p:nvSpPr>
          <p:spPr>
            <a:xfrm flipV="1">
              <a:off x="5958000" y="2215800"/>
              <a:ext cx="0" cy="24732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7" name=""/>
            <p:cNvSpPr/>
            <p:nvPr/>
          </p:nvSpPr>
          <p:spPr>
            <a:xfrm>
              <a:off x="5952960" y="2892240"/>
              <a:ext cx="0" cy="31392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8" name=""/>
            <p:cNvSpPr/>
            <p:nvPr/>
          </p:nvSpPr>
          <p:spPr>
            <a:xfrm>
              <a:off x="5444640" y="1703520"/>
              <a:ext cx="2606400" cy="45828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Simple AC Circuit</a:t>
              </a:r>
              <a:endParaRPr b="0" lang="en-US" sz="2400" strike="noStrike" u="none">
                <a:solidFill>
                  <a:srgbClr val="000000"/>
                </a:solidFill>
                <a:effectLst/>
                <a:uFillTx/>
                <a:latin typeface="Arial"/>
              </a:endParaRPr>
            </a:p>
          </p:txBody>
        </p:sp>
        <p:sp>
          <p:nvSpPr>
            <p:cNvPr id="99" name=""/>
            <p:cNvSpPr/>
            <p:nvPr/>
          </p:nvSpPr>
          <p:spPr>
            <a:xfrm>
              <a:off x="7808760" y="2471760"/>
              <a:ext cx="506520" cy="51948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P</a:t>
              </a:r>
              <a:endParaRPr b="0" lang="en-US" sz="2800" strike="noStrike" u="none">
                <a:solidFill>
                  <a:srgbClr val="000000"/>
                </a:solidFill>
                <a:effectLst/>
                <a:uFillTx/>
                <a:latin typeface="Arial"/>
              </a:endParaRPr>
            </a:p>
          </p:txBody>
        </p:sp>
        <p:sp>
          <p:nvSpPr>
            <p:cNvPr id="100" name=""/>
            <p:cNvSpPr/>
            <p:nvPr/>
          </p:nvSpPr>
          <p:spPr>
            <a:xfrm>
              <a:off x="5843520" y="2492280"/>
              <a:ext cx="228600" cy="380520"/>
            </a:xfrm>
            <a:prstGeom prst="ellipse">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01" name=""/>
            <p:cNvSpPr/>
            <p:nvPr/>
          </p:nvSpPr>
          <p:spPr>
            <a:xfrm>
              <a:off x="5745240" y="2458800"/>
              <a:ext cx="417600" cy="417240"/>
            </a:xfrm>
            <a:prstGeom prst="ellipse">
              <a:avLst/>
            </a:prstGeom>
            <a:no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nvGrpSpPr>
            <p:cNvPr id="102" name=""/>
            <p:cNvGrpSpPr/>
            <p:nvPr/>
          </p:nvGrpSpPr>
          <p:grpSpPr>
            <a:xfrm>
              <a:off x="5837400" y="2549520"/>
              <a:ext cx="239400" cy="242280"/>
              <a:chOff x="5837400" y="2549520"/>
              <a:chExt cx="239400" cy="242280"/>
            </a:xfrm>
          </p:grpSpPr>
          <p:sp>
            <p:nvSpPr>
              <p:cNvPr id="103" name=""/>
              <p:cNvSpPr/>
              <p:nvPr/>
            </p:nvSpPr>
            <p:spPr>
              <a:xfrm>
                <a:off x="5837400" y="2549520"/>
                <a:ext cx="58680" cy="121680"/>
              </a:xfrm>
              <a:custGeom>
                <a:avLst/>
                <a:gdLst/>
                <a:ahLst/>
                <a:rect l="l" t="t" r="r" b="b"/>
                <a:pathLst>
                  <a:path w="37" h="77">
                    <a:moveTo>
                      <a:pt x="0" y="76"/>
                    </a:moveTo>
                    <a:lnTo>
                      <a:pt x="12" y="28"/>
                    </a:lnTo>
                    <a:lnTo>
                      <a:pt x="24" y="6"/>
                    </a:lnTo>
                    <a:lnTo>
                      <a:pt x="36" y="0"/>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4" name=""/>
              <p:cNvSpPr/>
              <p:nvPr/>
            </p:nvSpPr>
            <p:spPr>
              <a:xfrm>
                <a:off x="5897520" y="2549520"/>
                <a:ext cx="58680" cy="121680"/>
              </a:xfrm>
              <a:custGeom>
                <a:avLst/>
                <a:gdLst/>
                <a:ahLst/>
                <a:rect l="l" t="t" r="r" b="b"/>
                <a:pathLst>
                  <a:path w="37" h="77">
                    <a:moveTo>
                      <a:pt x="36" y="76"/>
                    </a:moveTo>
                    <a:lnTo>
                      <a:pt x="23" y="28"/>
                    </a:lnTo>
                    <a:lnTo>
                      <a:pt x="12" y="6"/>
                    </a:lnTo>
                    <a:lnTo>
                      <a:pt x="0" y="0"/>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5" name=""/>
              <p:cNvSpPr/>
              <p:nvPr/>
            </p:nvSpPr>
            <p:spPr>
              <a:xfrm>
                <a:off x="6018120" y="2669760"/>
                <a:ext cx="58680" cy="122040"/>
              </a:xfrm>
              <a:custGeom>
                <a:avLst/>
                <a:gdLst/>
                <a:ahLst/>
                <a:rect l="l" t="t" r="r" b="b"/>
                <a:pathLst>
                  <a:path w="37" h="77">
                    <a:moveTo>
                      <a:pt x="36" y="0"/>
                    </a:moveTo>
                    <a:lnTo>
                      <a:pt x="23" y="47"/>
                    </a:lnTo>
                    <a:lnTo>
                      <a:pt x="12" y="69"/>
                    </a:lnTo>
                    <a:lnTo>
                      <a:pt x="0" y="76"/>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6" name=""/>
              <p:cNvSpPr/>
              <p:nvPr/>
            </p:nvSpPr>
            <p:spPr>
              <a:xfrm>
                <a:off x="5954760" y="2669760"/>
                <a:ext cx="58680" cy="122040"/>
              </a:xfrm>
              <a:custGeom>
                <a:avLst/>
                <a:gdLst/>
                <a:ahLst/>
                <a:rect l="l" t="t" r="r" b="b"/>
                <a:pathLst>
                  <a:path w="37" h="77">
                    <a:moveTo>
                      <a:pt x="0" y="0"/>
                    </a:moveTo>
                    <a:lnTo>
                      <a:pt x="12" y="47"/>
                    </a:lnTo>
                    <a:lnTo>
                      <a:pt x="24" y="69"/>
                    </a:lnTo>
                    <a:lnTo>
                      <a:pt x="36" y="76"/>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07" name=""/>
            <p:cNvSpPr/>
            <p:nvPr/>
          </p:nvSpPr>
          <p:spPr>
            <a:xfrm flipH="1">
              <a:off x="5969160" y="3205080"/>
              <a:ext cx="1441440" cy="6120"/>
            </a:xfrm>
            <a:prstGeom prst="line">
              <a:avLst/>
            </a:prstGeom>
            <a:ln w="25560">
              <a:solidFill>
                <a:srgbClr val="00000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Arial"/>
              </a:endParaRPr>
            </a:p>
          </p:txBody>
        </p:sp>
        <p:grpSp>
          <p:nvGrpSpPr>
            <p:cNvPr id="108" name=""/>
            <p:cNvGrpSpPr/>
            <p:nvPr/>
          </p:nvGrpSpPr>
          <p:grpSpPr>
            <a:xfrm>
              <a:off x="6094080" y="3168720"/>
              <a:ext cx="1176840" cy="946440"/>
              <a:chOff x="6094080" y="3168720"/>
              <a:chExt cx="1176840" cy="946440"/>
            </a:xfrm>
          </p:grpSpPr>
          <p:grpSp>
            <p:nvGrpSpPr>
              <p:cNvPr id="109" name=""/>
              <p:cNvGrpSpPr/>
              <p:nvPr/>
            </p:nvGrpSpPr>
            <p:grpSpPr>
              <a:xfrm>
                <a:off x="6094080" y="3168720"/>
                <a:ext cx="1069560" cy="946440"/>
                <a:chOff x="6094080" y="3168720"/>
                <a:chExt cx="1069560" cy="946440"/>
              </a:xfrm>
            </p:grpSpPr>
            <p:sp>
              <p:nvSpPr>
                <p:cNvPr id="110" name=""/>
                <p:cNvSpPr/>
                <p:nvPr/>
              </p:nvSpPr>
              <p:spPr>
                <a:xfrm>
                  <a:off x="6094080" y="3409560"/>
                  <a:ext cx="693000" cy="51948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P =</a:t>
                  </a:r>
                  <a:endParaRPr b="0" lang="en-US" sz="2800" strike="noStrike" u="none">
                    <a:solidFill>
                      <a:srgbClr val="000000"/>
                    </a:solidFill>
                    <a:effectLst/>
                    <a:uFillTx/>
                    <a:latin typeface="Arial"/>
                  </a:endParaRPr>
                </a:p>
              </p:txBody>
            </p:sp>
            <p:sp>
              <p:nvSpPr>
                <p:cNvPr id="111" name=""/>
                <p:cNvSpPr/>
                <p:nvPr/>
              </p:nvSpPr>
              <p:spPr>
                <a:xfrm>
                  <a:off x="6741720" y="3168720"/>
                  <a:ext cx="421920" cy="94644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Symbol"/>
                      <a:ea typeface="Symbol"/>
                    </a:rPr>
                    <a:t></a:t>
                  </a:r>
                  <a:endParaRPr b="0" lang="en-US" sz="2800" strike="noStrike" u="none">
                    <a:solidFill>
                      <a:srgbClr val="000000"/>
                    </a:solidFill>
                    <a:effectLst/>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X</a:t>
                  </a:r>
                  <a:endParaRPr b="0" lang="en-US" sz="2800" strike="noStrike" u="none">
                    <a:solidFill>
                      <a:srgbClr val="000000"/>
                    </a:solidFill>
                    <a:effectLst/>
                    <a:uFillTx/>
                    <a:latin typeface="Arial"/>
                  </a:endParaRPr>
                </a:p>
              </p:txBody>
            </p:sp>
          </p:grpSp>
          <p:sp>
            <p:nvSpPr>
              <p:cNvPr id="112" name=""/>
              <p:cNvSpPr/>
              <p:nvPr/>
            </p:nvSpPr>
            <p:spPr>
              <a:xfrm>
                <a:off x="6788160" y="3617640"/>
                <a:ext cx="48276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13" name=""/>
            <p:cNvSpPr/>
            <p:nvPr/>
          </p:nvSpPr>
          <p:spPr>
            <a:xfrm>
              <a:off x="5951520" y="2104920"/>
              <a:ext cx="1451160" cy="207720"/>
            </a:xfrm>
            <a:custGeom>
              <a:avLst/>
              <a:gdLst/>
              <a:ahLst/>
              <a:rect l="l" t="t" r="r" b="b"/>
              <a:pathLst>
                <a:path w="914" h="131">
                  <a:moveTo>
                    <a:pt x="0" y="68"/>
                  </a:moveTo>
                  <a:lnTo>
                    <a:pt x="343" y="68"/>
                  </a:lnTo>
                  <a:lnTo>
                    <a:pt x="349" y="42"/>
                  </a:lnTo>
                  <a:lnTo>
                    <a:pt x="351" y="34"/>
                  </a:lnTo>
                  <a:lnTo>
                    <a:pt x="361" y="22"/>
                  </a:lnTo>
                  <a:lnTo>
                    <a:pt x="371" y="10"/>
                  </a:lnTo>
                  <a:lnTo>
                    <a:pt x="391" y="4"/>
                  </a:lnTo>
                  <a:lnTo>
                    <a:pt x="407" y="14"/>
                  </a:lnTo>
                  <a:lnTo>
                    <a:pt x="417" y="28"/>
                  </a:lnTo>
                  <a:lnTo>
                    <a:pt x="431" y="50"/>
                  </a:lnTo>
                  <a:lnTo>
                    <a:pt x="433" y="70"/>
                  </a:lnTo>
                  <a:lnTo>
                    <a:pt x="441" y="90"/>
                  </a:lnTo>
                  <a:lnTo>
                    <a:pt x="437" y="106"/>
                  </a:lnTo>
                  <a:lnTo>
                    <a:pt x="431" y="126"/>
                  </a:lnTo>
                  <a:lnTo>
                    <a:pt x="413" y="130"/>
                  </a:lnTo>
                  <a:lnTo>
                    <a:pt x="399" y="116"/>
                  </a:lnTo>
                  <a:lnTo>
                    <a:pt x="391" y="100"/>
                  </a:lnTo>
                  <a:lnTo>
                    <a:pt x="391" y="78"/>
                  </a:lnTo>
                  <a:lnTo>
                    <a:pt x="397" y="52"/>
                  </a:lnTo>
                  <a:lnTo>
                    <a:pt x="407" y="30"/>
                  </a:lnTo>
                  <a:lnTo>
                    <a:pt x="409" y="24"/>
                  </a:lnTo>
                  <a:lnTo>
                    <a:pt x="427" y="8"/>
                  </a:lnTo>
                  <a:lnTo>
                    <a:pt x="451" y="0"/>
                  </a:lnTo>
                  <a:lnTo>
                    <a:pt x="471" y="6"/>
                  </a:lnTo>
                  <a:lnTo>
                    <a:pt x="487" y="20"/>
                  </a:lnTo>
                  <a:lnTo>
                    <a:pt x="497" y="34"/>
                  </a:lnTo>
                  <a:lnTo>
                    <a:pt x="513" y="56"/>
                  </a:lnTo>
                  <a:lnTo>
                    <a:pt x="517" y="76"/>
                  </a:lnTo>
                  <a:lnTo>
                    <a:pt x="515" y="96"/>
                  </a:lnTo>
                  <a:lnTo>
                    <a:pt x="513" y="106"/>
                  </a:lnTo>
                  <a:lnTo>
                    <a:pt x="507" y="120"/>
                  </a:lnTo>
                  <a:lnTo>
                    <a:pt x="493" y="124"/>
                  </a:lnTo>
                  <a:lnTo>
                    <a:pt x="479" y="120"/>
                  </a:lnTo>
                  <a:lnTo>
                    <a:pt x="469" y="102"/>
                  </a:lnTo>
                  <a:lnTo>
                    <a:pt x="469" y="72"/>
                  </a:lnTo>
                  <a:lnTo>
                    <a:pt x="479" y="44"/>
                  </a:lnTo>
                  <a:lnTo>
                    <a:pt x="479" y="38"/>
                  </a:lnTo>
                  <a:lnTo>
                    <a:pt x="497" y="14"/>
                  </a:lnTo>
                  <a:lnTo>
                    <a:pt x="517" y="2"/>
                  </a:lnTo>
                  <a:lnTo>
                    <a:pt x="539" y="10"/>
                  </a:lnTo>
                  <a:lnTo>
                    <a:pt x="547" y="26"/>
                  </a:lnTo>
                  <a:lnTo>
                    <a:pt x="557" y="40"/>
                  </a:lnTo>
                  <a:lnTo>
                    <a:pt x="561" y="58"/>
                  </a:lnTo>
                  <a:lnTo>
                    <a:pt x="567" y="74"/>
                  </a:lnTo>
                  <a:lnTo>
                    <a:pt x="913" y="74"/>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4" name=""/>
            <p:cNvSpPr/>
            <p:nvPr/>
          </p:nvSpPr>
          <p:spPr>
            <a:xfrm>
              <a:off x="7402680" y="2219400"/>
              <a:ext cx="0" cy="18540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5" name=""/>
            <p:cNvSpPr/>
            <p:nvPr/>
          </p:nvSpPr>
          <p:spPr>
            <a:xfrm>
              <a:off x="7391520" y="2398680"/>
              <a:ext cx="131760" cy="68040"/>
            </a:xfrm>
            <a:prstGeom prst="line">
              <a:avLst/>
            </a:prstGeom>
            <a:ln w="25560">
              <a:solidFill>
                <a:srgbClr val="000000"/>
              </a:solidFill>
              <a:miter/>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Arial"/>
              </a:endParaRPr>
            </a:p>
          </p:txBody>
        </p:sp>
        <p:sp>
          <p:nvSpPr>
            <p:cNvPr id="116" name=""/>
            <p:cNvSpPr/>
            <p:nvPr/>
          </p:nvSpPr>
          <p:spPr>
            <a:xfrm flipH="1">
              <a:off x="7283520" y="2467080"/>
              <a:ext cx="239760" cy="12312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7" name=""/>
            <p:cNvSpPr/>
            <p:nvPr/>
          </p:nvSpPr>
          <p:spPr>
            <a:xfrm>
              <a:off x="7283520" y="2590560"/>
              <a:ext cx="239760" cy="12348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8" name=""/>
            <p:cNvSpPr/>
            <p:nvPr/>
          </p:nvSpPr>
          <p:spPr>
            <a:xfrm flipH="1">
              <a:off x="7391520" y="2962080"/>
              <a:ext cx="131760" cy="68040"/>
            </a:xfrm>
            <a:prstGeom prst="line">
              <a:avLst/>
            </a:prstGeom>
            <a:ln w="25560">
              <a:solidFill>
                <a:srgbClr val="000000"/>
              </a:solidFill>
              <a:miter/>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Arial"/>
              </a:endParaRPr>
            </a:p>
          </p:txBody>
        </p:sp>
        <p:sp>
          <p:nvSpPr>
            <p:cNvPr id="119" name=""/>
            <p:cNvSpPr/>
            <p:nvPr/>
          </p:nvSpPr>
          <p:spPr>
            <a:xfrm flipH="1">
              <a:off x="7283520" y="2714400"/>
              <a:ext cx="239760" cy="12348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0" name=""/>
            <p:cNvSpPr/>
            <p:nvPr/>
          </p:nvSpPr>
          <p:spPr>
            <a:xfrm>
              <a:off x="7283520" y="2838240"/>
              <a:ext cx="239760" cy="12348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1" name=""/>
            <p:cNvSpPr/>
            <p:nvPr/>
          </p:nvSpPr>
          <p:spPr>
            <a:xfrm>
              <a:off x="7402680" y="3024000"/>
              <a:ext cx="1440" cy="18864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2" name=""/>
            <p:cNvSpPr/>
            <p:nvPr/>
          </p:nvSpPr>
          <p:spPr>
            <a:xfrm>
              <a:off x="7686720" y="2428920"/>
              <a:ext cx="0" cy="609120"/>
            </a:xfrm>
            <a:prstGeom prst="line">
              <a:avLst/>
            </a:prstGeom>
            <a:ln w="25560">
              <a:solidFill>
                <a:srgbClr val="000000"/>
              </a:solidFill>
              <a:miter/>
              <a:tailEnd len="lg"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3" name=""/>
            <p:cNvSpPr/>
            <p:nvPr/>
          </p:nvSpPr>
          <p:spPr>
            <a:xfrm>
              <a:off x="6475320" y="2324160"/>
              <a:ext cx="506520" cy="51948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X</a:t>
              </a:r>
              <a:endParaRPr b="0" lang="en-US" sz="2800" strike="noStrike" u="none">
                <a:solidFill>
                  <a:srgbClr val="000000"/>
                </a:solidFill>
                <a:effectLst/>
                <a:uFillTx/>
                <a:latin typeface="Arial"/>
              </a:endParaRPr>
            </a:p>
          </p:txBody>
        </p:sp>
        <p:sp>
          <p:nvSpPr>
            <p:cNvPr id="124" name=""/>
            <p:cNvSpPr/>
            <p:nvPr/>
          </p:nvSpPr>
          <p:spPr>
            <a:xfrm flipH="1">
              <a:off x="5307120" y="2705040"/>
              <a:ext cx="133200" cy="33444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5" name=""/>
            <p:cNvSpPr/>
            <p:nvPr/>
          </p:nvSpPr>
          <p:spPr>
            <a:xfrm>
              <a:off x="5324400" y="3039840"/>
              <a:ext cx="31752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1150560" y="617040"/>
            <a:ext cx="7792920" cy="1143000"/>
          </a:xfrm>
          <a:prstGeom prst="rect">
            <a:avLst/>
          </a:prstGeom>
          <a:noFill/>
          <a:ln w="0">
            <a:noFill/>
          </a:ln>
        </p:spPr>
        <p:txBody>
          <a:bodyPr lIns="92160" rIns="92160" tIns="46080" bIns="460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99"/>
                </a:solidFill>
                <a:effectLst/>
                <a:uFillTx/>
                <a:latin typeface="Tahoma"/>
              </a:rPr>
              <a:t>Losses</a:t>
            </a:r>
            <a:br>
              <a:rPr sz="2000"/>
            </a:br>
            <a:r>
              <a:rPr b="0" i="1" lang="en-US" sz="2000" strike="noStrike" u="none">
                <a:solidFill>
                  <a:srgbClr val="333399"/>
                </a:solidFill>
                <a:effectLst/>
                <a:uFillTx/>
                <a:latin typeface="Tahoma"/>
              </a:rPr>
              <a:t>(Example is single phase for simplicity)</a:t>
            </a:r>
            <a:endParaRPr b="0" lang="en-US" sz="2000" strike="noStrike" u="none">
              <a:solidFill>
                <a:srgbClr val="333399"/>
              </a:solidFill>
              <a:effectLst/>
              <a:uFillTx/>
              <a:latin typeface="Tahoma"/>
            </a:endParaRPr>
          </a:p>
        </p:txBody>
      </p:sp>
      <p:sp>
        <p:nvSpPr>
          <p:cNvPr id="127" name="PlaceHolder 2"/>
          <p:cNvSpPr>
            <a:spLocks noGrp="1"/>
          </p:cNvSpPr>
          <p:nvPr>
            <p:ph/>
          </p:nvPr>
        </p:nvSpPr>
        <p:spPr>
          <a:xfrm>
            <a:off x="776160" y="4152600"/>
            <a:ext cx="3252960" cy="2009880"/>
          </a:xfrm>
          <a:prstGeom prst="rect">
            <a:avLst/>
          </a:prstGeom>
          <a:noFill/>
          <a:ln w="0">
            <a:noFill/>
          </a:ln>
        </p:spPr>
        <p:txBody>
          <a:bodyPr lIns="92160" rIns="92160" tIns="46080" bIns="46080" anchor="t">
            <a:normAutofit fontScale="92500" lnSpcReduction="19999"/>
          </a:bodyPr>
          <a:p>
            <a:pPr marL="343080" indent="-343080">
              <a:spcBef>
                <a:spcPts val="6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ahoma"/>
              </a:rPr>
              <a:t>P</a:t>
            </a:r>
            <a:r>
              <a:rPr b="0" i="1" lang="en-US" sz="2400" strike="noStrike" u="none" baseline="-25000">
                <a:solidFill>
                  <a:srgbClr val="000000"/>
                </a:solidFill>
                <a:effectLst/>
                <a:uFillTx/>
                <a:latin typeface="Tahoma"/>
              </a:rPr>
              <a:t>Input</a:t>
            </a:r>
            <a:r>
              <a:rPr b="0" i="1" lang="en-US" sz="2400" strike="noStrike" u="none">
                <a:solidFill>
                  <a:srgbClr val="000000"/>
                </a:solidFill>
                <a:effectLst/>
                <a:uFillTx/>
                <a:latin typeface="Tahoma"/>
              </a:rPr>
              <a:t>= P</a:t>
            </a:r>
            <a:r>
              <a:rPr b="0" i="1" lang="en-US" sz="2400" strike="noStrike" u="none" baseline="-25000">
                <a:solidFill>
                  <a:srgbClr val="000000"/>
                </a:solidFill>
                <a:effectLst/>
                <a:uFillTx/>
                <a:latin typeface="Tahoma"/>
              </a:rPr>
              <a:t>Loss</a:t>
            </a:r>
            <a:r>
              <a:rPr b="0" i="1" lang="en-US" sz="2400" strike="noStrike" u="none">
                <a:solidFill>
                  <a:srgbClr val="000000"/>
                </a:solidFill>
                <a:effectLst/>
                <a:uFillTx/>
                <a:latin typeface="Tahoma"/>
              </a:rPr>
              <a:t>+ P</a:t>
            </a:r>
            <a:r>
              <a:rPr b="0" i="1" lang="en-US" sz="2400" strike="noStrike" u="none" baseline="-25000">
                <a:solidFill>
                  <a:srgbClr val="000000"/>
                </a:solidFill>
                <a:effectLst/>
                <a:uFillTx/>
                <a:latin typeface="Tahoma"/>
              </a:rPr>
              <a:t>Output</a:t>
            </a:r>
            <a:endParaRPr b="0" lang="en-US" sz="2400" strike="noStrike" u="none">
              <a:solidFill>
                <a:srgbClr val="000000"/>
              </a:solidFill>
              <a:effectLst/>
              <a:uFillTx/>
              <a:latin typeface="Tahoma"/>
            </a:endParaRPr>
          </a:p>
          <a:p>
            <a:pPr marL="343080" indent="-343080">
              <a:spcBef>
                <a:spcPts val="6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ahoma"/>
              </a:rPr>
              <a:t>P</a:t>
            </a:r>
            <a:r>
              <a:rPr b="0" i="1" lang="en-US" sz="2400" strike="noStrike" u="none" baseline="-25000">
                <a:solidFill>
                  <a:srgbClr val="000000"/>
                </a:solidFill>
                <a:effectLst/>
                <a:uFillTx/>
                <a:latin typeface="Tahoma"/>
              </a:rPr>
              <a:t>Output</a:t>
            </a:r>
            <a:r>
              <a:rPr b="0" i="1" lang="en-US" sz="2400" strike="noStrike" u="none">
                <a:solidFill>
                  <a:srgbClr val="000000"/>
                </a:solidFill>
                <a:effectLst/>
                <a:uFillTx/>
                <a:latin typeface="Tahoma"/>
              </a:rPr>
              <a:t> = V * I</a:t>
            </a:r>
            <a:endParaRPr b="0" lang="en-US" sz="2400" strike="noStrike" u="none">
              <a:solidFill>
                <a:srgbClr val="000000"/>
              </a:solidFill>
              <a:effectLst/>
              <a:uFillTx/>
              <a:latin typeface="Tahoma"/>
            </a:endParaRPr>
          </a:p>
          <a:p>
            <a:pPr marL="343080" indent="-343080">
              <a:spcBef>
                <a:spcPts val="601"/>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Tahoma"/>
              </a:rPr>
              <a:t>P</a:t>
            </a:r>
            <a:r>
              <a:rPr b="0" i="1" lang="en-US" sz="2400" strike="noStrike" u="none" baseline="-25000">
                <a:solidFill>
                  <a:srgbClr val="000000"/>
                </a:solidFill>
                <a:effectLst/>
                <a:uFillTx/>
                <a:latin typeface="Tahoma"/>
              </a:rPr>
              <a:t>Loss  </a:t>
            </a:r>
            <a:r>
              <a:rPr b="0" i="1" lang="en-US" sz="2400" strike="noStrike" u="none">
                <a:solidFill>
                  <a:srgbClr val="000000"/>
                </a:solidFill>
                <a:effectLst/>
                <a:uFillTx/>
                <a:latin typeface="Tahoma"/>
              </a:rPr>
              <a:t>= I</a:t>
            </a:r>
            <a:r>
              <a:rPr b="0" i="1" lang="en-US" sz="2400" strike="noStrike" u="none" baseline="30000">
                <a:solidFill>
                  <a:srgbClr val="000000"/>
                </a:solidFill>
                <a:effectLst/>
                <a:uFillTx/>
                <a:latin typeface="Tahoma"/>
              </a:rPr>
              <a:t>2</a:t>
            </a:r>
            <a:r>
              <a:rPr b="0" i="1" lang="en-US" sz="2400" strike="noStrike" u="none">
                <a:solidFill>
                  <a:srgbClr val="000000"/>
                </a:solidFill>
                <a:effectLst/>
                <a:uFillTx/>
                <a:latin typeface="Tahoma"/>
              </a:rPr>
              <a:t> * R</a:t>
            </a:r>
            <a:endParaRPr b="0" lang="en-US" sz="2400" strike="noStrike" u="none">
              <a:solidFill>
                <a:srgbClr val="000000"/>
              </a:solidFill>
              <a:effectLst/>
              <a:uFillTx/>
              <a:latin typeface="Tahoma"/>
            </a:endParaRPr>
          </a:p>
          <a:p>
            <a:pPr marL="343080" indent="-343080">
              <a:spcBef>
                <a:spcPts val="499"/>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ahoma"/>
              </a:rPr>
              <a:t>Doubling operating voltage quarters losses</a:t>
            </a:r>
            <a:endParaRPr b="0" lang="en-US" sz="2000" strike="noStrike" u="none">
              <a:solidFill>
                <a:srgbClr val="000000"/>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p:txBody>
      </p:sp>
      <p:sp>
        <p:nvSpPr>
          <p:cNvPr id="128" name=""/>
          <p:cNvSpPr/>
          <p:nvPr/>
        </p:nvSpPr>
        <p:spPr>
          <a:xfrm>
            <a:off x="2378160" y="1623960"/>
            <a:ext cx="183960" cy="45720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129" name=""/>
          <p:cNvSpPr/>
          <p:nvPr/>
        </p:nvSpPr>
        <p:spPr>
          <a:xfrm>
            <a:off x="2063880" y="2833560"/>
            <a:ext cx="1674720" cy="5781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P</a:t>
            </a:r>
            <a:r>
              <a:rPr b="1" i="1" lang="en-US" sz="2800" strike="noStrike" u="none" baseline="-25000">
                <a:solidFill>
                  <a:srgbClr val="000000"/>
                </a:solidFill>
                <a:effectLst/>
                <a:uFillTx/>
                <a:latin typeface="Times New Roman"/>
              </a:rPr>
              <a:t>Input</a:t>
            </a:r>
            <a:endParaRPr b="0" lang="en-US" sz="2800" strike="noStrike" u="none">
              <a:solidFill>
                <a:srgbClr val="000000"/>
              </a:solidFill>
              <a:effectLst/>
              <a:uFillTx/>
              <a:latin typeface="Arial"/>
            </a:endParaRPr>
          </a:p>
        </p:txBody>
      </p:sp>
      <p:grpSp>
        <p:nvGrpSpPr>
          <p:cNvPr id="130" name=""/>
          <p:cNvGrpSpPr/>
          <p:nvPr/>
        </p:nvGrpSpPr>
        <p:grpSpPr>
          <a:xfrm>
            <a:off x="2757600" y="1687680"/>
            <a:ext cx="4305240" cy="2198520"/>
            <a:chOff x="2757600" y="1687680"/>
            <a:chExt cx="4305240" cy="2198520"/>
          </a:xfrm>
        </p:grpSpPr>
        <p:grpSp>
          <p:nvGrpSpPr>
            <p:cNvPr id="131" name=""/>
            <p:cNvGrpSpPr/>
            <p:nvPr/>
          </p:nvGrpSpPr>
          <p:grpSpPr>
            <a:xfrm>
              <a:off x="3460680" y="1709640"/>
              <a:ext cx="997200" cy="684360"/>
              <a:chOff x="3460680" y="1709640"/>
              <a:chExt cx="997200" cy="684360"/>
            </a:xfrm>
          </p:grpSpPr>
          <p:sp>
            <p:nvSpPr>
              <p:cNvPr id="132" name=""/>
              <p:cNvSpPr/>
              <p:nvPr/>
            </p:nvSpPr>
            <p:spPr>
              <a:xfrm>
                <a:off x="3666600" y="1709640"/>
                <a:ext cx="421920" cy="51948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R</a:t>
                </a:r>
                <a:endParaRPr b="0" lang="en-US" sz="2800" strike="noStrike" u="none">
                  <a:solidFill>
                    <a:srgbClr val="000000"/>
                  </a:solidFill>
                  <a:effectLst/>
                  <a:uFillTx/>
                  <a:latin typeface="Arial"/>
                </a:endParaRPr>
              </a:p>
            </p:txBody>
          </p:sp>
          <p:sp>
            <p:nvSpPr>
              <p:cNvPr id="133" name=""/>
              <p:cNvSpPr/>
              <p:nvPr/>
            </p:nvSpPr>
            <p:spPr>
              <a:xfrm>
                <a:off x="3460680" y="2274840"/>
                <a:ext cx="18576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4" name=""/>
              <p:cNvSpPr/>
              <p:nvPr/>
            </p:nvSpPr>
            <p:spPr>
              <a:xfrm flipV="1">
                <a:off x="3641760" y="2154240"/>
                <a:ext cx="63360" cy="13176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5" name=""/>
              <p:cNvSpPr/>
              <p:nvPr/>
            </p:nvSpPr>
            <p:spPr>
              <a:xfrm>
                <a:off x="3705120" y="2154240"/>
                <a:ext cx="123840" cy="23976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6" name=""/>
              <p:cNvSpPr/>
              <p:nvPr/>
            </p:nvSpPr>
            <p:spPr>
              <a:xfrm flipV="1">
                <a:off x="3828960" y="2154240"/>
                <a:ext cx="123840" cy="23976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7" name=""/>
              <p:cNvSpPr/>
              <p:nvPr/>
            </p:nvSpPr>
            <p:spPr>
              <a:xfrm>
                <a:off x="4202280" y="2155680"/>
                <a:ext cx="63360" cy="13032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8" name=""/>
              <p:cNvSpPr/>
              <p:nvPr/>
            </p:nvSpPr>
            <p:spPr>
              <a:xfrm>
                <a:off x="3952800" y="2154240"/>
                <a:ext cx="123840" cy="23976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9" name=""/>
              <p:cNvSpPr/>
              <p:nvPr/>
            </p:nvSpPr>
            <p:spPr>
              <a:xfrm flipV="1">
                <a:off x="4076640" y="2154240"/>
                <a:ext cx="123840" cy="23976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0" name=""/>
              <p:cNvSpPr/>
              <p:nvPr/>
            </p:nvSpPr>
            <p:spPr>
              <a:xfrm>
                <a:off x="4265640" y="2274840"/>
                <a:ext cx="19224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41" name=""/>
            <p:cNvSpPr/>
            <p:nvPr/>
          </p:nvSpPr>
          <p:spPr>
            <a:xfrm>
              <a:off x="4836960" y="1687680"/>
              <a:ext cx="506520" cy="51948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X</a:t>
              </a:r>
              <a:endParaRPr b="0" lang="en-US" sz="2800" strike="noStrike" u="none">
                <a:solidFill>
                  <a:srgbClr val="000000"/>
                </a:solidFill>
                <a:effectLst/>
                <a:uFillTx/>
                <a:latin typeface="Arial"/>
              </a:endParaRPr>
            </a:p>
          </p:txBody>
        </p:sp>
        <p:grpSp>
          <p:nvGrpSpPr>
            <p:cNvPr id="142" name=""/>
            <p:cNvGrpSpPr/>
            <p:nvPr/>
          </p:nvGrpSpPr>
          <p:grpSpPr>
            <a:xfrm>
              <a:off x="2757600" y="2168640"/>
              <a:ext cx="4305240" cy="1717560"/>
              <a:chOff x="2757600" y="2168640"/>
              <a:chExt cx="4305240" cy="1717560"/>
            </a:xfrm>
          </p:grpSpPr>
          <p:sp>
            <p:nvSpPr>
              <p:cNvPr id="143" name=""/>
              <p:cNvSpPr/>
              <p:nvPr/>
            </p:nvSpPr>
            <p:spPr>
              <a:xfrm>
                <a:off x="3784680" y="2538360"/>
                <a:ext cx="609480" cy="0"/>
              </a:xfrm>
              <a:prstGeom prst="line">
                <a:avLst/>
              </a:prstGeom>
              <a:ln w="12600">
                <a:solidFill>
                  <a:srgbClr val="000000"/>
                </a:solidFill>
                <a:miter/>
                <a:tailEnd len="lg"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 name=""/>
              <p:cNvSpPr/>
              <p:nvPr/>
            </p:nvSpPr>
            <p:spPr>
              <a:xfrm>
                <a:off x="3900240" y="2519280"/>
                <a:ext cx="323280" cy="51948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I</a:t>
                </a:r>
                <a:endParaRPr b="0" lang="en-US" sz="2800" strike="noStrike" u="none">
                  <a:solidFill>
                    <a:srgbClr val="000000"/>
                  </a:solidFill>
                  <a:effectLst/>
                  <a:uFillTx/>
                  <a:latin typeface="Arial"/>
                </a:endParaRPr>
              </a:p>
            </p:txBody>
          </p:sp>
          <p:sp>
            <p:nvSpPr>
              <p:cNvPr id="145" name=""/>
              <p:cNvSpPr/>
              <p:nvPr/>
            </p:nvSpPr>
            <p:spPr>
              <a:xfrm>
                <a:off x="4336920" y="2168640"/>
                <a:ext cx="1451160" cy="207720"/>
              </a:xfrm>
              <a:custGeom>
                <a:avLst/>
                <a:gdLst/>
                <a:ahLst/>
                <a:rect l="l" t="t" r="r" b="b"/>
                <a:pathLst>
                  <a:path w="914" h="131">
                    <a:moveTo>
                      <a:pt x="0" y="68"/>
                    </a:moveTo>
                    <a:lnTo>
                      <a:pt x="343" y="68"/>
                    </a:lnTo>
                    <a:lnTo>
                      <a:pt x="349" y="42"/>
                    </a:lnTo>
                    <a:lnTo>
                      <a:pt x="351" y="34"/>
                    </a:lnTo>
                    <a:lnTo>
                      <a:pt x="361" y="22"/>
                    </a:lnTo>
                    <a:lnTo>
                      <a:pt x="371" y="10"/>
                    </a:lnTo>
                    <a:lnTo>
                      <a:pt x="391" y="4"/>
                    </a:lnTo>
                    <a:lnTo>
                      <a:pt x="407" y="14"/>
                    </a:lnTo>
                    <a:lnTo>
                      <a:pt x="417" y="28"/>
                    </a:lnTo>
                    <a:lnTo>
                      <a:pt x="431" y="50"/>
                    </a:lnTo>
                    <a:lnTo>
                      <a:pt x="433" y="70"/>
                    </a:lnTo>
                    <a:lnTo>
                      <a:pt x="441" y="90"/>
                    </a:lnTo>
                    <a:lnTo>
                      <a:pt x="437" y="106"/>
                    </a:lnTo>
                    <a:lnTo>
                      <a:pt x="431" y="126"/>
                    </a:lnTo>
                    <a:lnTo>
                      <a:pt x="413" y="130"/>
                    </a:lnTo>
                    <a:lnTo>
                      <a:pt x="399" y="116"/>
                    </a:lnTo>
                    <a:lnTo>
                      <a:pt x="391" y="100"/>
                    </a:lnTo>
                    <a:lnTo>
                      <a:pt x="391" y="78"/>
                    </a:lnTo>
                    <a:lnTo>
                      <a:pt x="397" y="52"/>
                    </a:lnTo>
                    <a:lnTo>
                      <a:pt x="407" y="30"/>
                    </a:lnTo>
                    <a:lnTo>
                      <a:pt x="409" y="24"/>
                    </a:lnTo>
                    <a:lnTo>
                      <a:pt x="427" y="8"/>
                    </a:lnTo>
                    <a:lnTo>
                      <a:pt x="451" y="0"/>
                    </a:lnTo>
                    <a:lnTo>
                      <a:pt x="471" y="6"/>
                    </a:lnTo>
                    <a:lnTo>
                      <a:pt x="487" y="20"/>
                    </a:lnTo>
                    <a:lnTo>
                      <a:pt x="497" y="34"/>
                    </a:lnTo>
                    <a:lnTo>
                      <a:pt x="513" y="56"/>
                    </a:lnTo>
                    <a:lnTo>
                      <a:pt x="517" y="76"/>
                    </a:lnTo>
                    <a:lnTo>
                      <a:pt x="515" y="96"/>
                    </a:lnTo>
                    <a:lnTo>
                      <a:pt x="513" y="106"/>
                    </a:lnTo>
                    <a:lnTo>
                      <a:pt x="507" y="120"/>
                    </a:lnTo>
                    <a:lnTo>
                      <a:pt x="493" y="124"/>
                    </a:lnTo>
                    <a:lnTo>
                      <a:pt x="479" y="120"/>
                    </a:lnTo>
                    <a:lnTo>
                      <a:pt x="469" y="102"/>
                    </a:lnTo>
                    <a:lnTo>
                      <a:pt x="469" y="72"/>
                    </a:lnTo>
                    <a:lnTo>
                      <a:pt x="479" y="44"/>
                    </a:lnTo>
                    <a:lnTo>
                      <a:pt x="479" y="38"/>
                    </a:lnTo>
                    <a:lnTo>
                      <a:pt x="497" y="14"/>
                    </a:lnTo>
                    <a:lnTo>
                      <a:pt x="517" y="2"/>
                    </a:lnTo>
                    <a:lnTo>
                      <a:pt x="539" y="10"/>
                    </a:lnTo>
                    <a:lnTo>
                      <a:pt x="547" y="26"/>
                    </a:lnTo>
                    <a:lnTo>
                      <a:pt x="557" y="40"/>
                    </a:lnTo>
                    <a:lnTo>
                      <a:pt x="561" y="58"/>
                    </a:lnTo>
                    <a:lnTo>
                      <a:pt x="567" y="74"/>
                    </a:lnTo>
                    <a:lnTo>
                      <a:pt x="913" y="74"/>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146" name=""/>
              <p:cNvGrpSpPr/>
              <p:nvPr/>
            </p:nvGrpSpPr>
            <p:grpSpPr>
              <a:xfrm>
                <a:off x="6146640" y="2705040"/>
                <a:ext cx="916200" cy="611640"/>
                <a:chOff x="6146640" y="2705040"/>
                <a:chExt cx="916200" cy="611640"/>
              </a:xfrm>
            </p:grpSpPr>
            <p:sp>
              <p:nvSpPr>
                <p:cNvPr id="147" name=""/>
                <p:cNvSpPr/>
                <p:nvPr/>
              </p:nvSpPr>
              <p:spPr>
                <a:xfrm rot="16200000">
                  <a:off x="6298920" y="2552760"/>
                  <a:ext cx="611640" cy="916200"/>
                </a:xfrm>
                <a:prstGeom prst="rect">
                  <a:avLst/>
                </a:prstGeom>
                <a:noFill/>
                <a:ln w="0">
                  <a:noFill/>
                </a:ln>
              </p:spPr>
              <p:style>
                <a:lnRef idx="0"/>
                <a:fillRef idx="0"/>
                <a:effectRef idx="0"/>
                <a:fontRef idx="minor"/>
              </p:style>
              <p:txBody>
                <a:bodyPr lIns="46080" rIns="46080" tIns="92160" bIns="92160" anchor="t" anchorCtr="1" vert="eaVert">
                  <a:spAutoFit/>
                </a:bodyPr>
                <a:p>
                  <a:pPr lvl="1" marL="114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Times New Roman"/>
                    </a:rPr>
                    <a:t>V  </a:t>
                  </a:r>
                  <a:r>
                    <a:rPr b="1" i="1" lang="en-US" sz="2800" strike="noStrike" u="none">
                      <a:solidFill>
                        <a:srgbClr val="000000"/>
                      </a:solidFill>
                      <a:effectLst/>
                      <a:uFillTx/>
                      <a:latin typeface="Symbol"/>
                      <a:ea typeface="Symbol"/>
                    </a:rPr>
                    <a:t></a:t>
                  </a:r>
                  <a:endParaRPr b="0" lang="en-US" sz="2800" strike="noStrike" u="none">
                    <a:solidFill>
                      <a:srgbClr val="000000"/>
                    </a:solidFill>
                    <a:effectLst/>
                    <a:uFillTx/>
                    <a:latin typeface="Arial"/>
                  </a:endParaRPr>
                </a:p>
              </p:txBody>
            </p:sp>
            <p:sp>
              <p:nvSpPr>
                <p:cNvPr id="148" name=""/>
                <p:cNvSpPr/>
                <p:nvPr/>
              </p:nvSpPr>
              <p:spPr>
                <a:xfrm flipH="1">
                  <a:off x="6567480" y="2865600"/>
                  <a:ext cx="133200" cy="33480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9" name=""/>
                <p:cNvSpPr/>
                <p:nvPr/>
              </p:nvSpPr>
              <p:spPr>
                <a:xfrm>
                  <a:off x="6585120" y="3200400"/>
                  <a:ext cx="31716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50" name=""/>
              <p:cNvSpPr/>
              <p:nvPr/>
            </p:nvSpPr>
            <p:spPr>
              <a:xfrm>
                <a:off x="5773680" y="2284560"/>
                <a:ext cx="0" cy="29664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1" name=""/>
              <p:cNvSpPr/>
              <p:nvPr/>
            </p:nvSpPr>
            <p:spPr>
              <a:xfrm>
                <a:off x="5605560" y="2592360"/>
                <a:ext cx="333360" cy="938160"/>
              </a:xfrm>
              <a:prstGeom prst="rect">
                <a:avLst/>
              </a:prstGeom>
              <a:no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2" name=""/>
              <p:cNvSpPr/>
              <p:nvPr/>
            </p:nvSpPr>
            <p:spPr>
              <a:xfrm rot="16200000">
                <a:off x="5238000" y="2926080"/>
                <a:ext cx="1044360" cy="36684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Load</a:t>
                </a:r>
                <a:endParaRPr b="0" lang="en-US" sz="1800" strike="noStrike" u="none">
                  <a:solidFill>
                    <a:srgbClr val="000000"/>
                  </a:solidFill>
                  <a:effectLst/>
                  <a:uFillTx/>
                  <a:latin typeface="Arial"/>
                </a:endParaRPr>
              </a:p>
            </p:txBody>
          </p:sp>
          <p:sp>
            <p:nvSpPr>
              <p:cNvPr id="153" name=""/>
              <p:cNvSpPr/>
              <p:nvPr/>
            </p:nvSpPr>
            <p:spPr>
              <a:xfrm>
                <a:off x="5772240" y="3552840"/>
                <a:ext cx="0" cy="29700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4" name=""/>
              <p:cNvSpPr/>
              <p:nvPr/>
            </p:nvSpPr>
            <p:spPr>
              <a:xfrm flipH="1">
                <a:off x="2887560" y="2271600"/>
                <a:ext cx="59400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5" name=""/>
              <p:cNvSpPr/>
              <p:nvPr/>
            </p:nvSpPr>
            <p:spPr>
              <a:xfrm flipH="1">
                <a:off x="2911320" y="3851280"/>
                <a:ext cx="2873520" cy="1440"/>
              </a:xfrm>
              <a:prstGeom prst="line">
                <a:avLst/>
              </a:prstGeom>
              <a:ln w="255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156" name=""/>
              <p:cNvSpPr/>
              <p:nvPr/>
            </p:nvSpPr>
            <p:spPr>
              <a:xfrm>
                <a:off x="2757600" y="2201760"/>
                <a:ext cx="106200" cy="106560"/>
              </a:xfrm>
              <a:prstGeom prst="ellipse">
                <a:avLst/>
              </a:prstGeom>
              <a:noFill/>
              <a:ln w="25560">
                <a:solidFill>
                  <a:srgbClr val="000000"/>
                </a:solidFill>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Arial"/>
                </a:endParaRPr>
              </a:p>
            </p:txBody>
          </p:sp>
          <p:sp>
            <p:nvSpPr>
              <p:cNvPr id="157" name=""/>
              <p:cNvSpPr/>
              <p:nvPr/>
            </p:nvSpPr>
            <p:spPr>
              <a:xfrm>
                <a:off x="2790720" y="3780000"/>
                <a:ext cx="106560" cy="106200"/>
              </a:xfrm>
              <a:prstGeom prst="ellipse">
                <a:avLst/>
              </a:prstGeom>
              <a:noFill/>
              <a:ln w="25560">
                <a:solidFill>
                  <a:srgbClr val="000000"/>
                </a:solidFill>
                <a:miter/>
              </a:ln>
            </p:spPr>
            <p:style>
              <a:lnRef idx="0"/>
              <a:fillRef idx="0"/>
              <a:effectRef idx="0"/>
              <a:fontRef idx="minor"/>
            </p:style>
            <p:txBody>
              <a:bodyPr wrap="none" lIns="90000" rIns="90000" tIns="28440" bIns="28440" anchor="ctr">
                <a:noAutofit/>
              </a:bodyPr>
              <a:p>
                <a:endParaRPr b="0" lang="en-US" sz="2400" strike="noStrike" u="none">
                  <a:solidFill>
                    <a:srgbClr val="000000"/>
                  </a:solidFill>
                  <a:effectLst/>
                  <a:uFillTx/>
                  <a:latin typeface="Arial"/>
                </a:endParaRPr>
              </a:p>
            </p:txBody>
          </p:sp>
          <p:sp>
            <p:nvSpPr>
              <p:cNvPr id="158" name=""/>
              <p:cNvSpPr/>
              <p:nvPr/>
            </p:nvSpPr>
            <p:spPr>
              <a:xfrm>
                <a:off x="5938920" y="2284560"/>
                <a:ext cx="110484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9" name=""/>
              <p:cNvSpPr/>
              <p:nvPr/>
            </p:nvSpPr>
            <p:spPr>
              <a:xfrm>
                <a:off x="5935680" y="3825720"/>
                <a:ext cx="110484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0" name=""/>
              <p:cNvSpPr/>
              <p:nvPr/>
            </p:nvSpPr>
            <p:spPr>
              <a:xfrm flipV="1">
                <a:off x="6545160" y="2295360"/>
                <a:ext cx="0" cy="416160"/>
              </a:xfrm>
              <a:prstGeom prst="line">
                <a:avLst/>
              </a:prstGeom>
              <a:ln w="12600">
                <a:solidFill>
                  <a:srgbClr val="000000"/>
                </a:solidFill>
                <a:miter/>
                <a:tailEnd len="lg"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1" name=""/>
              <p:cNvSpPr/>
              <p:nvPr/>
            </p:nvSpPr>
            <p:spPr>
              <a:xfrm>
                <a:off x="6568920" y="3281400"/>
                <a:ext cx="0" cy="522360"/>
              </a:xfrm>
              <a:prstGeom prst="line">
                <a:avLst/>
              </a:prstGeom>
              <a:ln w="12600">
                <a:solidFill>
                  <a:srgbClr val="000000"/>
                </a:solidFill>
                <a:miter/>
                <a:tailEnd len="lg"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pic>
        <p:nvPicPr>
          <p:cNvPr id="162" name="" descr=""/>
          <p:cNvPicPr/>
          <p:nvPr/>
        </p:nvPicPr>
        <p:blipFill>
          <a:blip r:embed="rId1"/>
          <a:stretch/>
        </p:blipFill>
        <p:spPr>
          <a:xfrm>
            <a:off x="4176720" y="4110120"/>
            <a:ext cx="4362480" cy="2092320"/>
          </a:xfrm>
          <a:prstGeom prst="rect">
            <a:avLst/>
          </a:prstGeom>
          <a:noFill/>
          <a:ln w="0">
            <a:noFill/>
          </a:ln>
        </p:spPr>
      </p:pic>
      <p:sp>
        <p:nvSpPr>
          <p:cNvPr id="163" name=""/>
          <p:cNvSpPr/>
          <p:nvPr/>
        </p:nvSpPr>
        <p:spPr>
          <a:xfrm>
            <a:off x="771480" y="6491160"/>
            <a:ext cx="8050320" cy="36684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4" name="PlaceHolder 1"/>
          <p:cNvSpPr>
            <a:spLocks noGrp="1"/>
          </p:cNvSpPr>
          <p:nvPr>
            <p:ph type="title"/>
          </p:nvPr>
        </p:nvSpPr>
        <p:spPr>
          <a:xfrm>
            <a:off x="1150560" y="617040"/>
            <a:ext cx="7792920" cy="1143000"/>
          </a:xfrm>
          <a:prstGeom prst="rect">
            <a:avLst/>
          </a:prstGeom>
          <a:noFill/>
          <a:ln w="0">
            <a:noFill/>
          </a:ln>
        </p:spPr>
        <p:txBody>
          <a:bodyPr lIns="92160" rIns="92160" tIns="46080" bIns="46080" anchor="ctr">
            <a:noAutofit/>
          </a:bodyPr>
          <a:p>
            <a:pPr indent="0">
              <a:lnSpc>
                <a:spcPct val="6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333399"/>
                </a:solidFill>
                <a:effectLst/>
                <a:uFillTx/>
                <a:latin typeface="Tahoma"/>
              </a:rPr>
              <a:t>Power Flow in </a:t>
            </a:r>
            <a:br>
              <a:rPr sz="4400"/>
            </a:br>
            <a:r>
              <a:rPr b="0" lang="en-US" sz="4400" strike="noStrike" u="none">
                <a:solidFill>
                  <a:srgbClr val="333399"/>
                </a:solidFill>
                <a:effectLst/>
                <a:uFillTx/>
                <a:latin typeface="Tahoma"/>
              </a:rPr>
              <a:t>Transmission Lines</a:t>
            </a:r>
            <a:endParaRPr b="0" lang="en-US" sz="4400" strike="noStrike" u="none">
              <a:solidFill>
                <a:srgbClr val="333399"/>
              </a:solidFill>
              <a:effectLst/>
              <a:uFillTx/>
              <a:latin typeface="Tahoma"/>
            </a:endParaRPr>
          </a:p>
        </p:txBody>
      </p:sp>
      <p:sp>
        <p:nvSpPr>
          <p:cNvPr id="165" name=""/>
          <p:cNvSpPr/>
          <p:nvPr/>
        </p:nvSpPr>
        <p:spPr>
          <a:xfrm>
            <a:off x="2895480" y="2286000"/>
            <a:ext cx="3200400" cy="0"/>
          </a:xfrm>
          <a:prstGeom prst="line">
            <a:avLst/>
          </a:prstGeom>
          <a:ln w="507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6" name=""/>
          <p:cNvSpPr/>
          <p:nvPr/>
        </p:nvSpPr>
        <p:spPr>
          <a:xfrm>
            <a:off x="2895480" y="2057400"/>
            <a:ext cx="0" cy="1143000"/>
          </a:xfrm>
          <a:prstGeom prst="line">
            <a:avLst/>
          </a:prstGeom>
          <a:ln w="101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7" name=""/>
          <p:cNvSpPr/>
          <p:nvPr/>
        </p:nvSpPr>
        <p:spPr>
          <a:xfrm>
            <a:off x="6095880" y="2057400"/>
            <a:ext cx="0" cy="1143000"/>
          </a:xfrm>
          <a:prstGeom prst="line">
            <a:avLst/>
          </a:prstGeom>
          <a:ln w="101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68" name=""/>
          <p:cNvSpPr/>
          <p:nvPr/>
        </p:nvSpPr>
        <p:spPr>
          <a:xfrm>
            <a:off x="2895480" y="2971800"/>
            <a:ext cx="3200400" cy="0"/>
          </a:xfrm>
          <a:prstGeom prst="line">
            <a:avLst/>
          </a:prstGeom>
          <a:ln w="507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169" name=""/>
          <p:cNvGrpSpPr/>
          <p:nvPr/>
        </p:nvGrpSpPr>
        <p:grpSpPr>
          <a:xfrm>
            <a:off x="2050920" y="2403360"/>
            <a:ext cx="797040" cy="460440"/>
            <a:chOff x="2050920" y="2403360"/>
            <a:chExt cx="797040" cy="460440"/>
          </a:xfrm>
        </p:grpSpPr>
        <p:grpSp>
          <p:nvGrpSpPr>
            <p:cNvPr id="170" name=""/>
            <p:cNvGrpSpPr/>
            <p:nvPr/>
          </p:nvGrpSpPr>
          <p:grpSpPr>
            <a:xfrm>
              <a:off x="2050920" y="2403360"/>
              <a:ext cx="455400" cy="460440"/>
              <a:chOff x="2050920" y="2403360"/>
              <a:chExt cx="455400" cy="460440"/>
            </a:xfrm>
          </p:grpSpPr>
          <p:sp>
            <p:nvSpPr>
              <p:cNvPr id="171" name=""/>
              <p:cNvSpPr/>
              <p:nvPr/>
            </p:nvSpPr>
            <p:spPr>
              <a:xfrm>
                <a:off x="2050920" y="2403360"/>
                <a:ext cx="443160" cy="460440"/>
              </a:xfrm>
              <a:prstGeom prst="ellipse">
                <a:avLst/>
              </a:prstGeom>
              <a:noFill/>
              <a:ln w="255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2" name=""/>
              <p:cNvSpPr/>
              <p:nvPr/>
            </p:nvSpPr>
            <p:spPr>
              <a:xfrm flipH="1">
                <a:off x="2263320" y="2633760"/>
                <a:ext cx="24300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3" name=""/>
              <p:cNvSpPr/>
              <p:nvPr/>
            </p:nvSpPr>
            <p:spPr>
              <a:xfrm flipH="1" flipV="1">
                <a:off x="2104560" y="2458800"/>
                <a:ext cx="157320" cy="17460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4" name=""/>
              <p:cNvSpPr/>
              <p:nvPr/>
            </p:nvSpPr>
            <p:spPr>
              <a:xfrm flipV="1">
                <a:off x="2104920" y="2633400"/>
                <a:ext cx="157320" cy="17460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175" name=""/>
            <p:cNvSpPr/>
            <p:nvPr/>
          </p:nvSpPr>
          <p:spPr>
            <a:xfrm>
              <a:off x="2467080" y="2629080"/>
              <a:ext cx="38088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176" name=""/>
          <p:cNvGrpSpPr/>
          <p:nvPr/>
        </p:nvGrpSpPr>
        <p:grpSpPr>
          <a:xfrm>
            <a:off x="6129360" y="2610000"/>
            <a:ext cx="749160" cy="1298520"/>
            <a:chOff x="6129360" y="2610000"/>
            <a:chExt cx="749160" cy="1298520"/>
          </a:xfrm>
        </p:grpSpPr>
        <p:sp>
          <p:nvSpPr>
            <p:cNvPr id="177" name=""/>
            <p:cNvSpPr/>
            <p:nvPr/>
          </p:nvSpPr>
          <p:spPr>
            <a:xfrm flipH="1">
              <a:off x="6129360" y="2610000"/>
              <a:ext cx="61920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8" name=""/>
            <p:cNvSpPr/>
            <p:nvPr/>
          </p:nvSpPr>
          <p:spPr>
            <a:xfrm>
              <a:off x="6621480" y="2611440"/>
              <a:ext cx="227160" cy="1177920"/>
            </a:xfrm>
            <a:custGeom>
              <a:avLst/>
              <a:gdLst/>
              <a:ahLst/>
              <a:rect l="l" t="t" r="r" b="b"/>
              <a:pathLst>
                <a:path w="143" h="742">
                  <a:moveTo>
                    <a:pt x="79" y="0"/>
                  </a:moveTo>
                  <a:lnTo>
                    <a:pt x="79" y="94"/>
                  </a:lnTo>
                  <a:lnTo>
                    <a:pt x="142" y="128"/>
                  </a:lnTo>
                  <a:lnTo>
                    <a:pt x="14" y="182"/>
                  </a:lnTo>
                  <a:lnTo>
                    <a:pt x="87" y="217"/>
                  </a:lnTo>
                  <a:lnTo>
                    <a:pt x="87" y="322"/>
                  </a:lnTo>
                  <a:lnTo>
                    <a:pt x="92" y="322"/>
                  </a:lnTo>
                  <a:lnTo>
                    <a:pt x="105" y="326"/>
                  </a:lnTo>
                  <a:lnTo>
                    <a:pt x="114" y="329"/>
                  </a:lnTo>
                  <a:lnTo>
                    <a:pt x="122" y="336"/>
                  </a:lnTo>
                  <a:lnTo>
                    <a:pt x="131" y="342"/>
                  </a:lnTo>
                  <a:lnTo>
                    <a:pt x="133" y="351"/>
                  </a:lnTo>
                  <a:lnTo>
                    <a:pt x="136" y="362"/>
                  </a:lnTo>
                  <a:lnTo>
                    <a:pt x="133" y="368"/>
                  </a:lnTo>
                  <a:lnTo>
                    <a:pt x="131" y="377"/>
                  </a:lnTo>
                  <a:lnTo>
                    <a:pt x="129" y="382"/>
                  </a:lnTo>
                  <a:lnTo>
                    <a:pt x="122" y="385"/>
                  </a:lnTo>
                  <a:lnTo>
                    <a:pt x="116" y="403"/>
                  </a:lnTo>
                  <a:lnTo>
                    <a:pt x="114" y="399"/>
                  </a:lnTo>
                  <a:lnTo>
                    <a:pt x="107" y="404"/>
                  </a:lnTo>
                  <a:lnTo>
                    <a:pt x="107" y="406"/>
                  </a:lnTo>
                  <a:lnTo>
                    <a:pt x="98" y="411"/>
                  </a:lnTo>
                  <a:lnTo>
                    <a:pt x="87" y="417"/>
                  </a:lnTo>
                  <a:lnTo>
                    <a:pt x="79" y="418"/>
                  </a:lnTo>
                  <a:lnTo>
                    <a:pt x="68" y="421"/>
                  </a:lnTo>
                  <a:lnTo>
                    <a:pt x="59" y="423"/>
                  </a:lnTo>
                  <a:lnTo>
                    <a:pt x="50" y="425"/>
                  </a:lnTo>
                  <a:lnTo>
                    <a:pt x="39" y="423"/>
                  </a:lnTo>
                  <a:lnTo>
                    <a:pt x="26" y="420"/>
                  </a:lnTo>
                  <a:lnTo>
                    <a:pt x="13" y="413"/>
                  </a:lnTo>
                  <a:lnTo>
                    <a:pt x="7" y="406"/>
                  </a:lnTo>
                  <a:lnTo>
                    <a:pt x="4" y="396"/>
                  </a:lnTo>
                  <a:lnTo>
                    <a:pt x="9" y="384"/>
                  </a:lnTo>
                  <a:lnTo>
                    <a:pt x="15" y="378"/>
                  </a:lnTo>
                  <a:lnTo>
                    <a:pt x="24" y="374"/>
                  </a:lnTo>
                  <a:lnTo>
                    <a:pt x="37" y="367"/>
                  </a:lnTo>
                  <a:lnTo>
                    <a:pt x="48" y="363"/>
                  </a:lnTo>
                  <a:lnTo>
                    <a:pt x="61" y="365"/>
                  </a:lnTo>
                  <a:lnTo>
                    <a:pt x="74" y="367"/>
                  </a:lnTo>
                  <a:lnTo>
                    <a:pt x="85" y="370"/>
                  </a:lnTo>
                  <a:lnTo>
                    <a:pt x="101" y="378"/>
                  </a:lnTo>
                  <a:lnTo>
                    <a:pt x="112" y="385"/>
                  </a:lnTo>
                  <a:lnTo>
                    <a:pt x="118" y="396"/>
                  </a:lnTo>
                  <a:lnTo>
                    <a:pt x="120" y="403"/>
                  </a:lnTo>
                  <a:lnTo>
                    <a:pt x="125" y="406"/>
                  </a:lnTo>
                  <a:lnTo>
                    <a:pt x="131" y="411"/>
                  </a:lnTo>
                  <a:lnTo>
                    <a:pt x="138" y="421"/>
                  </a:lnTo>
                  <a:lnTo>
                    <a:pt x="140" y="428"/>
                  </a:lnTo>
                  <a:lnTo>
                    <a:pt x="138" y="439"/>
                  </a:lnTo>
                  <a:lnTo>
                    <a:pt x="138" y="447"/>
                  </a:lnTo>
                  <a:lnTo>
                    <a:pt x="133" y="454"/>
                  </a:lnTo>
                  <a:lnTo>
                    <a:pt x="131" y="461"/>
                  </a:lnTo>
                  <a:lnTo>
                    <a:pt x="122" y="470"/>
                  </a:lnTo>
                  <a:lnTo>
                    <a:pt x="120" y="482"/>
                  </a:lnTo>
                  <a:lnTo>
                    <a:pt x="127" y="486"/>
                  </a:lnTo>
                  <a:lnTo>
                    <a:pt x="112" y="483"/>
                  </a:lnTo>
                  <a:lnTo>
                    <a:pt x="105" y="492"/>
                  </a:lnTo>
                  <a:lnTo>
                    <a:pt x="96" y="497"/>
                  </a:lnTo>
                  <a:lnTo>
                    <a:pt x="87" y="504"/>
                  </a:lnTo>
                  <a:lnTo>
                    <a:pt x="74" y="509"/>
                  </a:lnTo>
                  <a:lnTo>
                    <a:pt x="61" y="511"/>
                  </a:lnTo>
                  <a:lnTo>
                    <a:pt x="48" y="512"/>
                  </a:lnTo>
                  <a:lnTo>
                    <a:pt x="37" y="511"/>
                  </a:lnTo>
                  <a:lnTo>
                    <a:pt x="24" y="506"/>
                  </a:lnTo>
                  <a:lnTo>
                    <a:pt x="15" y="501"/>
                  </a:lnTo>
                  <a:lnTo>
                    <a:pt x="7" y="495"/>
                  </a:lnTo>
                  <a:lnTo>
                    <a:pt x="4" y="483"/>
                  </a:lnTo>
                  <a:lnTo>
                    <a:pt x="0" y="476"/>
                  </a:lnTo>
                  <a:lnTo>
                    <a:pt x="4" y="470"/>
                  </a:lnTo>
                  <a:lnTo>
                    <a:pt x="11" y="463"/>
                  </a:lnTo>
                  <a:lnTo>
                    <a:pt x="20" y="457"/>
                  </a:lnTo>
                  <a:lnTo>
                    <a:pt x="26" y="454"/>
                  </a:lnTo>
                  <a:lnTo>
                    <a:pt x="33" y="453"/>
                  </a:lnTo>
                  <a:lnTo>
                    <a:pt x="42" y="450"/>
                  </a:lnTo>
                  <a:lnTo>
                    <a:pt x="48" y="449"/>
                  </a:lnTo>
                  <a:lnTo>
                    <a:pt x="61" y="449"/>
                  </a:lnTo>
                  <a:lnTo>
                    <a:pt x="68" y="450"/>
                  </a:lnTo>
                  <a:lnTo>
                    <a:pt x="77" y="454"/>
                  </a:lnTo>
                  <a:lnTo>
                    <a:pt x="83" y="456"/>
                  </a:lnTo>
                  <a:lnTo>
                    <a:pt x="92" y="459"/>
                  </a:lnTo>
                  <a:lnTo>
                    <a:pt x="101" y="463"/>
                  </a:lnTo>
                  <a:lnTo>
                    <a:pt x="112" y="472"/>
                  </a:lnTo>
                  <a:lnTo>
                    <a:pt x="118" y="483"/>
                  </a:lnTo>
                  <a:lnTo>
                    <a:pt x="131" y="493"/>
                  </a:lnTo>
                  <a:lnTo>
                    <a:pt x="136" y="502"/>
                  </a:lnTo>
                  <a:lnTo>
                    <a:pt x="136" y="512"/>
                  </a:lnTo>
                  <a:lnTo>
                    <a:pt x="133" y="522"/>
                  </a:lnTo>
                  <a:lnTo>
                    <a:pt x="129" y="530"/>
                  </a:lnTo>
                  <a:lnTo>
                    <a:pt x="125" y="535"/>
                  </a:lnTo>
                  <a:lnTo>
                    <a:pt x="118" y="540"/>
                  </a:lnTo>
                  <a:lnTo>
                    <a:pt x="112" y="545"/>
                  </a:lnTo>
                  <a:lnTo>
                    <a:pt x="107" y="547"/>
                  </a:lnTo>
                  <a:lnTo>
                    <a:pt x="98" y="550"/>
                  </a:lnTo>
                  <a:lnTo>
                    <a:pt x="96" y="552"/>
                  </a:lnTo>
                  <a:lnTo>
                    <a:pt x="85" y="554"/>
                  </a:lnTo>
                  <a:lnTo>
                    <a:pt x="77" y="555"/>
                  </a:lnTo>
                  <a:lnTo>
                    <a:pt x="74" y="558"/>
                  </a:lnTo>
                  <a:lnTo>
                    <a:pt x="70" y="558"/>
                  </a:lnTo>
                  <a:lnTo>
                    <a:pt x="70" y="576"/>
                  </a:lnTo>
                  <a:lnTo>
                    <a:pt x="70" y="583"/>
                  </a:lnTo>
                  <a:lnTo>
                    <a:pt x="70" y="597"/>
                  </a:lnTo>
                  <a:lnTo>
                    <a:pt x="70" y="607"/>
                  </a:lnTo>
                  <a:lnTo>
                    <a:pt x="70" y="614"/>
                  </a:lnTo>
                  <a:lnTo>
                    <a:pt x="70" y="624"/>
                  </a:lnTo>
                  <a:lnTo>
                    <a:pt x="70" y="631"/>
                  </a:lnTo>
                  <a:lnTo>
                    <a:pt x="70" y="642"/>
                  </a:lnTo>
                  <a:lnTo>
                    <a:pt x="70" y="648"/>
                  </a:lnTo>
                  <a:lnTo>
                    <a:pt x="70" y="658"/>
                  </a:lnTo>
                  <a:lnTo>
                    <a:pt x="70" y="665"/>
                  </a:lnTo>
                  <a:lnTo>
                    <a:pt x="70" y="675"/>
                  </a:lnTo>
                  <a:lnTo>
                    <a:pt x="70" y="682"/>
                  </a:lnTo>
                  <a:lnTo>
                    <a:pt x="70" y="692"/>
                  </a:lnTo>
                  <a:lnTo>
                    <a:pt x="70" y="707"/>
                  </a:lnTo>
                  <a:lnTo>
                    <a:pt x="70" y="717"/>
                  </a:lnTo>
                  <a:lnTo>
                    <a:pt x="70" y="724"/>
                  </a:lnTo>
                  <a:lnTo>
                    <a:pt x="70" y="730"/>
                  </a:lnTo>
                  <a:lnTo>
                    <a:pt x="70" y="736"/>
                  </a:lnTo>
                  <a:lnTo>
                    <a:pt x="70" y="741"/>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179" name=""/>
            <p:cNvGrpSpPr/>
            <p:nvPr/>
          </p:nvGrpSpPr>
          <p:grpSpPr>
            <a:xfrm>
              <a:off x="6593040" y="3789360"/>
              <a:ext cx="285480" cy="119160"/>
              <a:chOff x="6593040" y="3789360"/>
              <a:chExt cx="285480" cy="119160"/>
            </a:xfrm>
          </p:grpSpPr>
          <p:sp>
            <p:nvSpPr>
              <p:cNvPr id="180" name=""/>
              <p:cNvSpPr/>
              <p:nvPr/>
            </p:nvSpPr>
            <p:spPr>
              <a:xfrm>
                <a:off x="6593040" y="3789360"/>
                <a:ext cx="28548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1" name=""/>
              <p:cNvSpPr/>
              <p:nvPr/>
            </p:nvSpPr>
            <p:spPr>
              <a:xfrm>
                <a:off x="6662880" y="3849840"/>
                <a:ext cx="15228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2" name=""/>
              <p:cNvSpPr/>
              <p:nvPr/>
            </p:nvSpPr>
            <p:spPr>
              <a:xfrm>
                <a:off x="6718320" y="3908520"/>
                <a:ext cx="4140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sp>
        <p:nvSpPr>
          <p:cNvPr id="183" name=""/>
          <p:cNvSpPr/>
          <p:nvPr/>
        </p:nvSpPr>
        <p:spPr>
          <a:xfrm>
            <a:off x="3909600" y="2289240"/>
            <a:ext cx="994680" cy="36684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X1 = .10</a:t>
            </a:r>
            <a:endParaRPr b="0" lang="en-US" sz="1800" strike="noStrike" u="none">
              <a:solidFill>
                <a:srgbClr val="000000"/>
              </a:solidFill>
              <a:effectLst/>
              <a:uFillTx/>
              <a:latin typeface="Arial"/>
            </a:endParaRPr>
          </a:p>
        </p:txBody>
      </p:sp>
      <p:sp>
        <p:nvSpPr>
          <p:cNvPr id="184" name=""/>
          <p:cNvSpPr/>
          <p:nvPr/>
        </p:nvSpPr>
        <p:spPr>
          <a:xfrm>
            <a:off x="3909600" y="2678040"/>
            <a:ext cx="994680" cy="36684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X2 = .05</a:t>
            </a:r>
            <a:endParaRPr b="0" lang="en-US" sz="1800" strike="noStrike" u="none">
              <a:solidFill>
                <a:srgbClr val="000000"/>
              </a:solidFill>
              <a:effectLst/>
              <a:uFillTx/>
              <a:latin typeface="Arial"/>
            </a:endParaRPr>
          </a:p>
        </p:txBody>
      </p:sp>
      <p:sp>
        <p:nvSpPr>
          <p:cNvPr id="185" name=""/>
          <p:cNvSpPr/>
          <p:nvPr/>
        </p:nvSpPr>
        <p:spPr>
          <a:xfrm>
            <a:off x="796680" y="2306520"/>
            <a:ext cx="1310760" cy="824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300 MW</a:t>
            </a:r>
            <a:endParaRPr b="0" lang="en-US" sz="2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Input</a:t>
            </a:r>
            <a:endParaRPr b="0" lang="en-US" sz="2400" strike="noStrike" u="none">
              <a:solidFill>
                <a:srgbClr val="000000"/>
              </a:solidFill>
              <a:effectLst/>
              <a:uFillTx/>
              <a:latin typeface="Arial"/>
            </a:endParaRPr>
          </a:p>
        </p:txBody>
      </p:sp>
      <p:grpSp>
        <p:nvGrpSpPr>
          <p:cNvPr id="186" name=""/>
          <p:cNvGrpSpPr/>
          <p:nvPr/>
        </p:nvGrpSpPr>
        <p:grpSpPr>
          <a:xfrm>
            <a:off x="3614400" y="1739880"/>
            <a:ext cx="1527840" cy="368280"/>
            <a:chOff x="3614400" y="1739880"/>
            <a:chExt cx="1527840" cy="368280"/>
          </a:xfrm>
        </p:grpSpPr>
        <p:sp>
          <p:nvSpPr>
            <p:cNvPr id="187" name=""/>
            <p:cNvSpPr/>
            <p:nvPr/>
          </p:nvSpPr>
          <p:spPr>
            <a:xfrm>
              <a:off x="3952800" y="2108160"/>
              <a:ext cx="852480" cy="0"/>
            </a:xfrm>
            <a:prstGeom prst="line">
              <a:avLst/>
            </a:prstGeom>
            <a:ln w="25560">
              <a:solidFill>
                <a:srgbClr val="000000"/>
              </a:solidFill>
              <a:miter/>
              <a:tailEnd len="lg"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8" name=""/>
            <p:cNvSpPr/>
            <p:nvPr/>
          </p:nvSpPr>
          <p:spPr>
            <a:xfrm>
              <a:off x="3614400" y="1739880"/>
              <a:ext cx="1527840" cy="36684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P1 = 100 MW</a:t>
              </a:r>
              <a:endParaRPr b="0" lang="en-US" sz="1800" strike="noStrike" u="none">
                <a:solidFill>
                  <a:srgbClr val="000000"/>
                </a:solidFill>
                <a:effectLst/>
                <a:uFillTx/>
                <a:latin typeface="Arial"/>
              </a:endParaRPr>
            </a:p>
          </p:txBody>
        </p:sp>
      </p:grpSp>
      <p:grpSp>
        <p:nvGrpSpPr>
          <p:cNvPr id="189" name=""/>
          <p:cNvGrpSpPr/>
          <p:nvPr/>
        </p:nvGrpSpPr>
        <p:grpSpPr>
          <a:xfrm>
            <a:off x="3614400" y="3129120"/>
            <a:ext cx="1527840" cy="368280"/>
            <a:chOff x="3614400" y="3129120"/>
            <a:chExt cx="1527840" cy="368280"/>
          </a:xfrm>
        </p:grpSpPr>
        <p:sp>
          <p:nvSpPr>
            <p:cNvPr id="190" name=""/>
            <p:cNvSpPr/>
            <p:nvPr/>
          </p:nvSpPr>
          <p:spPr>
            <a:xfrm>
              <a:off x="3952800" y="3497400"/>
              <a:ext cx="852480" cy="0"/>
            </a:xfrm>
            <a:prstGeom prst="line">
              <a:avLst/>
            </a:prstGeom>
            <a:ln w="25560">
              <a:solidFill>
                <a:srgbClr val="000000"/>
              </a:solidFill>
              <a:miter/>
              <a:tailEnd len="lg"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1" name=""/>
            <p:cNvSpPr/>
            <p:nvPr/>
          </p:nvSpPr>
          <p:spPr>
            <a:xfrm>
              <a:off x="3614400" y="3129120"/>
              <a:ext cx="1527840" cy="36684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P2 = 200 MW</a:t>
              </a:r>
              <a:endParaRPr b="0" lang="en-US" sz="1800" strike="noStrike" u="none">
                <a:solidFill>
                  <a:srgbClr val="000000"/>
                </a:solidFill>
                <a:effectLst/>
                <a:uFillTx/>
                <a:latin typeface="Arial"/>
              </a:endParaRPr>
            </a:p>
          </p:txBody>
        </p:sp>
      </p:grpSp>
      <p:sp>
        <p:nvSpPr>
          <p:cNvPr id="192" name=""/>
          <p:cNvSpPr/>
          <p:nvPr/>
        </p:nvSpPr>
        <p:spPr>
          <a:xfrm>
            <a:off x="6962400" y="2376360"/>
            <a:ext cx="1310760" cy="824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300 MW</a:t>
            </a:r>
            <a:endParaRPr b="0" lang="en-US" sz="2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Output</a:t>
            </a:r>
            <a:endParaRPr b="0" lang="en-US" sz="2400" strike="noStrike" u="none">
              <a:solidFill>
                <a:srgbClr val="000000"/>
              </a:solidFill>
              <a:effectLst/>
              <a:uFillTx/>
              <a:latin typeface="Arial"/>
            </a:endParaRPr>
          </a:p>
        </p:txBody>
      </p:sp>
      <p:sp>
        <p:nvSpPr>
          <p:cNvPr id="193" name=""/>
          <p:cNvSpPr/>
          <p:nvPr/>
        </p:nvSpPr>
        <p:spPr>
          <a:xfrm>
            <a:off x="838080" y="4064040"/>
            <a:ext cx="7772400" cy="180324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spcBef>
                <a:spcPts val="799"/>
              </a:spcBef>
              <a:buClr>
                <a:srgbClr val="00e4a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Power flow is inversely proportional to transmission line impedance.</a:t>
            </a:r>
            <a:endParaRPr b="0" lang="en-US" sz="3200" strike="noStrike" u="none">
              <a:solidFill>
                <a:srgbClr val="000000"/>
              </a:solidFill>
              <a:effectLst/>
              <a:uFillTx/>
              <a:latin typeface="Arial"/>
            </a:endParaRPr>
          </a:p>
          <a:p>
            <a:pPr marL="343080" indent="-343080">
              <a:lnSpc>
                <a:spcPct val="100000"/>
              </a:lnSpc>
              <a:spcBef>
                <a:spcPts val="799"/>
              </a:spcBef>
              <a:buClr>
                <a:srgbClr val="00e4a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There are no control valves to reroute flow from one line to another.</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4" name="PlaceHolder 1"/>
          <p:cNvSpPr>
            <a:spLocks noGrp="1"/>
          </p:cNvSpPr>
          <p:nvPr>
            <p:ph type="title"/>
          </p:nvPr>
        </p:nvSpPr>
        <p:spPr>
          <a:xfrm>
            <a:off x="1150560" y="617040"/>
            <a:ext cx="779292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333399"/>
                </a:solidFill>
                <a:effectLst/>
                <a:uFillTx/>
                <a:latin typeface="Tahoma"/>
              </a:rPr>
              <a:t>Why do Transmission Providers charge for losses and how are losses applied in today’s markets?</a:t>
            </a:r>
            <a:endParaRPr b="0" lang="en-US" sz="3200" strike="noStrike" u="none">
              <a:solidFill>
                <a:srgbClr val="333399"/>
              </a:solidFill>
              <a:effectLst/>
              <a:uFillTx/>
              <a:latin typeface="Tahoma"/>
            </a:endParaRPr>
          </a:p>
        </p:txBody>
      </p:sp>
      <p:sp>
        <p:nvSpPr>
          <p:cNvPr id="195" name="PlaceHolder 2"/>
          <p:cNvSpPr>
            <a:spLocks noGrp="1"/>
          </p:cNvSpPr>
          <p:nvPr>
            <p:ph/>
          </p:nvPr>
        </p:nvSpPr>
        <p:spPr>
          <a:xfrm>
            <a:off x="1182600" y="2017800"/>
            <a:ext cx="7772400" cy="4114800"/>
          </a:xfrm>
          <a:prstGeom prst="rect">
            <a:avLst/>
          </a:prstGeom>
          <a:noFill/>
          <a:ln w="0">
            <a:noFill/>
          </a:ln>
        </p:spPr>
        <p:txBody>
          <a:bodyPr lIns="90000" rIns="90000" tIns="46800" bIns="46800" anchor="t">
            <a:normAutofit/>
          </a:bodyPr>
          <a:p>
            <a:pPr marL="343080" indent="-343080">
              <a:spcBef>
                <a:spcPts val="7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Losses = Real Energy = Real $$$</a:t>
            </a:r>
            <a:endParaRPr b="0" lang="en-US" sz="2800" strike="noStrike" u="none">
              <a:solidFill>
                <a:srgbClr val="000000"/>
              </a:solidFill>
              <a:effectLst/>
              <a:uFillTx/>
              <a:latin typeface="Tahoma"/>
            </a:endParaRPr>
          </a:p>
          <a:p>
            <a:pPr lvl="1" marL="743040" indent="-285840">
              <a:spcBef>
                <a:spcPts val="601"/>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Financial – TC pays the “going rate” for energy</a:t>
            </a:r>
            <a:endParaRPr b="0" lang="en-US" sz="2400" strike="noStrike" u="none">
              <a:solidFill>
                <a:srgbClr val="000000"/>
              </a:solidFill>
              <a:effectLst/>
              <a:uFillTx/>
              <a:latin typeface="Tahoma"/>
            </a:endParaRPr>
          </a:p>
          <a:p>
            <a:pPr lvl="1" marL="743040" indent="-285840">
              <a:spcBef>
                <a:spcPts val="601"/>
              </a:spcBef>
              <a:buClr>
                <a:srgbClr val="ff0000"/>
              </a:buClr>
              <a:buSzPct val="5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Physical – TC “pays” by supplying compensating energy</a:t>
            </a:r>
            <a:endParaRPr b="0" lang="en-US" sz="2400" strike="noStrike" u="none">
              <a:solidFill>
                <a:srgbClr val="000000"/>
              </a:solidFill>
              <a:effectLst/>
              <a:uFillTx/>
              <a:latin typeface="Tahoma"/>
            </a:endParaRPr>
          </a:p>
          <a:p>
            <a:pPr marL="343080" indent="-343080">
              <a:spcBef>
                <a:spcPts val="700"/>
              </a:spcBef>
              <a:buClr>
                <a:srgbClr val="3333cc"/>
              </a:buClr>
              <a:buSzPct val="6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The loss distribution assures the CAO will maintain the balance between generation and load, and assure the parties utilizing the system are paying their fair share.</a:t>
            </a:r>
            <a:endParaRPr b="0" lang="en-US" sz="2800" strike="noStrike" u="none">
              <a:solidFill>
                <a:srgbClr val="000000"/>
              </a:solidFill>
              <a:effectLst/>
              <a:uFillTx/>
              <a:latin typeface="Tahoma"/>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6" name=""/>
          <p:cNvSpPr txBox="1"/>
          <p:nvPr/>
        </p:nvSpPr>
        <p:spPr>
          <a:xfrm>
            <a:off x="1066680" y="3110040"/>
            <a:ext cx="6858000" cy="1309680"/>
          </a:xfrm>
          <a:prstGeom prst="rect">
            <a:avLst/>
          </a:prstGeom>
        </p:spPr>
        <p:txBody>
          <a:bodyPr wrap="none" lIns="90000" rIns="90000" tIns="46800" bIns="46800" anchor="t" anchorCtr="1">
            <a:prstTxWarp prst="textPlain">
              <a:avLst>
                <a:gd name="adj" fmla="val 50000"/>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pc="3" strike="noStrike" u="none">
                <a:ln w="9360">
                  <a:solidFill>
                    <a:srgbClr val="000000"/>
                  </a:solidFill>
                  <a:miter/>
                </a:ln>
                <a:solidFill>
                  <a:srgbClr val="ffffff"/>
                </a:solidFill>
                <a:effectLst>
                  <a:outerShdw dist="17819" dir="2700000" blurRad="0" rotWithShape="0">
                    <a:srgbClr val="808080"/>
                  </a:outerShdw>
                </a:effectLst>
                <a:uFillTx/>
                <a:latin typeface="Arial Black"/>
              </a:rPr>
              <a:t>Questions and Answers</a:t>
            </a:r>
            <a:endParaRPr b="0" i="1" lang="en-US" sz="2400" spc="3" strike="noStrike" u="none">
              <a:ln w="9360">
                <a:solidFill>
                  <a:srgbClr val="000000"/>
                </a:solidFill>
                <a:miter/>
              </a:ln>
              <a:solidFill>
                <a:srgbClr val="ffffff"/>
              </a:solidFill>
              <a:effectLst>
                <a:outerShdw dist="17819" dir="2700000" blurRad="0" rotWithShape="0">
                  <a:srgbClr val="808080"/>
                </a:outerShdw>
              </a:effectLst>
              <a:uFillTx/>
              <a:latin typeface="Arial Black"/>
              <a:ea typeface="Arial Black"/>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1742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2001-05-01T15:53:39Z</dcterms:created>
  <dc:creator>dperrino</dc:creator>
  <dc:description/>
  <dc:language>en-US</dc:language>
  <cp:lastModifiedBy>dperrino</cp:lastModifiedBy>
  <dcterms:modified xsi:type="dcterms:W3CDTF">2001-06-19T13:38:59Z</dcterms:modified>
  <cp:revision>40</cp:revision>
  <dc:subject/>
  <dc:title>Desert STAR</dc:title>
</cp:coreProperties>
</file>