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725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126EDF-70F1-4EA8-97D0-A534DAC2777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70F477-E9C8-4FD7-92F0-0F750BFFDCE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533520" y="380880"/>
            <a:ext cx="8153280" cy="9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Tax-Exempt Prepay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4191120" y="2666520"/>
            <a:ext cx="0" cy="684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4191120" y="4266720"/>
            <a:ext cx="0" cy="76068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73392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113360" y="1981080"/>
            <a:ext cx="101916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" name=""/>
          <p:cNvGrpSpPr/>
          <p:nvPr/>
        </p:nvGrpSpPr>
        <p:grpSpPr>
          <a:xfrm>
            <a:off x="3735360" y="3352680"/>
            <a:ext cx="1673280" cy="911160"/>
            <a:chOff x="3735360" y="3352680"/>
            <a:chExt cx="1673280" cy="911160"/>
          </a:xfrm>
        </p:grpSpPr>
        <p:sp>
          <p:nvSpPr>
            <p:cNvPr id="11" name=""/>
            <p:cNvSpPr/>
            <p:nvPr/>
          </p:nvSpPr>
          <p:spPr>
            <a:xfrm>
              <a:off x="3735360" y="335268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038480" y="350352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APEA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3809880" y="5103720"/>
            <a:ext cx="175284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" name=""/>
          <p:cNvGrpSpPr/>
          <p:nvPr/>
        </p:nvGrpSpPr>
        <p:grpSpPr>
          <a:xfrm>
            <a:off x="990720" y="3352680"/>
            <a:ext cx="1904760" cy="911520"/>
            <a:chOff x="990720" y="3352680"/>
            <a:chExt cx="1904760" cy="911520"/>
          </a:xfrm>
        </p:grpSpPr>
        <p:sp>
          <p:nvSpPr>
            <p:cNvPr id="15" name=""/>
            <p:cNvSpPr/>
            <p:nvPr/>
          </p:nvSpPr>
          <p:spPr>
            <a:xfrm>
              <a:off x="1068480" y="3352680"/>
              <a:ext cx="1749240" cy="91152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990720" y="3503520"/>
              <a:ext cx="1904760" cy="64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Swap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Counterparty B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" name=""/>
          <p:cNvSpPr/>
          <p:nvPr/>
        </p:nvSpPr>
        <p:spPr>
          <a:xfrm>
            <a:off x="2743200" y="2895480"/>
            <a:ext cx="9968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263840" y="2743200"/>
            <a:ext cx="27993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 Resolution- Assigns all of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APEA’s interest in other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733920" y="5029200"/>
            <a:ext cx="1673280" cy="911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033800" y="5180040"/>
            <a:ext cx="105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ENGMC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" name=""/>
          <p:cNvGrpSpPr/>
          <p:nvPr/>
        </p:nvGrpSpPr>
        <p:grpSpPr>
          <a:xfrm>
            <a:off x="6477120" y="3351240"/>
            <a:ext cx="1673280" cy="911160"/>
            <a:chOff x="6477120" y="3351240"/>
            <a:chExt cx="1673280" cy="911160"/>
          </a:xfrm>
        </p:grpSpPr>
        <p:sp>
          <p:nvSpPr>
            <p:cNvPr id="22" name=""/>
            <p:cNvSpPr/>
            <p:nvPr/>
          </p:nvSpPr>
          <p:spPr>
            <a:xfrm>
              <a:off x="6477120" y="335124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6780240" y="350208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Munis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1220400" y="4495680"/>
            <a:ext cx="577080" cy="24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410080" y="3809880"/>
            <a:ext cx="106704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43000" y="5029200"/>
            <a:ext cx="1673280" cy="911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066680" y="5334120"/>
            <a:ext cx="1905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1981080" y="4266720"/>
            <a:ext cx="0" cy="7621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2819160" y="4267080"/>
            <a:ext cx="990360" cy="15242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14600" y="4419720"/>
            <a:ext cx="18288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266360" y="4267080"/>
            <a:ext cx="1195200" cy="7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Purchase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Margin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486040" y="3505320"/>
            <a:ext cx="9277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Sales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477120" y="5029200"/>
            <a:ext cx="1673280" cy="878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5181480"/>
            <a:ext cx="115884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Surety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 flipV="1">
            <a:off x="5410080" y="4038480"/>
            <a:ext cx="1524240" cy="9907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00800" y="4495680"/>
            <a:ext cx="1523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Surety Bond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410080" y="5486400"/>
            <a:ext cx="106704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485320" y="5181480"/>
            <a:ext cx="9770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Indemnity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" name=""/>
          <p:cNvGrpSpPr/>
          <p:nvPr/>
        </p:nvGrpSpPr>
        <p:grpSpPr>
          <a:xfrm>
            <a:off x="990720" y="1828800"/>
            <a:ext cx="1904760" cy="911160"/>
            <a:chOff x="990720" y="1828800"/>
            <a:chExt cx="1904760" cy="911160"/>
          </a:xfrm>
        </p:grpSpPr>
        <p:sp>
          <p:nvSpPr>
            <p:cNvPr id="40" name=""/>
            <p:cNvSpPr/>
            <p:nvPr/>
          </p:nvSpPr>
          <p:spPr>
            <a:xfrm>
              <a:off x="1068480" y="1828800"/>
              <a:ext cx="174924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990720" y="1979280"/>
              <a:ext cx="1904760" cy="64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Swap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Counterparty 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" name=""/>
          <p:cNvSpPr/>
          <p:nvPr/>
        </p:nvSpPr>
        <p:spPr>
          <a:xfrm flipH="1" flipV="1">
            <a:off x="2819520" y="2209320"/>
            <a:ext cx="914400" cy="160020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533520" y="228600"/>
            <a:ext cx="8153280" cy="9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Tax-Exempt Prepay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Regular Cash 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8480" y="3352680"/>
            <a:ext cx="174924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191120" y="2819520"/>
            <a:ext cx="761760" cy="4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-Ycents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4191120" y="2666520"/>
            <a:ext cx="0" cy="684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876920" y="2819520"/>
            <a:ext cx="1066680" cy="43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52880" y="2666880"/>
            <a:ext cx="0" cy="684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114800" y="4267080"/>
            <a:ext cx="0" cy="760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3392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808080" y="1981080"/>
            <a:ext cx="157104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" name=""/>
          <p:cNvGrpSpPr/>
          <p:nvPr/>
        </p:nvGrpSpPr>
        <p:grpSpPr>
          <a:xfrm>
            <a:off x="3735360" y="3352680"/>
            <a:ext cx="1673280" cy="911160"/>
            <a:chOff x="3735360" y="3352680"/>
            <a:chExt cx="1673280" cy="911160"/>
          </a:xfrm>
        </p:grpSpPr>
        <p:sp>
          <p:nvSpPr>
            <p:cNvPr id="53" name=""/>
            <p:cNvSpPr/>
            <p:nvPr/>
          </p:nvSpPr>
          <p:spPr>
            <a:xfrm>
              <a:off x="3735360" y="335268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038480" y="350352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Trustee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3809880" y="5103720"/>
            <a:ext cx="175284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90720" y="3352680"/>
            <a:ext cx="19047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752480" y="2895480"/>
            <a:ext cx="76212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970720" y="2590920"/>
            <a:ext cx="591120" cy="39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560920" y="4419720"/>
            <a:ext cx="10962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791320" y="5029200"/>
            <a:ext cx="1673280" cy="911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174000" y="5257800"/>
            <a:ext cx="105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ENGMC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6477120" y="3351240"/>
            <a:ext cx="1673280" cy="911160"/>
            <a:chOff x="6477120" y="3351240"/>
            <a:chExt cx="1673280" cy="911160"/>
          </a:xfrm>
        </p:grpSpPr>
        <p:sp>
          <p:nvSpPr>
            <p:cNvPr id="63" name=""/>
            <p:cNvSpPr/>
            <p:nvPr/>
          </p:nvSpPr>
          <p:spPr>
            <a:xfrm>
              <a:off x="6477120" y="335124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780240" y="350208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Muni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" name=""/>
          <p:cNvSpPr/>
          <p:nvPr/>
        </p:nvSpPr>
        <p:spPr>
          <a:xfrm flipH="1">
            <a:off x="5410080" y="3886200"/>
            <a:ext cx="10670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562720" y="3657600"/>
            <a:ext cx="990360" cy="67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Index-X cents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286720" y="4495680"/>
            <a:ext cx="6314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10200" y="4495680"/>
            <a:ext cx="692280" cy="39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40080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474960" y="1905120"/>
            <a:ext cx="15631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10080" y="2438280"/>
            <a:ext cx="990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486400" y="2209680"/>
            <a:ext cx="826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5409720" y="2666880"/>
            <a:ext cx="1600200" cy="91440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629400" y="2819520"/>
            <a:ext cx="1393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Earnings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143000" y="5029200"/>
            <a:ext cx="1673280" cy="911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066680" y="5334120"/>
            <a:ext cx="1905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1447920" y="4266720"/>
            <a:ext cx="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209680" y="4267080"/>
            <a:ext cx="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2819160" y="4267080"/>
            <a:ext cx="990360" cy="1524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895480" y="4800600"/>
            <a:ext cx="762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$.01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315200" y="4495680"/>
            <a:ext cx="68580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14300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90720" y="1828800"/>
            <a:ext cx="19047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Counterparty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191120" y="4343400"/>
            <a:ext cx="14475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Surplus Revenues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666880" y="2666880"/>
            <a:ext cx="1067040" cy="68580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 flipV="1">
            <a:off x="1980720" y="2666520"/>
            <a:ext cx="1752840" cy="114300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581280" y="5029200"/>
            <a:ext cx="1673280" cy="911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952880" y="4267080"/>
            <a:ext cx="114300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7238880" y="4266720"/>
            <a:ext cx="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429000" y="5257800"/>
            <a:ext cx="1905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533520" y="380880"/>
            <a:ext cx="8153280" cy="9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Tax-Exempt Prepay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Termination Diagram- Gas Prices 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68480" y="3352680"/>
            <a:ext cx="174924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267080" y="2819520"/>
            <a:ext cx="1143000" cy="4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 + Accrued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4191120" y="2666520"/>
            <a:ext cx="0" cy="684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73392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808080" y="1981080"/>
            <a:ext cx="157104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" name=""/>
          <p:cNvGrpSpPr/>
          <p:nvPr/>
        </p:nvGrpSpPr>
        <p:grpSpPr>
          <a:xfrm>
            <a:off x="3735360" y="3352680"/>
            <a:ext cx="1673280" cy="911160"/>
            <a:chOff x="3735360" y="3352680"/>
            <a:chExt cx="1673280" cy="911160"/>
          </a:xfrm>
        </p:grpSpPr>
        <p:sp>
          <p:nvSpPr>
            <p:cNvPr id="98" name=""/>
            <p:cNvSpPr/>
            <p:nvPr/>
          </p:nvSpPr>
          <p:spPr>
            <a:xfrm>
              <a:off x="3735360" y="335268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038480" y="350352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Trustee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0" name=""/>
          <p:cNvSpPr/>
          <p:nvPr/>
        </p:nvSpPr>
        <p:spPr>
          <a:xfrm>
            <a:off x="3809880" y="5103720"/>
            <a:ext cx="175284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90720" y="3429000"/>
            <a:ext cx="19047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2819160" y="3962520"/>
            <a:ext cx="912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971800" y="3733920"/>
            <a:ext cx="996840" cy="66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Unwind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733920" y="5029200"/>
            <a:ext cx="1673280" cy="911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033800" y="5180040"/>
            <a:ext cx="105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ENGMC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6477120" y="3351240"/>
            <a:ext cx="1673280" cy="911160"/>
            <a:chOff x="6477120" y="3351240"/>
            <a:chExt cx="1673280" cy="911160"/>
          </a:xfrm>
        </p:grpSpPr>
        <p:sp>
          <p:nvSpPr>
            <p:cNvPr id="107" name=""/>
            <p:cNvSpPr/>
            <p:nvPr/>
          </p:nvSpPr>
          <p:spPr>
            <a:xfrm>
              <a:off x="6477120" y="335124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780240" y="350208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DSF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9" name=""/>
          <p:cNvSpPr/>
          <p:nvPr/>
        </p:nvSpPr>
        <p:spPr>
          <a:xfrm flipH="1">
            <a:off x="5410080" y="3886200"/>
            <a:ext cx="10670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40080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474960" y="1905120"/>
            <a:ext cx="15631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>
            <a:off x="5409720" y="2666880"/>
            <a:ext cx="1600200" cy="9144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14300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 flipV="1">
            <a:off x="1981080" y="2666520"/>
            <a:ext cx="1905120" cy="6858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990720" y="1981080"/>
            <a:ext cx="19047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990720" y="2819520"/>
            <a:ext cx="1904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Surplus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7" name=""/>
          <p:cNvGrpSpPr/>
          <p:nvPr/>
        </p:nvGrpSpPr>
        <p:grpSpPr>
          <a:xfrm>
            <a:off x="6477120" y="5029200"/>
            <a:ext cx="1673280" cy="911160"/>
            <a:chOff x="6477120" y="5029200"/>
            <a:chExt cx="1673280" cy="911160"/>
          </a:xfrm>
        </p:grpSpPr>
        <p:sp>
          <p:nvSpPr>
            <p:cNvPr id="118" name=""/>
            <p:cNvSpPr/>
            <p:nvPr/>
          </p:nvSpPr>
          <p:spPr>
            <a:xfrm>
              <a:off x="6477120" y="502920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6780240" y="518004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Surety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0" name=""/>
          <p:cNvSpPr/>
          <p:nvPr/>
        </p:nvSpPr>
        <p:spPr>
          <a:xfrm flipH="1" flipV="1">
            <a:off x="5410080" y="4114800"/>
            <a:ext cx="1447920" cy="9144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324480" y="4495680"/>
            <a:ext cx="1905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Termination 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4495680" y="4266720"/>
            <a:ext cx="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438280" y="4419720"/>
            <a:ext cx="198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Exposure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Damages*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38080" y="6248520"/>
            <a:ext cx="67820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Market Exposure Damages secured by Margin Account held by Trustee or its designee.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"/>
          <p:cNvSpPr/>
          <p:nvPr/>
        </p:nvSpPr>
        <p:spPr>
          <a:xfrm>
            <a:off x="533520" y="380880"/>
            <a:ext cx="8153280" cy="9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Tax-Exempt Prepay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Termination Diagram- Gas Prices Down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068480" y="3352680"/>
            <a:ext cx="174924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267080" y="2819520"/>
            <a:ext cx="1143000" cy="4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 + Accrued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4191120" y="2666520"/>
            <a:ext cx="0" cy="684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73392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808080" y="1981080"/>
            <a:ext cx="157104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1" name=""/>
          <p:cNvGrpSpPr/>
          <p:nvPr/>
        </p:nvGrpSpPr>
        <p:grpSpPr>
          <a:xfrm>
            <a:off x="3735360" y="3352680"/>
            <a:ext cx="1673280" cy="911160"/>
            <a:chOff x="3735360" y="3352680"/>
            <a:chExt cx="1673280" cy="911160"/>
          </a:xfrm>
        </p:grpSpPr>
        <p:sp>
          <p:nvSpPr>
            <p:cNvPr id="132" name=""/>
            <p:cNvSpPr/>
            <p:nvPr/>
          </p:nvSpPr>
          <p:spPr>
            <a:xfrm>
              <a:off x="3735360" y="335268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038480" y="350352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Trustee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4" name=""/>
          <p:cNvSpPr/>
          <p:nvPr/>
        </p:nvSpPr>
        <p:spPr>
          <a:xfrm>
            <a:off x="3809880" y="5103720"/>
            <a:ext cx="175284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990720" y="3352680"/>
            <a:ext cx="190476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19520" y="3886200"/>
            <a:ext cx="9144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895480" y="3657600"/>
            <a:ext cx="997200" cy="66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Unwind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733920" y="5029200"/>
            <a:ext cx="1673280" cy="911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040280" y="5334120"/>
            <a:ext cx="105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ENGMC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0" name=""/>
          <p:cNvGrpSpPr/>
          <p:nvPr/>
        </p:nvGrpSpPr>
        <p:grpSpPr>
          <a:xfrm>
            <a:off x="6477120" y="3351240"/>
            <a:ext cx="1673280" cy="911160"/>
            <a:chOff x="6477120" y="3351240"/>
            <a:chExt cx="1673280" cy="911160"/>
          </a:xfrm>
        </p:grpSpPr>
        <p:sp>
          <p:nvSpPr>
            <p:cNvPr id="141" name=""/>
            <p:cNvSpPr/>
            <p:nvPr/>
          </p:nvSpPr>
          <p:spPr>
            <a:xfrm>
              <a:off x="6477120" y="335124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780240" y="350208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DSF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3" name=""/>
          <p:cNvSpPr/>
          <p:nvPr/>
        </p:nvSpPr>
        <p:spPr>
          <a:xfrm flipH="1">
            <a:off x="5410080" y="3886200"/>
            <a:ext cx="10670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40080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474960" y="1905120"/>
            <a:ext cx="15631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H="1">
            <a:off x="5409720" y="2666880"/>
            <a:ext cx="1600200" cy="9144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143000" y="1752480"/>
            <a:ext cx="1673280" cy="911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H="1" flipV="1">
            <a:off x="1981080" y="2666520"/>
            <a:ext cx="1905120" cy="6858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990720" y="2057400"/>
            <a:ext cx="19047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90720" y="2819520"/>
            <a:ext cx="1904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Surplus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1" name=""/>
          <p:cNvGrpSpPr/>
          <p:nvPr/>
        </p:nvGrpSpPr>
        <p:grpSpPr>
          <a:xfrm>
            <a:off x="6477120" y="5029200"/>
            <a:ext cx="1673280" cy="911160"/>
            <a:chOff x="6477120" y="5029200"/>
            <a:chExt cx="1673280" cy="911160"/>
          </a:xfrm>
        </p:grpSpPr>
        <p:sp>
          <p:nvSpPr>
            <p:cNvPr id="152" name=""/>
            <p:cNvSpPr/>
            <p:nvPr/>
          </p:nvSpPr>
          <p:spPr>
            <a:xfrm>
              <a:off x="6477120" y="5029200"/>
              <a:ext cx="1673280" cy="9111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780240" y="5180040"/>
              <a:ext cx="1158840" cy="39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Surety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4" name=""/>
          <p:cNvSpPr/>
          <p:nvPr/>
        </p:nvSpPr>
        <p:spPr>
          <a:xfrm flipH="1" flipV="1">
            <a:off x="5410080" y="4114800"/>
            <a:ext cx="1447920" cy="9144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324480" y="4495680"/>
            <a:ext cx="1905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Termination 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495680" y="4267080"/>
            <a:ext cx="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438280" y="4419720"/>
            <a:ext cx="198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Exposure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Damages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838080" y="6248520"/>
            <a:ext cx="67820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Market Exposure Damages secured by Collateral Account held by Trustee or its designee.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685800" y="228600"/>
            <a:ext cx="81532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292560" y="4267080"/>
            <a:ext cx="1339920" cy="685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124080" y="3429000"/>
            <a:ext cx="167652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ENGMC/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2" name=""/>
          <p:cNvGrpSpPr/>
          <p:nvPr/>
        </p:nvGrpSpPr>
        <p:grpSpPr>
          <a:xfrm>
            <a:off x="3124080" y="3429000"/>
            <a:ext cx="1676520" cy="685800"/>
            <a:chOff x="3124080" y="3429000"/>
            <a:chExt cx="1676520" cy="685800"/>
          </a:xfrm>
        </p:grpSpPr>
        <p:sp>
          <p:nvSpPr>
            <p:cNvPr id="163" name=""/>
            <p:cNvSpPr/>
            <p:nvPr/>
          </p:nvSpPr>
          <p:spPr>
            <a:xfrm>
              <a:off x="3291480" y="3429000"/>
              <a:ext cx="1341000" cy="68580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3124080" y="3497400"/>
              <a:ext cx="167652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5" name=""/>
          <p:cNvSpPr/>
          <p:nvPr/>
        </p:nvSpPr>
        <p:spPr>
          <a:xfrm>
            <a:off x="3276720" y="5105520"/>
            <a:ext cx="129528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276720" y="5943600"/>
            <a:ext cx="1339560" cy="685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200400" y="6095880"/>
            <a:ext cx="14479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292560" y="5105520"/>
            <a:ext cx="1339920" cy="685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124080" y="4419720"/>
            <a:ext cx="1676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DSRF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" name=""/>
          <p:cNvGrpSpPr/>
          <p:nvPr/>
        </p:nvGrpSpPr>
        <p:grpSpPr>
          <a:xfrm>
            <a:off x="533520" y="914400"/>
            <a:ext cx="1904760" cy="5487480"/>
            <a:chOff x="533520" y="914400"/>
            <a:chExt cx="1904760" cy="5487480"/>
          </a:xfrm>
        </p:grpSpPr>
        <p:grpSp>
          <p:nvGrpSpPr>
            <p:cNvPr id="171" name=""/>
            <p:cNvGrpSpPr/>
            <p:nvPr/>
          </p:nvGrpSpPr>
          <p:grpSpPr>
            <a:xfrm>
              <a:off x="533520" y="914400"/>
              <a:ext cx="1904760" cy="888480"/>
              <a:chOff x="533520" y="914400"/>
              <a:chExt cx="1904760" cy="888480"/>
            </a:xfrm>
          </p:grpSpPr>
          <p:sp>
            <p:nvSpPr>
              <p:cNvPr id="172" name=""/>
              <p:cNvSpPr/>
              <p:nvPr/>
            </p:nvSpPr>
            <p:spPr>
              <a:xfrm>
                <a:off x="723960" y="914400"/>
                <a:ext cx="1523880" cy="8884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533520" y="1003320"/>
                <a:ext cx="1904760" cy="641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Gas Sale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Proceeds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4" name=""/>
            <p:cNvGrpSpPr/>
            <p:nvPr/>
          </p:nvGrpSpPr>
          <p:grpSpPr>
            <a:xfrm>
              <a:off x="533520" y="1981080"/>
              <a:ext cx="1904760" cy="888840"/>
              <a:chOff x="533520" y="1981080"/>
              <a:chExt cx="1904760" cy="888840"/>
            </a:xfrm>
          </p:grpSpPr>
          <p:sp>
            <p:nvSpPr>
              <p:cNvPr id="175" name=""/>
              <p:cNvSpPr/>
              <p:nvPr/>
            </p:nvSpPr>
            <p:spPr>
              <a:xfrm>
                <a:off x="723960" y="1981080"/>
                <a:ext cx="1523880" cy="88884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533520" y="2070000"/>
                <a:ext cx="1904760" cy="641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DSRF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Interest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7" name=""/>
            <p:cNvGrpSpPr/>
            <p:nvPr/>
          </p:nvGrpSpPr>
          <p:grpSpPr>
            <a:xfrm>
              <a:off x="533520" y="3124080"/>
              <a:ext cx="1904760" cy="888840"/>
              <a:chOff x="533520" y="3124080"/>
              <a:chExt cx="1904760" cy="888840"/>
            </a:xfrm>
          </p:grpSpPr>
          <p:sp>
            <p:nvSpPr>
              <p:cNvPr id="178" name=""/>
              <p:cNvSpPr/>
              <p:nvPr/>
            </p:nvSpPr>
            <p:spPr>
              <a:xfrm>
                <a:off x="723960" y="3124080"/>
                <a:ext cx="1523880" cy="88884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533520" y="3213000"/>
                <a:ext cx="1904760" cy="641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Revenue Fund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Interest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0" name=""/>
            <p:cNvGrpSpPr/>
            <p:nvPr/>
          </p:nvGrpSpPr>
          <p:grpSpPr>
            <a:xfrm>
              <a:off x="533520" y="4267080"/>
              <a:ext cx="1904760" cy="915480"/>
              <a:chOff x="533520" y="4267080"/>
              <a:chExt cx="1904760" cy="915480"/>
            </a:xfrm>
          </p:grpSpPr>
          <p:sp>
            <p:nvSpPr>
              <p:cNvPr id="181" name=""/>
              <p:cNvSpPr/>
              <p:nvPr/>
            </p:nvSpPr>
            <p:spPr>
              <a:xfrm>
                <a:off x="723960" y="4267080"/>
                <a:ext cx="1523880" cy="89064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533520" y="4267080"/>
                <a:ext cx="1904760" cy="915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GPA 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Payments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Ex-MED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3" name=""/>
            <p:cNvGrpSpPr/>
            <p:nvPr/>
          </p:nvGrpSpPr>
          <p:grpSpPr>
            <a:xfrm>
              <a:off x="533520" y="5486400"/>
              <a:ext cx="1904760" cy="915480"/>
              <a:chOff x="533520" y="5486400"/>
              <a:chExt cx="1904760" cy="915480"/>
            </a:xfrm>
          </p:grpSpPr>
          <p:sp>
            <p:nvSpPr>
              <p:cNvPr id="184" name=""/>
              <p:cNvSpPr/>
              <p:nvPr/>
            </p:nvSpPr>
            <p:spPr>
              <a:xfrm>
                <a:off x="723960" y="5486400"/>
                <a:ext cx="1523880" cy="89064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533520" y="5486400"/>
                <a:ext cx="1904760" cy="915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Swap 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Payments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Ex-Unwind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86" name=""/>
          <p:cNvGrpSpPr/>
          <p:nvPr/>
        </p:nvGrpSpPr>
        <p:grpSpPr>
          <a:xfrm>
            <a:off x="4952880" y="914400"/>
            <a:ext cx="1905120" cy="2134800"/>
            <a:chOff x="4952880" y="914400"/>
            <a:chExt cx="1905120" cy="2134800"/>
          </a:xfrm>
        </p:grpSpPr>
        <p:sp>
          <p:nvSpPr>
            <p:cNvPr id="187" name=""/>
            <p:cNvSpPr/>
            <p:nvPr/>
          </p:nvSpPr>
          <p:spPr>
            <a:xfrm>
              <a:off x="5143680" y="914400"/>
              <a:ext cx="1523880" cy="89064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4952880" y="914400"/>
              <a:ext cx="1905120" cy="91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GPA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MED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Received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5143680" y="2133720"/>
              <a:ext cx="1523880" cy="89064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4952880" y="2133720"/>
              <a:ext cx="1905120" cy="91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Swap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Unwind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Received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1" name=""/>
          <p:cNvSpPr/>
          <p:nvPr/>
        </p:nvSpPr>
        <p:spPr>
          <a:xfrm>
            <a:off x="2286000" y="1295280"/>
            <a:ext cx="990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286000" y="6019920"/>
            <a:ext cx="457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2743200" y="1295280"/>
            <a:ext cx="0" cy="4724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286000" y="4648320"/>
            <a:ext cx="457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286000" y="3581280"/>
            <a:ext cx="457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286000" y="2438280"/>
            <a:ext cx="457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7" name=""/>
          <p:cNvGrpSpPr/>
          <p:nvPr/>
        </p:nvGrpSpPr>
        <p:grpSpPr>
          <a:xfrm>
            <a:off x="3124080" y="914400"/>
            <a:ext cx="1676520" cy="2386080"/>
            <a:chOff x="3124080" y="914400"/>
            <a:chExt cx="1676520" cy="2386080"/>
          </a:xfrm>
        </p:grpSpPr>
        <p:grpSp>
          <p:nvGrpSpPr>
            <p:cNvPr id="198" name=""/>
            <p:cNvGrpSpPr/>
            <p:nvPr/>
          </p:nvGrpSpPr>
          <p:grpSpPr>
            <a:xfrm>
              <a:off x="3124080" y="914400"/>
              <a:ext cx="1676520" cy="685800"/>
              <a:chOff x="3124080" y="914400"/>
              <a:chExt cx="1676520" cy="685800"/>
            </a:xfrm>
          </p:grpSpPr>
          <p:sp>
            <p:nvSpPr>
              <p:cNvPr id="199" name=""/>
              <p:cNvSpPr/>
              <p:nvPr/>
            </p:nvSpPr>
            <p:spPr>
              <a:xfrm>
                <a:off x="3291480" y="914400"/>
                <a:ext cx="1341000" cy="68580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3124080" y="982800"/>
                <a:ext cx="1676520" cy="36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Revenues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1" name=""/>
            <p:cNvGrpSpPr/>
            <p:nvPr/>
          </p:nvGrpSpPr>
          <p:grpSpPr>
            <a:xfrm>
              <a:off x="3124080" y="1752480"/>
              <a:ext cx="1676520" cy="709560"/>
              <a:chOff x="3124080" y="1752480"/>
              <a:chExt cx="1676520" cy="709560"/>
            </a:xfrm>
          </p:grpSpPr>
          <p:sp>
            <p:nvSpPr>
              <p:cNvPr id="202" name=""/>
              <p:cNvSpPr/>
              <p:nvPr/>
            </p:nvSpPr>
            <p:spPr>
              <a:xfrm>
                <a:off x="3291480" y="1752480"/>
                <a:ext cx="1341000" cy="685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3124080" y="1820880"/>
                <a:ext cx="1676520" cy="641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Net Swap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Flows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4" name=""/>
            <p:cNvGrpSpPr/>
            <p:nvPr/>
          </p:nvGrpSpPr>
          <p:grpSpPr>
            <a:xfrm>
              <a:off x="3124080" y="2590920"/>
              <a:ext cx="1676520" cy="709560"/>
              <a:chOff x="3124080" y="2590920"/>
              <a:chExt cx="1676520" cy="709560"/>
            </a:xfrm>
          </p:grpSpPr>
          <p:sp>
            <p:nvSpPr>
              <p:cNvPr id="205" name=""/>
              <p:cNvSpPr/>
              <p:nvPr/>
            </p:nvSpPr>
            <p:spPr>
              <a:xfrm>
                <a:off x="3291480" y="2590920"/>
                <a:ext cx="1341000" cy="685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3124080" y="2659320"/>
                <a:ext cx="1676520" cy="641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ECT/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Remarketing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07" name=""/>
            <p:cNvSpPr/>
            <p:nvPr/>
          </p:nvSpPr>
          <p:spPr>
            <a:xfrm>
              <a:off x="3962520" y="1600200"/>
              <a:ext cx="0" cy="152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3962520" y="2438280"/>
              <a:ext cx="0" cy="1526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9" name=""/>
          <p:cNvSpPr/>
          <p:nvPr/>
        </p:nvSpPr>
        <p:spPr>
          <a:xfrm>
            <a:off x="3962520" y="32767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962520" y="411480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962520" y="4952880"/>
            <a:ext cx="0" cy="152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962520" y="579132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3" name=""/>
          <p:cNvGrpSpPr/>
          <p:nvPr/>
        </p:nvGrpSpPr>
        <p:grpSpPr>
          <a:xfrm>
            <a:off x="4952880" y="3276720"/>
            <a:ext cx="1905120" cy="2134800"/>
            <a:chOff x="4952880" y="3276720"/>
            <a:chExt cx="1905120" cy="2134800"/>
          </a:xfrm>
        </p:grpSpPr>
        <p:sp>
          <p:nvSpPr>
            <p:cNvPr id="214" name=""/>
            <p:cNvSpPr/>
            <p:nvPr/>
          </p:nvSpPr>
          <p:spPr>
            <a:xfrm>
              <a:off x="5143680" y="3276720"/>
              <a:ext cx="1523880" cy="89064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952880" y="3276720"/>
              <a:ext cx="1905120" cy="91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GPA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Margin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Posted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5143680" y="4496040"/>
              <a:ext cx="1523880" cy="89064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952880" y="4496040"/>
              <a:ext cx="1905120" cy="91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Swap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Margin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Posted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8" name=""/>
          <p:cNvSpPr/>
          <p:nvPr/>
        </p:nvSpPr>
        <p:spPr>
          <a:xfrm>
            <a:off x="6705720" y="1219320"/>
            <a:ext cx="6858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705720" y="495288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V="1">
            <a:off x="7010280" y="1218960"/>
            <a:ext cx="0" cy="3733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705720" y="373392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705720" y="25146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3" name=""/>
          <p:cNvGrpSpPr/>
          <p:nvPr/>
        </p:nvGrpSpPr>
        <p:grpSpPr>
          <a:xfrm>
            <a:off x="7238880" y="914400"/>
            <a:ext cx="1676520" cy="3300480"/>
            <a:chOff x="7238880" y="914400"/>
            <a:chExt cx="1676520" cy="3300480"/>
          </a:xfrm>
        </p:grpSpPr>
        <p:grpSp>
          <p:nvGrpSpPr>
            <p:cNvPr id="224" name=""/>
            <p:cNvGrpSpPr/>
            <p:nvPr/>
          </p:nvGrpSpPr>
          <p:grpSpPr>
            <a:xfrm>
              <a:off x="7238880" y="914400"/>
              <a:ext cx="1676520" cy="709560"/>
              <a:chOff x="7238880" y="914400"/>
              <a:chExt cx="1676520" cy="709560"/>
            </a:xfrm>
          </p:grpSpPr>
          <p:sp>
            <p:nvSpPr>
              <p:cNvPr id="225" name=""/>
              <p:cNvSpPr/>
              <p:nvPr/>
            </p:nvSpPr>
            <p:spPr>
              <a:xfrm>
                <a:off x="7406280" y="914400"/>
                <a:ext cx="1341000" cy="685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7238880" y="982800"/>
                <a:ext cx="1676520" cy="641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Margin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Account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7" name=""/>
            <p:cNvGrpSpPr/>
            <p:nvPr/>
          </p:nvGrpSpPr>
          <p:grpSpPr>
            <a:xfrm>
              <a:off x="7238880" y="1752480"/>
              <a:ext cx="1676520" cy="709560"/>
              <a:chOff x="7238880" y="1752480"/>
              <a:chExt cx="1676520" cy="709560"/>
            </a:xfrm>
          </p:grpSpPr>
          <p:sp>
            <p:nvSpPr>
              <p:cNvPr id="228" name=""/>
              <p:cNvSpPr/>
              <p:nvPr/>
            </p:nvSpPr>
            <p:spPr>
              <a:xfrm>
                <a:off x="7406280" y="1752480"/>
                <a:ext cx="1341000" cy="685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7238880" y="1820880"/>
                <a:ext cx="1676520" cy="641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Swap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Unwind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0" name=""/>
            <p:cNvGrpSpPr/>
            <p:nvPr/>
          </p:nvGrpSpPr>
          <p:grpSpPr>
            <a:xfrm>
              <a:off x="7238880" y="2590920"/>
              <a:ext cx="1676520" cy="709560"/>
              <a:chOff x="7238880" y="2590920"/>
              <a:chExt cx="1676520" cy="709560"/>
            </a:xfrm>
          </p:grpSpPr>
          <p:sp>
            <p:nvSpPr>
              <p:cNvPr id="231" name=""/>
              <p:cNvSpPr/>
              <p:nvPr/>
            </p:nvSpPr>
            <p:spPr>
              <a:xfrm>
                <a:off x="7406280" y="2590920"/>
                <a:ext cx="1341000" cy="685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7238880" y="2659320"/>
                <a:ext cx="1676520" cy="641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ENGMC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MED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3" name=""/>
            <p:cNvSpPr/>
            <p:nvPr/>
          </p:nvSpPr>
          <p:spPr>
            <a:xfrm>
              <a:off x="8077320" y="1600200"/>
              <a:ext cx="0" cy="152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8077320" y="2438280"/>
              <a:ext cx="0" cy="1526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5" name=""/>
            <p:cNvGrpSpPr/>
            <p:nvPr/>
          </p:nvGrpSpPr>
          <p:grpSpPr>
            <a:xfrm>
              <a:off x="7238880" y="3505320"/>
              <a:ext cx="1676520" cy="709560"/>
              <a:chOff x="7238880" y="3505320"/>
              <a:chExt cx="1676520" cy="709560"/>
            </a:xfrm>
          </p:grpSpPr>
          <p:sp>
            <p:nvSpPr>
              <p:cNvPr id="236" name=""/>
              <p:cNvSpPr/>
              <p:nvPr/>
            </p:nvSpPr>
            <p:spPr>
              <a:xfrm>
                <a:off x="7406280" y="3505320"/>
                <a:ext cx="1341000" cy="685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7238880" y="3573720"/>
                <a:ext cx="1676520" cy="6411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6080" bIns="4608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Return of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Margin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8" name=""/>
            <p:cNvSpPr/>
            <p:nvPr/>
          </p:nvSpPr>
          <p:spPr>
            <a:xfrm>
              <a:off x="8077320" y="3276720"/>
              <a:ext cx="0" cy="2286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"/>
          <p:cNvSpPr/>
          <p:nvPr/>
        </p:nvSpPr>
        <p:spPr>
          <a:xfrm>
            <a:off x="685800" y="304920"/>
            <a:ext cx="81532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 Calculation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0" name=""/>
          <p:cNvGrpSpPr/>
          <p:nvPr/>
        </p:nvGrpSpPr>
        <p:grpSpPr>
          <a:xfrm>
            <a:off x="685800" y="990720"/>
            <a:ext cx="7923240" cy="5410080"/>
            <a:chOff x="685800" y="990720"/>
            <a:chExt cx="7923240" cy="5410080"/>
          </a:xfrm>
        </p:grpSpPr>
        <p:grpSp>
          <p:nvGrpSpPr>
            <p:cNvPr id="241" name=""/>
            <p:cNvGrpSpPr/>
            <p:nvPr/>
          </p:nvGrpSpPr>
          <p:grpSpPr>
            <a:xfrm>
              <a:off x="3657600" y="990720"/>
              <a:ext cx="1905120" cy="1371600"/>
              <a:chOff x="3657600" y="990720"/>
              <a:chExt cx="1905120" cy="1371600"/>
            </a:xfrm>
          </p:grpSpPr>
          <p:sp>
            <p:nvSpPr>
              <p:cNvPr id="242" name=""/>
              <p:cNvSpPr/>
              <p:nvPr/>
            </p:nvSpPr>
            <p:spPr>
              <a:xfrm>
                <a:off x="3657600" y="990720"/>
                <a:ext cx="1905120" cy="1371600"/>
              </a:xfrm>
              <a:prstGeom prst="flowChartDecision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4069080" y="1295280"/>
                <a:ext cx="108180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Are Enron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Credit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Criteria Met?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4" name=""/>
            <p:cNvGrpSpPr/>
            <p:nvPr/>
          </p:nvGrpSpPr>
          <p:grpSpPr>
            <a:xfrm>
              <a:off x="5562720" y="3886200"/>
              <a:ext cx="1904760" cy="1371600"/>
              <a:chOff x="5562720" y="3886200"/>
              <a:chExt cx="1904760" cy="1371600"/>
            </a:xfrm>
          </p:grpSpPr>
          <p:sp>
            <p:nvSpPr>
              <p:cNvPr id="245" name=""/>
              <p:cNvSpPr/>
              <p:nvPr/>
            </p:nvSpPr>
            <p:spPr>
              <a:xfrm>
                <a:off x="5562720" y="3886200"/>
                <a:ext cx="1904760" cy="1371600"/>
              </a:xfrm>
              <a:prstGeom prst="flowChartDecision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6097680" y="4267440"/>
                <a:ext cx="86652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Is Market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Exposure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Positive?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7" name=""/>
            <p:cNvSpPr/>
            <p:nvPr/>
          </p:nvSpPr>
          <p:spPr>
            <a:xfrm>
              <a:off x="5791320" y="2666880"/>
              <a:ext cx="1447560" cy="91440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5820840" y="2805120"/>
              <a:ext cx="143784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ENGMC calculates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Market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Exposure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49" name=""/>
            <p:cNvGrpSpPr/>
            <p:nvPr/>
          </p:nvGrpSpPr>
          <p:grpSpPr>
            <a:xfrm>
              <a:off x="1828800" y="2666880"/>
              <a:ext cx="1447920" cy="914400"/>
              <a:chOff x="1828800" y="2666880"/>
              <a:chExt cx="1447920" cy="914400"/>
            </a:xfrm>
          </p:grpSpPr>
          <p:sp>
            <p:nvSpPr>
              <p:cNvPr id="250" name=""/>
              <p:cNvSpPr/>
              <p:nvPr/>
            </p:nvSpPr>
            <p:spPr>
              <a:xfrm>
                <a:off x="1828800" y="2666880"/>
                <a:ext cx="1447920" cy="91440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1829880" y="2819160"/>
                <a:ext cx="142956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Market Quotes on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Market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Exposure Damages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2" name=""/>
            <p:cNvSpPr/>
            <p:nvPr/>
          </p:nvSpPr>
          <p:spPr>
            <a:xfrm>
              <a:off x="1600200" y="3886200"/>
              <a:ext cx="1905120" cy="1371600"/>
            </a:xfrm>
            <a:prstGeom prst="flowChartDecision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1837800" y="4343400"/>
              <a:ext cx="14677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Are Market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Exposure Damages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Positive?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4" name=""/>
            <p:cNvGrpSpPr/>
            <p:nvPr/>
          </p:nvGrpSpPr>
          <p:grpSpPr>
            <a:xfrm>
              <a:off x="2819520" y="5562720"/>
              <a:ext cx="1598400" cy="838080"/>
              <a:chOff x="2819520" y="5562720"/>
              <a:chExt cx="1598400" cy="838080"/>
            </a:xfrm>
          </p:grpSpPr>
          <p:sp>
            <p:nvSpPr>
              <p:cNvPr id="255" name=""/>
              <p:cNvSpPr/>
              <p:nvPr/>
            </p:nvSpPr>
            <p:spPr>
              <a:xfrm>
                <a:off x="2819520" y="5562720"/>
                <a:ext cx="1598400" cy="838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2828520" y="5638680"/>
                <a:ext cx="157788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ENGMC posts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Calculated Exposure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less minimum call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57" name=""/>
            <p:cNvGrpSpPr/>
            <p:nvPr/>
          </p:nvGrpSpPr>
          <p:grpSpPr>
            <a:xfrm>
              <a:off x="685800" y="5562720"/>
              <a:ext cx="1523520" cy="838080"/>
              <a:chOff x="685800" y="5562720"/>
              <a:chExt cx="1523520" cy="838080"/>
            </a:xfrm>
          </p:grpSpPr>
          <p:sp>
            <p:nvSpPr>
              <p:cNvPr id="258" name=""/>
              <p:cNvSpPr/>
              <p:nvPr/>
            </p:nvSpPr>
            <p:spPr>
              <a:xfrm>
                <a:off x="685800" y="5562720"/>
                <a:ext cx="1523520" cy="838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1095840" y="5702400"/>
                <a:ext cx="7059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Nothing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Posted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60" name=""/>
            <p:cNvGrpSpPr/>
            <p:nvPr/>
          </p:nvGrpSpPr>
          <p:grpSpPr>
            <a:xfrm>
              <a:off x="7010280" y="5562720"/>
              <a:ext cx="1598760" cy="838080"/>
              <a:chOff x="7010280" y="5562720"/>
              <a:chExt cx="1598760" cy="838080"/>
            </a:xfrm>
          </p:grpSpPr>
          <p:sp>
            <p:nvSpPr>
              <p:cNvPr id="261" name=""/>
              <p:cNvSpPr/>
              <p:nvPr/>
            </p:nvSpPr>
            <p:spPr>
              <a:xfrm>
                <a:off x="7010280" y="5562720"/>
                <a:ext cx="1598760" cy="838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7039080" y="5638680"/>
                <a:ext cx="153972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ENGMC posts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Mkt Exposure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less Threshold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63" name=""/>
            <p:cNvGrpSpPr/>
            <p:nvPr/>
          </p:nvGrpSpPr>
          <p:grpSpPr>
            <a:xfrm>
              <a:off x="4800600" y="5562720"/>
              <a:ext cx="1523520" cy="838080"/>
              <a:chOff x="4800600" y="5562720"/>
              <a:chExt cx="1523520" cy="838080"/>
            </a:xfrm>
          </p:grpSpPr>
          <p:sp>
            <p:nvSpPr>
              <p:cNvPr id="264" name=""/>
              <p:cNvSpPr/>
              <p:nvPr/>
            </p:nvSpPr>
            <p:spPr>
              <a:xfrm>
                <a:off x="4800600" y="5562720"/>
                <a:ext cx="1523520" cy="83808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5210640" y="5702400"/>
                <a:ext cx="7059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Nothing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Posted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6" name=""/>
            <p:cNvSpPr/>
            <p:nvPr/>
          </p:nvSpPr>
          <p:spPr>
            <a:xfrm>
              <a:off x="4648320" y="2362320"/>
              <a:ext cx="1447560" cy="30456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 flipH="1">
              <a:off x="2819520" y="2362320"/>
              <a:ext cx="1752480" cy="30456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 flipV="1">
              <a:off x="6553080" y="3580920"/>
              <a:ext cx="0" cy="3049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 flipV="1">
              <a:off x="2590920" y="3580920"/>
              <a:ext cx="0" cy="3049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2514600" y="5257800"/>
              <a:ext cx="838080" cy="3049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 flipH="1">
              <a:off x="1676520" y="5257800"/>
              <a:ext cx="838080" cy="3049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6553080" y="5257800"/>
              <a:ext cx="685800" cy="3049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 flipH="1">
              <a:off x="5867280" y="5257800"/>
              <a:ext cx="609840" cy="3049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183640" y="2133720"/>
              <a:ext cx="457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3049920" y="5105520"/>
              <a:ext cx="457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7088400" y="5105520"/>
              <a:ext cx="457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3354120" y="2209680"/>
              <a:ext cx="398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1601640" y="5105520"/>
              <a:ext cx="398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5564160" y="5105520"/>
              <a:ext cx="398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1998-04-30T12:54:31Z</dcterms:created>
  <dc:creator>lmackey</dc:creator>
  <dc:description/>
  <dc:language>en-US</dc:language>
  <cp:lastModifiedBy>Sandra McDonald</cp:lastModifiedBy>
  <cp:lastPrinted>1999-03-01T12:59:11Z</cp:lastPrinted>
  <dcterms:modified xsi:type="dcterms:W3CDTF">1999-04-05T14:08:23Z</dcterms:modified>
  <cp:revision>34</cp:revision>
  <dc:subject/>
  <dc:title>ENRON GAS PREPAY PROGRAM</dc:title>
</cp:coreProperties>
</file>