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8686800" cy="6584950"/>
  <p:notesSz cx="6858000"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4"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C95342A-3EDB-4651-A15E-A1FC0A292FD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6" name="PlaceHolder 2"/>
          <p:cNvSpPr>
            <a:spLocks noGrp="1"/>
          </p:cNvSpPr>
          <p:nvPr>
            <p:ph type="subTitle"/>
          </p:nvPr>
        </p:nvSpPr>
        <p:spPr>
          <a:xfrm>
            <a:off x="777960" y="1509480"/>
            <a:ext cx="7385040" cy="4546440"/>
          </a:xfrm>
          <a:prstGeom prst="rect">
            <a:avLst/>
          </a:prstGeom>
          <a:noFill/>
          <a:ln w="0">
            <a:noFill/>
          </a:ln>
        </p:spPr>
        <p:txBody>
          <a:bodyPr lIns="0" rIns="0" tIns="0" bIns="0" anchor="ctr">
            <a:spAutoFit/>
          </a:bodyPr>
          <a:p>
            <a:pPr indent="0" algn="ctr">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4304327-6D78-4441-9B3F-E515C87963D0}"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5800" y="6033960"/>
            <a:ext cx="175248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 name="PlaceHolder 2"/>
          <p:cNvSpPr>
            <a:spLocks noGrp="1"/>
          </p:cNvSpPr>
          <p:nvPr>
            <p:ph type="ftr" idx="2"/>
          </p:nvPr>
        </p:nvSpPr>
        <p:spPr>
          <a:xfrm>
            <a:off x="2971800" y="6033960"/>
            <a:ext cx="274320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 name="PlaceHolder 3"/>
          <p:cNvSpPr>
            <a:spLocks noGrp="1"/>
          </p:cNvSpPr>
          <p:nvPr>
            <p:ph type="sldNum" idx="3"/>
          </p:nvPr>
        </p:nvSpPr>
        <p:spPr>
          <a:xfrm>
            <a:off x="6858000" y="6172200"/>
            <a:ext cx="175248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D26B4CC-8077-4E64-BCA3-12AB64C337AE}"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 name="PlaceHolder 4"/>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Click to edit the title text format</a:t>
            </a:r>
            <a:endParaRPr b="0" lang="en-US" sz="3000" strike="noStrike" u="none">
              <a:solidFill>
                <a:srgbClr val="000000"/>
              </a:solidFill>
              <a:effectLst/>
              <a:uFillTx/>
              <a:latin typeface="Book Antiqua"/>
            </a:endParaRPr>
          </a:p>
        </p:txBody>
      </p:sp>
      <p:sp>
        <p:nvSpPr>
          <p:cNvPr id="4" name="PlaceHolder 5"/>
          <p:cNvSpPr>
            <a:spLocks noGrp="1"/>
          </p:cNvSpPr>
          <p:nvPr>
            <p:ph type="body"/>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Click to edit the outline text format</a:t>
            </a:r>
            <a:endParaRPr b="0" lang="en-US" sz="2300" strike="noStrike" u="none">
              <a:solidFill>
                <a:srgbClr val="000000"/>
              </a:solidFill>
              <a:effectLst/>
              <a:uFillTx/>
              <a:latin typeface="Book Antiqua"/>
            </a:endParaRPr>
          </a:p>
          <a:p>
            <a:pPr lvl="1" marL="706320" indent="-26676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Second Outline Level</a:t>
            </a:r>
            <a:endParaRPr b="0" lang="en-US" sz="2300" strike="noStrike" u="none">
              <a:solidFill>
                <a:srgbClr val="000000"/>
              </a:solidFill>
              <a:effectLst/>
              <a:uFillTx/>
              <a:latin typeface="Book Antiqua"/>
            </a:endParaRPr>
          </a:p>
          <a:p>
            <a:pPr lvl="2" marL="1038240" indent="-217440">
              <a:spcBef>
                <a:spcPts val="1151"/>
              </a:spcBef>
              <a:buClr>
                <a:srgbClr val="000000"/>
              </a:buClr>
              <a:buSzPct val="70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Third Outline Level</a:t>
            </a:r>
            <a:endParaRPr b="0" lang="en-US" sz="2300" strike="noStrike" u="none">
              <a:solidFill>
                <a:srgbClr val="000000"/>
              </a:solidFill>
              <a:effectLst/>
              <a:uFillTx/>
              <a:latin typeface="Book Antiqua"/>
            </a:endParaRPr>
          </a:p>
          <a:p>
            <a:pPr lvl="3" marL="1370160" indent="-21780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Fourth Outline Level</a:t>
            </a:r>
            <a:endParaRPr b="0" lang="en-US" sz="2300" strike="noStrike" u="none">
              <a:solidFill>
                <a:srgbClr val="000000"/>
              </a:solidFill>
              <a:effectLst/>
              <a:uFillTx/>
              <a:latin typeface="Book Antiqua"/>
            </a:endParaRPr>
          </a:p>
          <a:p>
            <a:pPr lvl="4"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Fifth Outline Level</a:t>
            </a:r>
            <a:endParaRPr b="0" lang="en-US" sz="2300" strike="noStrike" u="none">
              <a:solidFill>
                <a:srgbClr val="000000"/>
              </a:solidFill>
              <a:effectLst/>
              <a:uFillTx/>
              <a:latin typeface="Book Antiqua"/>
            </a:endParaRPr>
          </a:p>
          <a:p>
            <a:pPr lvl="5"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Sixth Outline Level</a:t>
            </a:r>
            <a:endParaRPr b="0" lang="en-US" sz="2300" strike="noStrike" u="none">
              <a:solidFill>
                <a:srgbClr val="000000"/>
              </a:solidFill>
              <a:effectLst/>
              <a:uFillTx/>
              <a:latin typeface="Book Antiqua"/>
            </a:endParaRPr>
          </a:p>
          <a:p>
            <a:pPr lvl="6"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Seventh Outline Level</a:t>
            </a:r>
            <a:endParaRPr b="0" lang="en-US" sz="2300" strike="noStrike" u="none">
              <a:solidFill>
                <a:srgbClr val="000000"/>
              </a:solidFill>
              <a:effectLst/>
              <a:uFillTx/>
              <a:latin typeface="Book Antiqua"/>
            </a:endParaRPr>
          </a:p>
        </p:txBody>
      </p:sp>
      <p:sp>
        <p:nvSpPr>
          <p:cNvPr id="5" name=""/>
          <p:cNvSpPr/>
          <p:nvPr/>
        </p:nvSpPr>
        <p:spPr>
          <a:xfrm>
            <a:off x="0" y="1303200"/>
            <a:ext cx="8685360" cy="0"/>
          </a:xfrm>
          <a:prstGeom prst="line">
            <a:avLst/>
          </a:prstGeom>
          <a:ln w="12600">
            <a:solidFill>
              <a:srgbClr val="b2b2b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1440" y="1371600"/>
            <a:ext cx="86853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7" name=""/>
          <p:cNvGraphicFramePr/>
          <p:nvPr/>
        </p:nvGraphicFramePr>
        <p:xfrm>
          <a:off x="152280" y="379440"/>
          <a:ext cx="633600" cy="728640"/>
        </p:xfrm>
        <a:graphic>
          <a:graphicData uri="http://schemas.openxmlformats.org/presentationml/2006/ole">
            <p:oleObj r:id="rId2" spid="">
              <p:embed/>
              <p:pic>
                <p:nvPicPr>
                  <p:cNvPr id="8" name="" descr=""/>
                  <p:cNvPicPr/>
                  <p:nvPr/>
                </p:nvPicPr>
                <p:blipFill>
                  <a:blip r:embed="rId3"/>
                  <a:stretch/>
                </p:blipFill>
                <p:spPr>
                  <a:xfrm>
                    <a:off x="152280" y="379440"/>
                    <a:ext cx="633600" cy="728640"/>
                  </a:xfrm>
                  <a:prstGeom prst="rect">
                    <a:avLst/>
                  </a:prstGeom>
                  <a:noFill/>
                  <a:ln w="0">
                    <a:noFill/>
                  </a:ln>
                </p:spPr>
              </p:pic>
            </p:oleObj>
          </a:graphicData>
        </a:graphic>
      </p:graphicFrame>
      <p:sp>
        <p:nvSpPr>
          <p:cNvPr id="9" name=""/>
          <p:cNvSpPr/>
          <p:nvPr/>
        </p:nvSpPr>
        <p:spPr>
          <a:xfrm>
            <a:off x="3435480" y="6075360"/>
            <a:ext cx="3043080" cy="564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000" strike="noStrike" u="none">
                <a:solidFill>
                  <a:srgbClr val="000000"/>
                </a:solidFill>
                <a:effectLst/>
                <a:uFillTx/>
                <a:latin typeface="Times New Roman"/>
              </a:rPr>
              <a:t>Prepared for Settlement Discussions Under</a:t>
            </a:r>
            <a:endParaRPr b="0" lang="en-US" sz="1000" strike="noStrike" u="none">
              <a:solidFill>
                <a:srgbClr val="000000"/>
              </a:solidFill>
              <a:effectLst/>
              <a:uFillTx/>
              <a:latin typeface="Times New Roman"/>
            </a:endParaRPr>
          </a:p>
          <a:p>
            <a:pPr algn="ctr">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700" strike="noStrike" u="none">
                <a:solidFill>
                  <a:srgbClr val="000000"/>
                </a:solidFill>
                <a:effectLst/>
                <a:uFillTx/>
                <a:latin typeface="Times New Roman"/>
              </a:rPr>
              <a:t>Rule 51 of the CPUC Rules of Practice and Procedure, Rule 601 et seq. of the FERC Rules of Practice, Rule 408 of the Federal Rules of Evidence, and Section 1152 of the California Evidence Code.</a:t>
            </a:r>
            <a:endParaRPr b="0" lang="en-US" sz="700" strike="noStrike" u="none">
              <a:solidFill>
                <a:srgbClr val="000000"/>
              </a:solidFill>
              <a:effectLst/>
              <a:uFillTx/>
              <a:latin typeface="Times New Roman"/>
            </a:endParaRPr>
          </a:p>
        </p:txBody>
      </p:sp>
      <p:sp>
        <p:nvSpPr>
          <p:cNvPr id="10" name=""/>
          <p:cNvSpPr/>
          <p:nvPr/>
        </p:nvSpPr>
        <p:spPr>
          <a:xfrm>
            <a:off x="109440" y="6296040"/>
            <a:ext cx="3014640" cy="33264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October 25, 2000</a:t>
            </a:r>
            <a:endParaRPr b="0" lang="en-US" sz="1600" strike="noStrike" u="none">
              <a:solidFill>
                <a:srgbClr val="000000"/>
              </a:solidFill>
              <a:effectLst/>
              <a:uFillTx/>
              <a:latin typeface="Times New Roman"/>
            </a:endParaRPr>
          </a:p>
        </p:txBody>
      </p:sp>
      <p:sp>
        <p:nvSpPr>
          <p:cNvPr id="11" name=""/>
          <p:cNvSpPr/>
          <p:nvPr/>
        </p:nvSpPr>
        <p:spPr>
          <a:xfrm>
            <a:off x="7023240" y="-34920"/>
            <a:ext cx="1625400" cy="317520"/>
          </a:xfrm>
          <a:prstGeom prst="rect">
            <a:avLst/>
          </a:prstGeom>
          <a:noFill/>
          <a:ln w="0">
            <a:noFill/>
          </a:ln>
        </p:spPr>
        <p:style>
          <a:lnRef idx="0"/>
          <a:fillRef idx="0"/>
          <a:effectRef idx="0"/>
          <a:fontRef idx="minor"/>
        </p:style>
        <p:txBody>
          <a:bodyPr lIns="90360" rIns="90360" tIns="44280" bIns="44280" anchor="t">
            <a:spAutoFit/>
          </a:bodyPr>
          <a:p>
            <a:pPr algn="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Gas Accord II</a:t>
            </a:r>
            <a:endParaRPr b="0" lang="en-US" sz="1500" strike="noStrike" u="none">
              <a:solidFill>
                <a:srgbClr val="000000"/>
              </a:solidFill>
              <a:effectLst/>
              <a:uFillTx/>
              <a:latin typeface="Times New Roman"/>
            </a:endParaRPr>
          </a:p>
        </p:txBody>
      </p:sp>
      <p:sp>
        <p:nvSpPr>
          <p:cNvPr id="12" name=""/>
          <p:cNvSpPr/>
          <p:nvPr/>
        </p:nvSpPr>
        <p:spPr>
          <a:xfrm>
            <a:off x="88920" y="11160"/>
            <a:ext cx="295920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Transaction  Information</a:t>
            </a:r>
            <a:endParaRPr b="0" lang="en-US" sz="15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17" name=""/>
          <p:cNvSpPr/>
          <p:nvPr/>
        </p:nvSpPr>
        <p:spPr>
          <a:xfrm>
            <a:off x="3097080" y="3795840"/>
            <a:ext cx="174600" cy="515880"/>
          </a:xfrm>
          <a:prstGeom prst="rect">
            <a:avLst/>
          </a:prstGeom>
          <a:noFill/>
          <a:ln w="0">
            <a:noFill/>
          </a:ln>
        </p:spPr>
        <p:style>
          <a:lnRef idx="0"/>
          <a:fillRef idx="0"/>
          <a:effectRef idx="0"/>
          <a:fontRef idx="minor"/>
        </p:style>
        <p:txBody>
          <a:bodyPr wrap="none" lIns="90360" rIns="90360" tIns="44280" bIns="44280" anchor="ctr">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1816200" y="2890800"/>
            <a:ext cx="5073480" cy="1666440"/>
          </a:xfrm>
          <a:prstGeom prst="rect">
            <a:avLst/>
          </a:prstGeom>
          <a:noFill/>
          <a:ln w="0">
            <a:noFill/>
          </a:ln>
        </p:spPr>
        <p:style>
          <a:lnRef idx="0"/>
          <a:fillRef idx="0"/>
          <a:effectRef idx="0"/>
          <a:fontRef idx="minor"/>
        </p:style>
        <p:txBody>
          <a:bodyPr lIns="90360" rIns="90360" tIns="44280" bIns="44280" anchor="t">
            <a:spAutoFit/>
          </a:bodyPr>
          <a:p>
            <a:pPr algn="ctr">
              <a:lnSpc>
                <a:spcPct val="100000"/>
              </a:lnSpc>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Transaction</a:t>
            </a:r>
            <a:endParaRPr b="0" lang="en-US" sz="4800" strike="noStrike" u="none">
              <a:solidFill>
                <a:srgbClr val="000000"/>
              </a:solidFill>
              <a:effectLst/>
              <a:uFillTx/>
              <a:latin typeface="Times New Roman"/>
            </a:endParaRPr>
          </a:p>
          <a:p>
            <a:pPr algn="ct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Information</a:t>
            </a:r>
            <a:endParaRPr b="0" lang="en-US" sz="4800" strike="noStrike" u="none">
              <a:solidFill>
                <a:srgbClr val="000000"/>
              </a:solidFill>
              <a:effectLst/>
              <a:uFillTx/>
              <a:latin typeface="Times New Roman"/>
            </a:endParaRPr>
          </a:p>
        </p:txBody>
      </p:sp>
      <p:sp>
        <p:nvSpPr>
          <p:cNvPr id="19" name=""/>
          <p:cNvSpPr/>
          <p:nvPr/>
        </p:nvSpPr>
        <p:spPr>
          <a:xfrm>
            <a:off x="1501200" y="1687680"/>
            <a:ext cx="5679360" cy="72900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spcBef>
                <a:spcPts val="26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200" strike="noStrike" u="none">
                <a:solidFill>
                  <a:srgbClr val="000000"/>
                </a:solidFill>
                <a:effectLst/>
                <a:uFillTx/>
                <a:latin typeface="Book Antiqua"/>
              </a:rPr>
              <a:t>Gas Accord II Workshop</a:t>
            </a:r>
            <a:endParaRPr b="0" lang="en-US" sz="4200" strike="noStrike" u="none">
              <a:solidFill>
                <a:srgbClr val="000000"/>
              </a:solidFill>
              <a:effectLst/>
              <a:uFillTx/>
              <a:latin typeface="Times New Roman"/>
            </a:endParaRPr>
          </a:p>
        </p:txBody>
      </p:sp>
      <p:sp>
        <p:nvSpPr>
          <p:cNvPr id="20"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7183C51-53C6-415A-8F0D-661CD35B68FB}"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685800" y="2207880"/>
            <a:ext cx="7315200" cy="1066680"/>
          </a:xfrm>
          <a:prstGeom prst="rect">
            <a:avLst/>
          </a:prstGeom>
          <a:noFill/>
          <a:ln w="0">
            <a:noFill/>
          </a:ln>
        </p:spPr>
        <p:txBody>
          <a:bodyPr lIns="90360" rIns="9036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50" name="PlaceHolder 2"/>
          <p:cNvSpPr>
            <a:spLocks noGrp="1"/>
          </p:cNvSpPr>
          <p:nvPr>
            <p:ph type="subTitle"/>
          </p:nvPr>
        </p:nvSpPr>
        <p:spPr>
          <a:xfrm>
            <a:off x="1218960" y="2284560"/>
            <a:ext cx="6095880" cy="1676160"/>
          </a:xfrm>
          <a:prstGeom prst="rect">
            <a:avLst/>
          </a:prstGeom>
          <a:noFill/>
          <a:ln w="0">
            <a:noFill/>
          </a:ln>
        </p:spPr>
        <p:txBody>
          <a:bodyPr lIns="90360" rIns="9036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Gas OFO and OII</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Settlements</a:t>
            </a:r>
            <a:endParaRPr b="0" lang="en-US" sz="4000" strike="noStrike" u="none">
              <a:solidFill>
                <a:srgbClr val="000000"/>
              </a:solidFill>
              <a:effectLst/>
              <a:uFillTx/>
              <a:latin typeface="Book Antiqua"/>
            </a:endParaRPr>
          </a:p>
        </p:txBody>
      </p:sp>
      <p:sp>
        <p:nvSpPr>
          <p:cNvPr id="51"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F0E3F6A3-A889-403A-9665-7F41247CF9B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1014120" y="309240"/>
            <a:ext cx="744372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OFO Settlement Information Requirements</a:t>
            </a:r>
            <a:endParaRPr b="0" lang="en-US" sz="3000" strike="noStrike" u="none">
              <a:solidFill>
                <a:srgbClr val="000000"/>
              </a:solidFill>
              <a:effectLst/>
              <a:uFillTx/>
              <a:latin typeface="Book Antiqua"/>
            </a:endParaRPr>
          </a:p>
        </p:txBody>
      </p:sp>
      <p:sp>
        <p:nvSpPr>
          <p:cNvPr id="54"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Operational and scheduling information </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Forecast information for the day and next 3 days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Historical operating data including customer class forecast and actual data for two weeks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Storage and imbalance information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No secondary market reporting requirements added</a:t>
            </a:r>
            <a:endParaRPr b="0" lang="en-US" sz="2300" strike="noStrike" u="none">
              <a:solidFill>
                <a:srgbClr val="000000"/>
              </a:solidFill>
              <a:effectLst/>
              <a:uFillTx/>
              <a:latin typeface="Book Antiqua"/>
            </a:endParaRPr>
          </a:p>
        </p:txBody>
      </p:sp>
      <p:sp>
        <p:nvSpPr>
          <p:cNvPr id="55" name=""/>
          <p:cNvSpPr/>
          <p:nvPr/>
        </p:nvSpPr>
        <p:spPr>
          <a:xfrm>
            <a:off x="2743200" y="0"/>
            <a:ext cx="190512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OII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7C19D6E-2F30-4406-BF5A-B493A3F4AF51}"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OFO Settlement Information Requirements</a:t>
            </a:r>
            <a:endParaRPr b="0" lang="en-US" sz="3000" strike="noStrike" u="none">
              <a:solidFill>
                <a:srgbClr val="000000"/>
              </a:solidFill>
              <a:effectLst/>
              <a:uFillTx/>
              <a:latin typeface="Book Antiqua"/>
            </a:endParaRPr>
          </a:p>
        </p:txBody>
      </p:sp>
      <p:sp>
        <p:nvSpPr>
          <p:cNvPr id="57"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OFO Report</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Analysis of each quarter’s OFOs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Imbalance and gas scheduled for each balancing entity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Pipeline and market center imbalances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Pipeline inventory changes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Third-party service provider to offer:</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Secondary market trading</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Monthly imbalance trading</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OFO imbalance rights trading</a:t>
            </a:r>
            <a:endParaRPr b="0" lang="en-US" sz="2000" strike="noStrike" u="none">
              <a:solidFill>
                <a:srgbClr val="000000"/>
              </a:solidFill>
              <a:effectLst/>
              <a:uFillTx/>
              <a:latin typeface="Book Antiqua"/>
            </a:endParaRPr>
          </a:p>
        </p:txBody>
      </p:sp>
      <p:sp>
        <p:nvSpPr>
          <p:cNvPr id="58" name=""/>
          <p:cNvSpPr/>
          <p:nvPr/>
        </p:nvSpPr>
        <p:spPr>
          <a:xfrm>
            <a:off x="2743200" y="0"/>
            <a:ext cx="190512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OII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04E55B2-FF63-4A5B-AD3A-44D94113B2EC}"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Comprehensive Gas OII Settlement Information Requirements</a:t>
            </a:r>
            <a:endParaRPr b="0" lang="en-US" sz="3000" strike="noStrike" u="none">
              <a:solidFill>
                <a:srgbClr val="000000"/>
              </a:solidFill>
              <a:effectLst/>
              <a:uFillTx/>
              <a:latin typeface="Book Antiqua"/>
            </a:endParaRPr>
          </a:p>
        </p:txBody>
      </p:sp>
      <p:sp>
        <p:nvSpPr>
          <p:cNvPr id="60"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Conduct survey and, depending on interest, possibly make available access to real-time information:</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Dial-in access to AMR data</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Internet access to AMR hourly increment data</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Internet site that specifies customer options for data access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Pilot program for owning meter and meter add-on devices</a:t>
            </a:r>
            <a:endParaRPr b="0" lang="en-US" sz="2300" strike="noStrike" u="none">
              <a:solidFill>
                <a:srgbClr val="000000"/>
              </a:solidFill>
              <a:effectLst/>
              <a:uFillTx/>
              <a:latin typeface="Book Antiqua"/>
            </a:endParaRPr>
          </a:p>
        </p:txBody>
      </p:sp>
      <p:sp>
        <p:nvSpPr>
          <p:cNvPr id="61" name=""/>
          <p:cNvSpPr/>
          <p:nvPr/>
        </p:nvSpPr>
        <p:spPr>
          <a:xfrm>
            <a:off x="2743200" y="0"/>
            <a:ext cx="190512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OII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6AF41D1-91DC-438D-AC0F-34AE8FF216CE}"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85800" y="2207880"/>
            <a:ext cx="7315200" cy="106668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63" name="PlaceHolder 2"/>
          <p:cNvSpPr>
            <a:spLocks noGrp="1"/>
          </p:cNvSpPr>
          <p:nvPr>
            <p:ph type="subTitle"/>
          </p:nvPr>
        </p:nvSpPr>
        <p:spPr>
          <a:xfrm>
            <a:off x="1295280" y="2284560"/>
            <a:ext cx="6096240" cy="1676160"/>
          </a:xfrm>
          <a:prstGeom prst="rect">
            <a:avLst/>
          </a:prstGeom>
          <a:noFill/>
          <a:ln w="0">
            <a:noFill/>
          </a:ln>
        </p:spPr>
        <p:txBody>
          <a:bodyPr lIns="85680" rIns="8568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FERC Order 637</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Information Requirements</a:t>
            </a:r>
            <a:endParaRPr b="0" lang="en-US" sz="4000" strike="noStrike" u="none">
              <a:solidFill>
                <a:srgbClr val="000000"/>
              </a:solidFill>
              <a:effectLst/>
              <a:uFillTx/>
              <a:latin typeface="Book Antiqua"/>
            </a:endParaRPr>
          </a:p>
        </p:txBody>
      </p:sp>
      <p:sp>
        <p:nvSpPr>
          <p:cNvPr id="64"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5"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677D3E8-3D6E-4297-A060-59A758EF07D0}"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1014480" y="309240"/>
            <a:ext cx="767232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Information Requirements</a:t>
            </a:r>
            <a:endParaRPr b="0" lang="en-US" sz="3000" strike="noStrike" u="none">
              <a:solidFill>
                <a:srgbClr val="000000"/>
              </a:solidFill>
              <a:effectLst/>
              <a:uFillTx/>
              <a:latin typeface="Book Antiqua"/>
            </a:endParaRPr>
          </a:p>
        </p:txBody>
      </p:sp>
      <p:sp>
        <p:nvSpPr>
          <p:cNvPr id="67" name="PlaceHolder 2"/>
          <p:cNvSpPr>
            <a:spLocks noGrp="1"/>
          </p:cNvSpPr>
          <p:nvPr>
            <p:ph/>
          </p:nvPr>
        </p:nvSpPr>
        <p:spPr>
          <a:xfrm>
            <a:off x="777960" y="1509840"/>
            <a:ext cx="7385040" cy="4814640"/>
          </a:xfrm>
          <a:prstGeom prst="rect">
            <a:avLst/>
          </a:prstGeom>
          <a:noFill/>
          <a:ln w="0">
            <a:noFill/>
          </a:ln>
        </p:spPr>
        <p:txBody>
          <a:bodyPr lIns="85680" rIns="85680" tIns="44280" bIns="44280" anchor="t">
            <a:normAutofit/>
          </a:bodyPr>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Order issued in May 2000</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Information Requirements effective September 2000</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Maintains requirement to post on Internet:</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Marketing Affiliate transactions and adds requirements for organizational and personnel information</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Notices including critical events, operations, etc.</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Tariffs including terms, conditions and rates</a:t>
            </a:r>
            <a:endParaRPr b="0" lang="en-US" sz="2000" strike="noStrike" u="none">
              <a:solidFill>
                <a:srgbClr val="000000"/>
              </a:solidFill>
              <a:effectLst/>
              <a:uFillTx/>
              <a:latin typeface="Book Antiqua"/>
            </a:endParaRPr>
          </a:p>
          <a:p>
            <a:pPr marL="325440" indent="-325440">
              <a:lnSpc>
                <a:spcPct val="90000"/>
              </a:lnSpc>
              <a:spcBef>
                <a:spcPts val="90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Semi-annual Storage Report  </a:t>
            </a:r>
            <a:r>
              <a:rPr b="0" lang="en-US" sz="1800" strike="noStrike" u="none">
                <a:solidFill>
                  <a:srgbClr val="000000"/>
                </a:solidFill>
                <a:effectLst/>
                <a:uFillTx/>
                <a:latin typeface="Book Antiqua"/>
              </a:rPr>
              <a:t>[CFR 18, Part 284.106(b)]</a:t>
            </a:r>
            <a:endParaRPr b="0" lang="en-US" sz="18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For each storage customer:  name, affiliation with pipeline, applicable rate schedule, maximum storage quantity, maximum daily withdrawal quantity, volume injected or withdrawn, unit charge, total revenues, and any discounts given</a:t>
            </a:r>
            <a:endParaRPr b="0" lang="en-US" sz="2000" strike="noStrike" u="none">
              <a:solidFill>
                <a:srgbClr val="000000"/>
              </a:solidFill>
              <a:effectLst/>
              <a:uFillTx/>
              <a:latin typeface="Book Antiqua"/>
            </a:endParaRPr>
          </a:p>
        </p:txBody>
      </p:sp>
      <p:sp>
        <p:nvSpPr>
          <p:cNvPr id="68" name=""/>
          <p:cNvSpPr/>
          <p:nvPr/>
        </p:nvSpPr>
        <p:spPr>
          <a:xfrm>
            <a:off x="2743200" y="0"/>
            <a:ext cx="24382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FERC Order 637</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8B21063-5B34-4F87-A5AB-3C2FF2B8A6C9}"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Information Requirements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70" name="PlaceHolder 2"/>
          <p:cNvSpPr>
            <a:spLocks noGrp="1"/>
          </p:cNvSpPr>
          <p:nvPr>
            <p:ph/>
          </p:nvPr>
        </p:nvSpPr>
        <p:spPr>
          <a:xfrm>
            <a:off x="609480" y="1509480"/>
            <a:ext cx="790920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Eliminates Existing Monthly Discount Rate Report </a:t>
            </a:r>
            <a:endParaRPr b="0" lang="en-US" sz="2300" strike="noStrike" u="none">
              <a:solidFill>
                <a:srgbClr val="000000"/>
              </a:solidFill>
              <a:effectLst/>
              <a:uFillTx/>
              <a:latin typeface="Book Antiqua"/>
            </a:endParaRPr>
          </a:p>
          <a:p>
            <a:pPr marL="325440" indent="-325440">
              <a:spcBef>
                <a:spcPts val="90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Transactional Information on Firm and Interruptible Transportation whether provided by the pipeline or capacity release </a:t>
            </a:r>
            <a:r>
              <a:rPr b="0" lang="en-US" sz="1800" strike="noStrike" u="none">
                <a:solidFill>
                  <a:srgbClr val="000000"/>
                </a:solidFill>
                <a:effectLst/>
                <a:uFillTx/>
                <a:latin typeface="Book Antiqua"/>
              </a:rPr>
              <a:t>[CFR 18, Part 284.13(b)]</a:t>
            </a:r>
            <a:endParaRPr b="0" lang="en-US" sz="18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Post contemporaneously with contract execution on web site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Include shipper name, DUNS shipper ID, contract number, contract rate, applicable max rate, contract duration, receipt and delivery points, zones or segments covered, common transaction point codes, contract quantity, special terms or conditions, any affiliate relationship between pipeline and shipper or releasing and replacement shipper</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Archive for 90 days</a:t>
            </a:r>
            <a:endParaRPr b="0" lang="en-US" sz="2000" strike="noStrike" u="none">
              <a:solidFill>
                <a:srgbClr val="000000"/>
              </a:solidFill>
              <a:effectLst/>
              <a:uFillTx/>
              <a:latin typeface="Book Antiqua"/>
            </a:endParaRPr>
          </a:p>
        </p:txBody>
      </p:sp>
      <p:sp>
        <p:nvSpPr>
          <p:cNvPr id="71" name=""/>
          <p:cNvSpPr/>
          <p:nvPr/>
        </p:nvSpPr>
        <p:spPr>
          <a:xfrm>
            <a:off x="2743200" y="0"/>
            <a:ext cx="24382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FERC Order 637</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06B5598-5E95-4A0A-BAF8-97807392256B}"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Information Requirements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73" name="PlaceHolder 2"/>
          <p:cNvSpPr>
            <a:spLocks noGrp="1"/>
          </p:cNvSpPr>
          <p:nvPr>
            <p:ph/>
          </p:nvPr>
        </p:nvSpPr>
        <p:spPr>
          <a:xfrm>
            <a:off x="777960" y="1509480"/>
            <a:ext cx="76802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Negotiated terms not covered by tariff must be filed and approved by FERC.</a:t>
            </a:r>
            <a:endParaRPr b="0" lang="en-US" sz="2300" strike="noStrike" u="none">
              <a:solidFill>
                <a:srgbClr val="000000"/>
              </a:solidFill>
              <a:effectLst/>
              <a:uFillTx/>
              <a:latin typeface="Book Antiqua"/>
            </a:endParaRPr>
          </a:p>
          <a:p>
            <a:pPr marL="325440" indent="-325440">
              <a:spcBef>
                <a:spcPts val="90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Index of Customers, or Shipper List  </a:t>
            </a:r>
            <a:r>
              <a:rPr b="0" lang="en-US" sz="1800" strike="noStrike" u="none">
                <a:solidFill>
                  <a:srgbClr val="000000"/>
                </a:solidFill>
                <a:effectLst/>
                <a:uFillTx/>
                <a:latin typeface="Book Antiqua"/>
              </a:rPr>
              <a:t>[CFR 18, Part 284.13(c)]</a:t>
            </a:r>
            <a:endParaRPr b="0" lang="en-US" sz="18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Update quarterly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Only firm capacity holders as of first day of calendar quarter</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Legal name, applicable rate schedule, contract capacity, effective date, and expiration date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In addition, receipt and delivery points, zones or segments held, common transaction point codes, contract number, DUNS shipper ID number, whether negotiated rate or not, name of any agent or asset manager that control the capacity, and any affiliate relationship</a:t>
            </a:r>
            <a:endParaRPr b="0" lang="en-US" sz="2000" strike="noStrike" u="none">
              <a:solidFill>
                <a:srgbClr val="000000"/>
              </a:solidFill>
              <a:effectLst/>
              <a:uFillTx/>
              <a:latin typeface="Book Antiqua"/>
            </a:endParaRPr>
          </a:p>
        </p:txBody>
      </p:sp>
      <p:sp>
        <p:nvSpPr>
          <p:cNvPr id="74" name=""/>
          <p:cNvSpPr/>
          <p:nvPr/>
        </p:nvSpPr>
        <p:spPr>
          <a:xfrm>
            <a:off x="2743200" y="0"/>
            <a:ext cx="24382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FERC Order 637</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5DD5B02-C0BE-4AE5-ABB2-5D6F96C08E53}"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Information Requirements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76"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7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Information on Available Capacity</a:t>
            </a:r>
            <a:r>
              <a:rPr b="0" lang="en-US" sz="2300" strike="noStrike" u="none">
                <a:solidFill>
                  <a:srgbClr val="000000"/>
                </a:solidFill>
                <a:effectLst/>
                <a:uFillTx/>
                <a:latin typeface="Book Antiqua"/>
              </a:rPr>
              <a:t> </a:t>
            </a:r>
            <a:r>
              <a:rPr b="0" lang="en-US" sz="1500" strike="noStrike" u="none">
                <a:solidFill>
                  <a:srgbClr val="000000"/>
                </a:solidFill>
                <a:effectLst/>
                <a:uFillTx/>
                <a:latin typeface="Book Antiqua"/>
              </a:rPr>
              <a:t>[CFR 18, Part 284.13(d) (1)]</a:t>
            </a:r>
            <a:endParaRPr b="0" lang="en-US" sz="15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Firm capacity available at receipt points, mainline, delivery points, storage fields, and whether available through pipeline or capacity release </a:t>
            </a:r>
            <a:endParaRPr b="0" lang="en-US" sz="19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Added requirement to post total design capacity at point or segment, amount of capacity scheduled each day, and information in advance on planned outages or service interruptions</a:t>
            </a:r>
            <a:endParaRPr b="0" lang="en-US" sz="1900" strike="noStrike" u="none">
              <a:solidFill>
                <a:srgbClr val="000000"/>
              </a:solidFill>
              <a:effectLst/>
              <a:uFillTx/>
              <a:latin typeface="Book Antiqua"/>
            </a:endParaRPr>
          </a:p>
        </p:txBody>
      </p:sp>
      <p:sp>
        <p:nvSpPr>
          <p:cNvPr id="77" name=""/>
          <p:cNvSpPr/>
          <p:nvPr/>
        </p:nvSpPr>
        <p:spPr>
          <a:xfrm>
            <a:off x="2743200" y="0"/>
            <a:ext cx="24382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FERC Order 637</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F08FE1A-9A4F-49D1-BE4F-3AD09C1C7F62}"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1014480" y="309240"/>
            <a:ext cx="767232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900" strike="noStrike" u="none">
                <a:solidFill>
                  <a:srgbClr val="000000"/>
                </a:solidFill>
                <a:effectLst/>
                <a:uFillTx/>
                <a:latin typeface="Book Antiqua"/>
              </a:rPr>
              <a:t>Secondary Market Information Requirements</a:t>
            </a:r>
            <a:endParaRPr b="0" lang="en-US" sz="2900" strike="noStrike" u="none">
              <a:solidFill>
                <a:srgbClr val="000000"/>
              </a:solidFill>
              <a:effectLst/>
              <a:uFillTx/>
              <a:latin typeface="Book Antiqua"/>
            </a:endParaRPr>
          </a:p>
        </p:txBody>
      </p:sp>
      <p:sp>
        <p:nvSpPr>
          <p:cNvPr id="79" name="PlaceHolder 2"/>
          <p:cNvSpPr>
            <a:spLocks noGrp="1"/>
          </p:cNvSpPr>
          <p:nvPr>
            <p:ph/>
          </p:nvPr>
        </p:nvSpPr>
        <p:spPr>
          <a:xfrm>
            <a:off x="533160" y="1447560"/>
            <a:ext cx="7908840" cy="4546440"/>
          </a:xfrm>
          <a:prstGeom prst="rect">
            <a:avLst/>
          </a:prstGeom>
          <a:noFill/>
          <a:ln w="0">
            <a:noFill/>
          </a:ln>
        </p:spPr>
        <p:txBody>
          <a:bodyPr lIns="85680" rIns="85680" tIns="44280" bIns="44280" anchor="t">
            <a:normAutofit fontScale="92500" lnSpcReduction="9999"/>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FERC regulates secondary market capacity transactions and prices via their certificate requirements and </a:t>
            </a:r>
            <a:br>
              <a:rPr sz="2300"/>
            </a:br>
            <a:r>
              <a:rPr b="0" lang="en-US" sz="2300" strike="noStrike" u="none">
                <a:solidFill>
                  <a:srgbClr val="000000"/>
                </a:solidFill>
                <a:effectLst/>
                <a:uFillTx/>
                <a:latin typeface="Book Antiqua"/>
              </a:rPr>
              <a:t>capacity release program.  Specific transaction protocols are specified.</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FERC Order 637 removes price cap for secondary releases with term less than 12 months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Capacity Release is for firm capacity and includes: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Open seasons for offers and awards, and pre-arranged deals, must all be posted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Information available to market includes releasing shipper, new shipper, receipt and delivery points, quantity, term, price, any special conditions, etc.</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Pipeline bills assignee and credits the assignor</a:t>
            </a:r>
            <a:endParaRPr b="0" lang="en-US" sz="2000" strike="noStrike" u="none">
              <a:solidFill>
                <a:srgbClr val="000000"/>
              </a:solidFill>
              <a:effectLst/>
              <a:uFillTx/>
              <a:latin typeface="Book Antiqua"/>
            </a:endParaRPr>
          </a:p>
        </p:txBody>
      </p:sp>
      <p:sp>
        <p:nvSpPr>
          <p:cNvPr id="80" name=""/>
          <p:cNvSpPr/>
          <p:nvPr/>
        </p:nvSpPr>
        <p:spPr>
          <a:xfrm>
            <a:off x="2743200" y="0"/>
            <a:ext cx="24382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FERC Order 637</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E593218-2B37-4959-A72B-9CC94CC48F37}"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Agenda</a:t>
            </a:r>
            <a:endParaRPr b="0" lang="en-US" sz="3000" strike="noStrike" u="none">
              <a:solidFill>
                <a:srgbClr val="000000"/>
              </a:solidFill>
              <a:effectLst/>
              <a:uFillTx/>
              <a:latin typeface="Book Antiqua"/>
            </a:endParaRPr>
          </a:p>
        </p:txBody>
      </p:sp>
      <p:sp>
        <p:nvSpPr>
          <p:cNvPr id="23"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Gas Accord I -- Information Requirements </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Gas OIR/OII Information Discussion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OFO and OII Settlements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FERC Order 637 Information Requirements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Information Concerns for Gas Accord II</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Information Options for Discussion</a:t>
            </a:r>
            <a:endParaRPr b="0" lang="en-US" sz="2300" strike="noStrike" u="none">
              <a:solidFill>
                <a:srgbClr val="000000"/>
              </a:solidFill>
              <a:effectLst/>
              <a:uFillTx/>
              <a:latin typeface="Book Antiqua"/>
            </a:endParaRPr>
          </a:p>
        </p:txBody>
      </p:sp>
      <p:sp>
        <p:nvSpPr>
          <p:cNvPr id="24"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55CEEF7-0274-4BF0-B0FE-6705D2F98943}"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2207880"/>
            <a:ext cx="7315200" cy="106668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82" name="PlaceHolder 2"/>
          <p:cNvSpPr>
            <a:spLocks noGrp="1"/>
          </p:cNvSpPr>
          <p:nvPr>
            <p:ph type="subTitle"/>
          </p:nvPr>
        </p:nvSpPr>
        <p:spPr>
          <a:xfrm>
            <a:off x="1295280" y="2284560"/>
            <a:ext cx="6096240" cy="2743200"/>
          </a:xfrm>
          <a:prstGeom prst="rect">
            <a:avLst/>
          </a:prstGeom>
          <a:noFill/>
          <a:ln w="0">
            <a:noFill/>
          </a:ln>
        </p:spPr>
        <p:txBody>
          <a:bodyPr lIns="85680" rIns="8568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Information Concerns</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For Gas Accord II</a:t>
            </a:r>
            <a:endParaRPr b="0" lang="en-US" sz="4000" strike="noStrike" u="none">
              <a:solidFill>
                <a:srgbClr val="000000"/>
              </a:solidFill>
              <a:effectLst/>
              <a:uFillTx/>
              <a:latin typeface="Book Antiqua"/>
            </a:endParaRPr>
          </a:p>
        </p:txBody>
      </p:sp>
      <p:sp>
        <p:nvSpPr>
          <p:cNvPr id="83"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4"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61955D6-F245-4B80-A78A-52848AE2B4D9}"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Information Concerns from Parties</a:t>
            </a:r>
            <a:endParaRPr b="0" lang="en-US" sz="3000" strike="noStrike" u="none">
              <a:solidFill>
                <a:srgbClr val="000000"/>
              </a:solidFill>
              <a:effectLst/>
              <a:uFillTx/>
              <a:latin typeface="Book Antiqua"/>
            </a:endParaRPr>
          </a:p>
        </p:txBody>
      </p:sp>
      <p:sp>
        <p:nvSpPr>
          <p:cNvPr id="86"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Protection of proprietary, customer specific information</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Customer class information currently posted provides details of classes dominated by a few large participants </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PG&amp;E’s information requirements are not consistent with FERC information requirements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 customer specific information available to monitor market concentration</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PG&amp;E market center should not be provided information on transportation prior to any other provider of hub services</a:t>
            </a:r>
            <a:endParaRPr b="0" lang="en-US" sz="23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86CE0CAE-B338-4A91-B4B5-805DF21DFEB8}"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Information Concerns from PG&amp;E</a:t>
            </a:r>
            <a:endParaRPr b="0" lang="en-US" sz="3000" strike="noStrike" u="none">
              <a:solidFill>
                <a:srgbClr val="000000"/>
              </a:solidFill>
              <a:effectLst/>
              <a:uFillTx/>
              <a:latin typeface="Book Antiqua"/>
            </a:endParaRPr>
          </a:p>
        </p:txBody>
      </p:sp>
      <p:sp>
        <p:nvSpPr>
          <p:cNvPr id="88"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FERC’s contemporaneous disclosure of shipper names and transactions reduces the incentive for the market to be creative</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Demand for information goes beyond that which is needed for market to function efficiently</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Competitors want to see opponents’ strategy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Information disclosure is time-consuming and costly</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Information requirements should be applied equally to all CPUC-regulated entities</a:t>
            </a:r>
            <a:endParaRPr b="0" lang="en-US" sz="23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0DBA9C1E-7F3F-4E7E-8C39-EF90E7C13C72}"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85800" y="2207880"/>
            <a:ext cx="7315200" cy="106668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90" name="PlaceHolder 2"/>
          <p:cNvSpPr>
            <a:spLocks noGrp="1"/>
          </p:cNvSpPr>
          <p:nvPr>
            <p:ph type="subTitle"/>
          </p:nvPr>
        </p:nvSpPr>
        <p:spPr>
          <a:xfrm>
            <a:off x="1295280" y="2284560"/>
            <a:ext cx="6096240" cy="1676160"/>
          </a:xfrm>
          <a:prstGeom prst="rect">
            <a:avLst/>
          </a:prstGeom>
          <a:noFill/>
          <a:ln w="0">
            <a:noFill/>
          </a:ln>
        </p:spPr>
        <p:txBody>
          <a:bodyPr lIns="85680" rIns="8568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Information Options</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 for Discussion</a:t>
            </a:r>
            <a:endParaRPr b="0" lang="en-US" sz="4000" strike="noStrike" u="none">
              <a:solidFill>
                <a:srgbClr val="000000"/>
              </a:solidFill>
              <a:effectLst/>
              <a:uFillTx/>
              <a:latin typeface="Book Antiqua"/>
            </a:endParaRPr>
          </a:p>
        </p:txBody>
      </p:sp>
      <p:sp>
        <p:nvSpPr>
          <p:cNvPr id="91"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2"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C1C88E37-157F-4CD5-860A-786315D1F618}"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FERC-type Requirements</a:t>
            </a:r>
            <a:endParaRPr b="0" lang="en-US" sz="3000" strike="noStrike" u="none">
              <a:solidFill>
                <a:srgbClr val="000000"/>
              </a:solidFill>
              <a:effectLst/>
              <a:uFillTx/>
              <a:latin typeface="Book Antiqua"/>
            </a:endParaRPr>
          </a:p>
        </p:txBody>
      </p:sp>
      <p:sp>
        <p:nvSpPr>
          <p:cNvPr id="94"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Adopt FERC Information Requirements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Contemporaneous disclosure of all primary and secondary transactions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Quarterly shipper’s List</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Rules would be similar to FERC pipelines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More disclosure and ability to monitor market</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Reduces incentive for market to be creative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Liquid trading points define value of transportation without additional disclosure requirements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CPUC customer confidentiality protections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State-wide consistency</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D47351A5-A8B2-4C09-BB0A-1D24BFE6F6EB}"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Maintain Current Information</a:t>
            </a:r>
            <a:endParaRPr b="0" lang="en-US" sz="3000" strike="noStrike" u="none">
              <a:solidFill>
                <a:srgbClr val="000000"/>
              </a:solidFill>
              <a:effectLst/>
              <a:uFillTx/>
              <a:latin typeface="Book Antiqua"/>
            </a:endParaRPr>
          </a:p>
        </p:txBody>
      </p:sp>
      <p:sp>
        <p:nvSpPr>
          <p:cNvPr id="96"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Continue with all information requirements developed in the Gas Accord, OFO Settlement, and Gas OII Settlement</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OII Settlement already addressed and resolved most concerns expressed by parties and PG&amp;E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Some of the OII settlement options have yet to be implemented and their impact evaluated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OII is providing too much customer-specific information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OII is providing too little customer-specific information</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FB7893BA-1C60-4F61-AD67-3971593E4C1F}"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Eliminate Customer Class</a:t>
            </a:r>
            <a:br>
              <a:rPr sz="3000"/>
            </a:br>
            <a:r>
              <a:rPr b="0" lang="en-US" sz="3000" strike="noStrike" u="none">
                <a:solidFill>
                  <a:srgbClr val="000000"/>
                </a:solidFill>
                <a:effectLst/>
                <a:uFillTx/>
                <a:latin typeface="Book Antiqua"/>
              </a:rPr>
              <a:t>	</a:t>
            </a:r>
            <a:r>
              <a:rPr b="0" lang="en-US" sz="3000" strike="noStrike" u="none">
                <a:solidFill>
                  <a:srgbClr val="000000"/>
                </a:solidFill>
                <a:effectLst/>
                <a:uFillTx/>
                <a:latin typeface="Book Antiqua"/>
              </a:rPr>
              <a:t>       Information </a:t>
            </a:r>
            <a:endParaRPr b="0" lang="en-US" sz="3000" strike="noStrike" u="none">
              <a:solidFill>
                <a:srgbClr val="000000"/>
              </a:solidFill>
              <a:effectLst/>
              <a:uFillTx/>
              <a:latin typeface="Book Antiqua"/>
            </a:endParaRPr>
          </a:p>
        </p:txBody>
      </p:sp>
      <p:sp>
        <p:nvSpPr>
          <p:cNvPr id="98"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Eliminate requirement to disclose forecast and actual customer class information on a 3-day lag</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Reduces perceived harm being experienced with current disclosure requirements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OFO Report filed quarterly already provides necessary monitoring of individual customer’s balancing behavior</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Negotiated in OII settlement and shouldn’t be changed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Provides useful information for market to monitor imbalance situation and help anticipate OFOs</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CE7FFB23-CF89-4A50-A146-8E5295FD57F6}"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Develop Quarterly Shipper List</a:t>
            </a:r>
            <a:endParaRPr b="0" lang="en-US" sz="3000" strike="noStrike" u="none">
              <a:solidFill>
                <a:srgbClr val="000000"/>
              </a:solidFill>
              <a:effectLst/>
              <a:uFillTx/>
              <a:latin typeface="Book Antiqua"/>
            </a:endParaRPr>
          </a:p>
        </p:txBody>
      </p:sp>
      <p:sp>
        <p:nvSpPr>
          <p:cNvPr id="100"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Develop quarterly shipper list combining primary and known secondary capacity holders with shipper name, path and capacity only </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Use for market concentration analysis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Facilitates secondary market transactions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Allows market concentration monitoring</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This concept was rejected in the Gas OII Settlement </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Reveals customer specific information which may impact PG&amp;E customers</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0E70E54C-F614-4D57-987C-1571CCE17098}"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1014480" y="309240"/>
            <a:ext cx="767232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All CPUC-Regulated Entities Subject to Same Information Requirements</a:t>
            </a:r>
            <a:endParaRPr b="0" lang="en-US" sz="3000" strike="noStrike" u="none">
              <a:solidFill>
                <a:srgbClr val="000000"/>
              </a:solidFill>
              <a:effectLst/>
              <a:uFillTx/>
              <a:latin typeface="Book Antiqua"/>
            </a:endParaRPr>
          </a:p>
        </p:txBody>
      </p:sp>
      <p:sp>
        <p:nvSpPr>
          <p:cNvPr id="102"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Require all CPUC-regulated entities to comply equally with the Gas Accord II transaction information requirements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All CPUC-regulated competitors should be treated equally for information disclosure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This is a significant change for those entities not currently required to provide transaction information</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2C64D37C-BC94-4431-8C4A-FE99DDADABDF}" type="slidenum">
              <a:t>28</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2207880"/>
            <a:ext cx="7315200" cy="1066680"/>
          </a:xfrm>
          <a:prstGeom prst="rect">
            <a:avLst/>
          </a:prstGeom>
          <a:noFill/>
          <a:ln w="0">
            <a:noFill/>
          </a:ln>
        </p:spPr>
        <p:txBody>
          <a:bodyPr lIns="90360" rIns="9036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27" name="PlaceHolder 2"/>
          <p:cNvSpPr>
            <a:spLocks noGrp="1"/>
          </p:cNvSpPr>
          <p:nvPr>
            <p:ph type="subTitle"/>
          </p:nvPr>
        </p:nvSpPr>
        <p:spPr>
          <a:xfrm>
            <a:off x="1295280" y="2360160"/>
            <a:ext cx="6096240" cy="1676520"/>
          </a:xfrm>
          <a:prstGeom prst="rect">
            <a:avLst/>
          </a:prstGeom>
          <a:noFill/>
          <a:ln w="0">
            <a:noFill/>
          </a:ln>
        </p:spPr>
        <p:txBody>
          <a:bodyPr lIns="90360" rIns="9036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Gas Accord I </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Information Requirements</a:t>
            </a:r>
            <a:endParaRPr b="0" lang="en-US" sz="4000" strike="noStrike" u="none">
              <a:solidFill>
                <a:srgbClr val="000000"/>
              </a:solidFill>
              <a:effectLst/>
              <a:uFillTx/>
              <a:latin typeface="Book Antiqua"/>
            </a:endParaRPr>
          </a:p>
        </p:txBody>
      </p:sp>
      <p:sp>
        <p:nvSpPr>
          <p:cNvPr id="28"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A1504682-9889-416C-ADBC-C76F97E6C73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Information Requirements</a:t>
            </a:r>
            <a:endParaRPr b="0" lang="en-US" sz="3000" strike="noStrike" u="none">
              <a:solidFill>
                <a:srgbClr val="000000"/>
              </a:solidFill>
              <a:effectLst/>
              <a:uFillTx/>
              <a:latin typeface="Book Antiqua"/>
            </a:endParaRPr>
          </a:p>
        </p:txBody>
      </p:sp>
      <p:sp>
        <p:nvSpPr>
          <p:cNvPr id="31"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825"/>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Report on all Affiliate Transactions</a:t>
            </a:r>
            <a:endParaRPr b="0" lang="en-US" sz="22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Per CPUC D.97-12-088, PG&amp;E’s Affiliate Rules Compliance Plan and Gas Rule 26</a:t>
            </a:r>
            <a:endParaRPr b="0" lang="en-US" sz="19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Affiliate Transactions posted on Pipe Ranger and made available to similarly situated customers</a:t>
            </a:r>
            <a:endParaRPr b="0" lang="en-US" sz="1900" strike="noStrike" u="none">
              <a:solidFill>
                <a:srgbClr val="000000"/>
              </a:solidFill>
              <a:effectLst/>
              <a:uFillTx/>
              <a:latin typeface="Book Antiqua"/>
            </a:endParaRPr>
          </a:p>
          <a:p>
            <a:pPr marL="325440" indent="-325440">
              <a:spcBef>
                <a:spcPts val="825"/>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Post on Pipe Ranger Notices of Critical Events (e.g. OFOs, EFOs), Operational Status, and Information Bulletins</a:t>
            </a:r>
            <a:endParaRPr b="0" lang="en-US" sz="2200" strike="noStrike" u="none">
              <a:solidFill>
                <a:srgbClr val="000000"/>
              </a:solidFill>
              <a:effectLst/>
              <a:uFillTx/>
              <a:latin typeface="Book Antiqua"/>
            </a:endParaRPr>
          </a:p>
          <a:p>
            <a:pPr marL="325440" indent="-325440">
              <a:spcBef>
                <a:spcPts val="825"/>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Post tariffs electronically</a:t>
            </a:r>
            <a:endParaRPr b="0" lang="en-US" sz="2200" strike="noStrike" u="none">
              <a:solidFill>
                <a:srgbClr val="000000"/>
              </a:solidFill>
              <a:effectLst/>
              <a:uFillTx/>
              <a:latin typeface="Book Antiqua"/>
            </a:endParaRPr>
          </a:p>
          <a:p>
            <a:pPr marL="325440" indent="-325440">
              <a:spcBef>
                <a:spcPts val="825"/>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Operational information posted at PG&amp;E’s discretion</a:t>
            </a:r>
            <a:endParaRPr b="0" lang="en-US" sz="2200" strike="noStrike" u="none">
              <a:solidFill>
                <a:srgbClr val="000000"/>
              </a:solidFill>
              <a:effectLst/>
              <a:uFillTx/>
              <a:latin typeface="Book Antiqua"/>
            </a:endParaRPr>
          </a:p>
        </p:txBody>
      </p:sp>
      <p:sp>
        <p:nvSpPr>
          <p:cNvPr id="32" name=""/>
          <p:cNvSpPr/>
          <p:nvPr/>
        </p:nvSpPr>
        <p:spPr>
          <a:xfrm>
            <a:off x="2743200" y="0"/>
            <a:ext cx="190512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Accord 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A8C5192-5E5F-4E42-9753-C76195A6A7D6}"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Information Requirements </a:t>
            </a:r>
            <a:r>
              <a:rPr b="0" lang="en-US" sz="2400" strike="noStrike" u="none">
                <a:solidFill>
                  <a:srgbClr val="000000"/>
                </a:solidFill>
                <a:effectLst/>
                <a:uFillTx/>
                <a:latin typeface="Times New Roman"/>
              </a:rPr>
              <a:t> (continued)</a:t>
            </a:r>
            <a:endParaRPr b="0" lang="en-US" sz="2400" strike="noStrike" u="none">
              <a:solidFill>
                <a:srgbClr val="000000"/>
              </a:solidFill>
              <a:effectLst/>
              <a:uFillTx/>
              <a:latin typeface="Book Antiqua"/>
            </a:endParaRPr>
          </a:p>
        </p:txBody>
      </p:sp>
      <p:sp>
        <p:nvSpPr>
          <p:cNvPr id="34"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825"/>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File Negotiated Contracts Report</a:t>
            </a:r>
            <a:endParaRPr b="0" lang="en-US" sz="2200" strike="noStrike" u="none">
              <a:solidFill>
                <a:srgbClr val="000000"/>
              </a:solidFill>
              <a:effectLst/>
              <a:uFillTx/>
              <a:latin typeface="Book Antiqua"/>
            </a:endParaRPr>
          </a:p>
          <a:p>
            <a:pPr lvl="1" marL="706320" indent="-266760">
              <a:spcBef>
                <a:spcPts val="238"/>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File monthly with CPUC</a:t>
            </a:r>
            <a:endParaRPr b="0" lang="en-US" sz="1900" strike="noStrike" u="none">
              <a:solidFill>
                <a:srgbClr val="000000"/>
              </a:solidFill>
              <a:effectLst/>
              <a:uFillTx/>
              <a:latin typeface="Book Antiqua"/>
            </a:endParaRPr>
          </a:p>
          <a:p>
            <a:pPr lvl="1" marL="706320" indent="-266760">
              <a:spcBef>
                <a:spcPts val="238"/>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Lists all negotiated and discount deals, both storage, firm transportation and as-available transportation</a:t>
            </a:r>
            <a:endParaRPr b="0" lang="en-US" sz="1900" strike="noStrike" u="none">
              <a:solidFill>
                <a:srgbClr val="000000"/>
              </a:solidFill>
              <a:effectLst/>
              <a:uFillTx/>
              <a:latin typeface="Book Antiqua"/>
            </a:endParaRPr>
          </a:p>
          <a:p>
            <a:pPr lvl="1" marL="706320" indent="-266760">
              <a:spcBef>
                <a:spcPts val="238"/>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Information includes rate schedule, term, rate charged, and corporate affiliation.  Name of shipper not shown.</a:t>
            </a:r>
            <a:endParaRPr b="0" lang="en-US" sz="1900" strike="noStrike" u="none">
              <a:solidFill>
                <a:srgbClr val="000000"/>
              </a:solidFill>
              <a:effectLst/>
              <a:uFillTx/>
              <a:latin typeface="Book Antiqua"/>
            </a:endParaRPr>
          </a:p>
          <a:p>
            <a:pPr marL="325440" indent="-325440">
              <a:spcBef>
                <a:spcPts val="1100"/>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File negotiated storage deals monthly in </a:t>
            </a:r>
            <a:br>
              <a:rPr sz="2200"/>
            </a:br>
            <a:r>
              <a:rPr b="0" lang="en-US" sz="2200" strike="noStrike" u="none">
                <a:solidFill>
                  <a:srgbClr val="000000"/>
                </a:solidFill>
                <a:effectLst/>
                <a:uFillTx/>
                <a:latin typeface="Book Antiqua"/>
              </a:rPr>
              <a:t>Negotiated Contracts Report</a:t>
            </a:r>
            <a:endParaRPr b="0" lang="en-US" sz="22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Does not show customer names </a:t>
            </a:r>
            <a:endParaRPr b="0" lang="en-US" sz="19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Negotiated terms not covered by tariff must be filed and approved by CPUC</a:t>
            </a:r>
            <a:endParaRPr b="0" lang="en-US" sz="2300" strike="noStrike" u="none">
              <a:solidFill>
                <a:srgbClr val="000000"/>
              </a:solidFill>
              <a:effectLst/>
              <a:uFillTx/>
              <a:latin typeface="Book Antiqua"/>
            </a:endParaRPr>
          </a:p>
        </p:txBody>
      </p:sp>
      <p:sp>
        <p:nvSpPr>
          <p:cNvPr id="35" name=""/>
          <p:cNvSpPr/>
          <p:nvPr/>
        </p:nvSpPr>
        <p:spPr>
          <a:xfrm>
            <a:off x="2743200" y="0"/>
            <a:ext cx="190512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Accord 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20B919F-E6F8-43CB-B6F5-8E48E9BE8AB0}"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014480" y="309240"/>
            <a:ext cx="767232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900" strike="noStrike" u="none">
                <a:solidFill>
                  <a:srgbClr val="000000"/>
                </a:solidFill>
                <a:effectLst/>
                <a:uFillTx/>
                <a:latin typeface="Book Antiqua"/>
              </a:rPr>
              <a:t>Secondary Market Information Requirements</a:t>
            </a:r>
            <a:endParaRPr b="0" lang="en-US" sz="2900" strike="noStrike" u="none">
              <a:solidFill>
                <a:srgbClr val="000000"/>
              </a:solidFill>
              <a:effectLst/>
              <a:uFillTx/>
              <a:latin typeface="Book Antiqua"/>
            </a:endParaRPr>
          </a:p>
        </p:txBody>
      </p:sp>
      <p:sp>
        <p:nvSpPr>
          <p:cNvPr id="37"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Under the Gas Accord,  secondary market transactions and prices are not regulated.  There is no requirement for a public capacity release (trading or open season) system.</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CGT information includes: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 voluntary bulletin or posting board for advertising offers to sell or buy capacity.  No requirement for shippers to post awards or information on completed deals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CGT notified of capacity assignments for nomination and PG&amp;E billing purposes, but not the prices of secondary transactions</a:t>
            </a:r>
            <a:endParaRPr b="0" lang="en-US" sz="2000" strike="noStrike" u="none">
              <a:solidFill>
                <a:srgbClr val="000000"/>
              </a:solidFill>
              <a:effectLst/>
              <a:uFillTx/>
              <a:latin typeface="Book Antiqua"/>
            </a:endParaRPr>
          </a:p>
        </p:txBody>
      </p:sp>
      <p:sp>
        <p:nvSpPr>
          <p:cNvPr id="38" name=""/>
          <p:cNvSpPr/>
          <p:nvPr/>
        </p:nvSpPr>
        <p:spPr>
          <a:xfrm>
            <a:off x="2743200" y="0"/>
            <a:ext cx="190512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Accord 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1DE6C3C4-495E-43AF-9705-496C6F192AA6}"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2207880"/>
            <a:ext cx="7315200" cy="1066680"/>
          </a:xfrm>
          <a:prstGeom prst="rect">
            <a:avLst/>
          </a:prstGeom>
          <a:noFill/>
          <a:ln w="0">
            <a:noFill/>
          </a:ln>
        </p:spPr>
        <p:txBody>
          <a:bodyPr lIns="90360" rIns="9036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40" name="PlaceHolder 2"/>
          <p:cNvSpPr>
            <a:spLocks noGrp="1"/>
          </p:cNvSpPr>
          <p:nvPr>
            <p:ph type="subTitle"/>
          </p:nvPr>
        </p:nvSpPr>
        <p:spPr>
          <a:xfrm>
            <a:off x="1218960" y="2284560"/>
            <a:ext cx="6095880" cy="1676160"/>
          </a:xfrm>
          <a:prstGeom prst="rect">
            <a:avLst/>
          </a:prstGeom>
          <a:noFill/>
          <a:ln w="0">
            <a:noFill/>
          </a:ln>
        </p:spPr>
        <p:txBody>
          <a:bodyPr lIns="90360" rIns="9036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Gas OIR/OII</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Information Discussion</a:t>
            </a:r>
            <a:endParaRPr b="0" lang="en-US" sz="4000" strike="noStrike" u="none">
              <a:solidFill>
                <a:srgbClr val="000000"/>
              </a:solidFill>
              <a:effectLst/>
              <a:uFillTx/>
              <a:latin typeface="Book Antiqua"/>
            </a:endParaRPr>
          </a:p>
        </p:txBody>
      </p:sp>
      <p:sp>
        <p:nvSpPr>
          <p:cNvPr id="41"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CB88B2FC-F8E1-4E8F-8040-5995BFD9846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CPUC Most Promising Options Discussion in D.99-07-015</a:t>
            </a:r>
            <a:endParaRPr b="0" lang="en-US" sz="3000" strike="noStrike" u="none">
              <a:solidFill>
                <a:srgbClr val="000000"/>
              </a:solidFill>
              <a:effectLst/>
              <a:uFillTx/>
              <a:latin typeface="Book Antiqua"/>
            </a:endParaRPr>
          </a:p>
        </p:txBody>
      </p:sp>
      <p:sp>
        <p:nvSpPr>
          <p:cNvPr id="44" name="PlaceHolder 2"/>
          <p:cNvSpPr>
            <a:spLocks noGrp="1"/>
          </p:cNvSpPr>
          <p:nvPr>
            <p:ph/>
          </p:nvPr>
        </p:nvSpPr>
        <p:spPr>
          <a:xfrm>
            <a:off x="777960" y="1509480"/>
            <a:ext cx="76802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Commission “believes customers and competitors need more data about the utilities’ transportation and storage services than is currently being provided.”</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Commission “believes the market participants are best suited to negotiate their information requirements.”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 Conclusion of Law 17 of D.99-07-015, the Commission directs the utilities either to provide timely information along the lines of specific requests outlined in this decision, or to find different ways to convey to shippers information that they need to function effectively in the marketplace without compromising confidentiality concerns.  </a:t>
            </a:r>
            <a:r>
              <a:rPr b="0" lang="en-US" sz="1200" strike="noStrike" u="none">
                <a:solidFill>
                  <a:srgbClr val="000000"/>
                </a:solidFill>
                <a:effectLst/>
                <a:uFillTx/>
                <a:latin typeface="Book Antiqua"/>
              </a:rPr>
              <a:t>(pp. 73-78)</a:t>
            </a:r>
            <a:r>
              <a:rPr b="0" lang="en-US" sz="2300" strike="noStrike" u="none">
                <a:solidFill>
                  <a:srgbClr val="000000"/>
                </a:solidFill>
                <a:effectLst/>
                <a:uFillTx/>
                <a:latin typeface="Book Antiqua"/>
              </a:rPr>
              <a:t> </a:t>
            </a:r>
            <a:endParaRPr b="0" lang="en-US" sz="2300" strike="noStrike" u="none">
              <a:solidFill>
                <a:srgbClr val="000000"/>
              </a:solidFill>
              <a:effectLst/>
              <a:uFillTx/>
              <a:latin typeface="Book Antiqua"/>
            </a:endParaRPr>
          </a:p>
        </p:txBody>
      </p:sp>
      <p:sp>
        <p:nvSpPr>
          <p:cNvPr id="45" name=""/>
          <p:cNvSpPr/>
          <p:nvPr/>
        </p:nvSpPr>
        <p:spPr>
          <a:xfrm>
            <a:off x="2743200" y="0"/>
            <a:ext cx="190512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OIR/OII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2BD98B8-CA7F-46E2-AD1D-D1D263421AFE}"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CPUC Most Promising Options Discussion</a:t>
            </a:r>
            <a:endParaRPr b="0" lang="en-US" sz="3000" strike="noStrike" u="none">
              <a:solidFill>
                <a:srgbClr val="000000"/>
              </a:solidFill>
              <a:effectLst/>
              <a:uFillTx/>
              <a:latin typeface="Book Antiqua"/>
            </a:endParaRPr>
          </a:p>
        </p:txBody>
      </p:sp>
      <p:sp>
        <p:nvSpPr>
          <p:cNvPr id="47"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Provides guidelines for settlement discussion:</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Access to real-time information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Greater disclosure of market transactions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Greater disclosure of secondary market transactions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Access to operational information used by PG&amp;E and SoCalGas to make operating decisions</a:t>
            </a:r>
            <a:endParaRPr b="0" lang="en-US" sz="2000" strike="noStrike" u="none">
              <a:solidFill>
                <a:srgbClr val="000000"/>
              </a:solidFill>
              <a:effectLst/>
              <a:uFillTx/>
              <a:latin typeface="Book Antiqua"/>
            </a:endParaRPr>
          </a:p>
        </p:txBody>
      </p:sp>
      <p:sp>
        <p:nvSpPr>
          <p:cNvPr id="48" name=""/>
          <p:cNvSpPr/>
          <p:nvPr/>
        </p:nvSpPr>
        <p:spPr>
          <a:xfrm>
            <a:off x="2743200" y="0"/>
            <a:ext cx="190512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OIR/OII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CAC1F527-EC9F-4533-85E1-937985BA7806}"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6109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Ron Stoner Presentation</dc:creator>
  <dc:description>Worked with Gary G and Geoff B</dc:description>
  <dc:language>en-US</dc:language>
  <cp:lastModifiedBy>A PG&amp;E Employee</cp:lastModifiedBy>
  <cp:lastPrinted>2000-10-20T14:33:05Z</cp:lastPrinted>
  <dcterms:modified xsi:type="dcterms:W3CDTF">2000-10-24T13:26:41Z</dcterms:modified>
  <cp:revision>319</cp:revision>
  <dc:subject/>
  <dc:title>Responding to the CPUC's "Green Book"</dc:title>
</cp:coreProperties>
</file>