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png" ContentType="image/png"/>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3366"/>
              </a:solidFill>
              <a:effectLst/>
              <a:uFillTx/>
              <a:latin typeface="Times New Roman"/>
            </a:endParaRPr>
          </a:p>
        </p:txBody>
      </p:sp>
      <p:sp>
        <p:nvSpPr>
          <p:cNvPr id="23"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4" name="PlaceHolder 2"/>
          <p:cNvSpPr>
            <a:spLocks noGrp="1"/>
          </p:cNvSpPr>
          <p:nvPr>
            <p:ph type="dt" idx="7"/>
          </p:nvPr>
        </p:nvSpPr>
        <p:spPr>
          <a:xfrm>
            <a:off x="3885840" y="0"/>
            <a:ext cx="297180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25"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66"/>
                </a:solidFill>
                <a:effectLst/>
                <a:uFillTx/>
                <a:latin typeface="Arial"/>
              </a:rPr>
              <a:t>Click to move the slide</a:t>
            </a:r>
            <a:endParaRPr b="1" lang="en-US" sz="3600" strike="noStrike" u="none">
              <a:solidFill>
                <a:srgbClr val="003366"/>
              </a:solidFill>
              <a:effectLst/>
              <a:uFillTx/>
              <a:latin typeface="Arial"/>
            </a:endParaRPr>
          </a:p>
        </p:txBody>
      </p:sp>
      <p:sp>
        <p:nvSpPr>
          <p:cNvPr id="26"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7" name="PlaceHolder 5"/>
          <p:cNvSpPr>
            <a:spLocks noGrp="1"/>
          </p:cNvSpPr>
          <p:nvPr>
            <p:ph type="ftr" idx="8"/>
          </p:nvPr>
        </p:nvSpPr>
        <p:spPr>
          <a:xfrm>
            <a:off x="-360" y="8686800"/>
            <a:ext cx="2971800" cy="45720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28" name="PlaceHolder 6"/>
          <p:cNvSpPr>
            <a:spLocks noGrp="1"/>
          </p:cNvSpPr>
          <p:nvPr>
            <p:ph type="sldNum" idx="9"/>
          </p:nvPr>
        </p:nvSpPr>
        <p:spPr>
          <a:xfrm>
            <a:off x="3885840" y="8686800"/>
            <a:ext cx="297180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72DB141-B521-496E-9F2C-F89E4CB4F89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type="sldImg"/>
          </p:nvPr>
        </p:nvSpPr>
        <p:spPr>
          <a:xfrm>
            <a:off x="1143000" y="685800"/>
            <a:ext cx="4572000" cy="3429000"/>
          </a:xfrm>
          <a:prstGeom prst="rect">
            <a:avLst/>
          </a:prstGeom>
          <a:ln w="0">
            <a:noFill/>
          </a:ln>
        </p:spPr>
      </p:sp>
      <p:sp>
        <p:nvSpPr>
          <p:cNvPr id="49" name="PlaceHolder 2"/>
          <p:cNvSpPr>
            <a:spLocks noGrp="1"/>
          </p:cNvSpPr>
          <p:nvPr>
            <p:ph type="body"/>
          </p:nvPr>
        </p:nvSpPr>
        <p:spPr>
          <a:xfrm>
            <a:off x="533520" y="4343400"/>
            <a:ext cx="5867280" cy="4114800"/>
          </a:xfrm>
          <a:prstGeom prst="rect">
            <a:avLst/>
          </a:prstGeom>
          <a:noFill/>
          <a:ln w="0">
            <a:noFill/>
          </a:ln>
        </p:spPr>
        <p:txBody>
          <a:bodyPr lIns="90000" rIns="90000" tIns="46800" bIns="46800" anchor="t">
            <a:noAutofit/>
          </a:bodyPr>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 World Trade Organization is the governing body for a series of trade agreements known as the General Agreement on Tariffs and Trade, better known as GATT. The WTO is the operational structure in which the agreements are adapted and tested.  In simple terms, its function is to reduce trade barriers to enable the global economic benefits that come from trade.</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 GATT is built on two primary principles –</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Most Favored Nation/non-discrimination – favorable rates granted to one must be granted to all. </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National Treatment – once a foreign good enters a country it must be treated no worse that the domestic counterpart.</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Note though that these rules are international in nature and do not require that countries adopt specific policies.  Quite the contrary, the system relies on each country implementing their own national regulations to comply with international requirements.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 WTO is important because:</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It has enabled trade liberalization to progress in traditional areas (like trade in goods – shoes to tractors) and in new areas (like services – accounting)</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It is a process for trade dispute settlement – no legal document is without gray areas.</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It brings countries into a central operational structure -- to have a say you must play by the rules</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GATT is kind of the granddaddy of Trade Agreements because so many countries have signed the agreement (142 as of July 2001) but other bilateral and multilateral trade agreements are signed to address specific national and regional needs.  Agreements like North American Free Trade Agreement (NAFTA) and ASEAN Free Trade Agreement (AFTA) have reduced tariffs and opened trade within those regions.</a:t>
            </a: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PlaceHolder 1"/>
          <p:cNvSpPr>
            <a:spLocks noGrp="1"/>
          </p:cNvSpPr>
          <p:nvPr>
            <p:ph type="sldImg"/>
          </p:nvPr>
        </p:nvSpPr>
        <p:spPr>
          <a:xfrm>
            <a:off x="1143000" y="685800"/>
            <a:ext cx="4572000" cy="3429000"/>
          </a:xfrm>
          <a:prstGeom prst="rect">
            <a:avLst/>
          </a:prstGeom>
          <a:ln w="0">
            <a:noFill/>
          </a:ln>
        </p:spPr>
      </p:sp>
      <p:sp>
        <p:nvSpPr>
          <p:cNvPr id="51"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Listed above are a few key agencies involved in trade for the US.  While these are the US entities, each country has similar oversight by similar agencies, even though the government structure may be entirely different that the US.</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US Trade Representative (USTR) – negotiators for the US on Trade matters</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Department of Commerce (DOC/ITA) – investigates AD/CVD cases</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International Trade Commission (ITC) – determines whether US industry is being injured by foreign practices.</a:t>
            </a:r>
            <a:endParaRPr b="0" lang="en-US" sz="1000" strike="noStrike" u="none">
              <a:solidFill>
                <a:srgbClr val="000000"/>
              </a:solidFill>
              <a:effectLst/>
              <a:uFillTx/>
              <a:latin typeface="Times New Roman"/>
            </a:endParaRPr>
          </a:p>
          <a:p>
            <a:pPr algn="just">
              <a:spcBef>
                <a:spcPts val="37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US Customs – division of the Department of the Treasury –process the paperwork associated with entry of goods and collect duties.</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 above  trade organization and agency information is really background on the underlying fundamentals to the trade process.  In managing the physical movement of goods, there are a few key operational components used to carry out the trade transaction.</a:t>
            </a: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PlaceHolder 1"/>
          <p:cNvSpPr>
            <a:spLocks noGrp="1"/>
          </p:cNvSpPr>
          <p:nvPr>
            <p:ph type="sldImg"/>
          </p:nvPr>
        </p:nvSpPr>
        <p:spPr>
          <a:xfrm>
            <a:off x="1143000" y="685800"/>
            <a:ext cx="4572000" cy="3429000"/>
          </a:xfrm>
          <a:prstGeom prst="rect">
            <a:avLst/>
          </a:prstGeom>
          <a:ln w="0">
            <a:noFill/>
          </a:ln>
        </p:spPr>
      </p:sp>
      <p:sp>
        <p:nvSpPr>
          <p:cNvPr id="53" name="PlaceHolder 2"/>
          <p:cNvSpPr>
            <a:spLocks noGrp="1"/>
          </p:cNvSpPr>
          <p:nvPr>
            <p:ph type="body"/>
          </p:nvPr>
        </p:nvSpPr>
        <p:spPr>
          <a:xfrm>
            <a:off x="609480" y="4343400"/>
            <a:ext cx="5639040" cy="4114800"/>
          </a:xfrm>
          <a:prstGeom prst="rect">
            <a:avLst/>
          </a:prstGeom>
          <a:noFill/>
          <a:ln w="0">
            <a:noFill/>
          </a:ln>
        </p:spPr>
        <p:txBody>
          <a:bodyPr lIns="90000" rIns="90000" tIns="46800" bIns="46800" anchor="t">
            <a:noAutofit/>
          </a:bodyPr>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For US Customs purposes, the entity listed as </a:t>
            </a:r>
            <a:r>
              <a:rPr b="1" lang="en-US" sz="1000" strike="noStrike" u="none">
                <a:solidFill>
                  <a:srgbClr val="000000"/>
                </a:solidFill>
                <a:effectLst/>
                <a:uFillTx/>
                <a:latin typeface="Times New Roman"/>
                <a:ea typeface="Times New Roman"/>
              </a:rPr>
              <a:t>importer of record</a:t>
            </a:r>
            <a:r>
              <a:rPr b="0" lang="en-US" sz="1000" strike="noStrike" u="none">
                <a:solidFill>
                  <a:srgbClr val="000000"/>
                </a:solidFill>
                <a:effectLst/>
                <a:uFillTx/>
                <a:latin typeface="Times New Roman"/>
                <a:ea typeface="Times New Roman"/>
              </a:rPr>
              <a:t> holds the responsibility and obligation for any and all duties and handling requirements incurred during the import of goods into the US. Importer of record may be the owner of the goods, the purchaser of the goods or a broker for the goods.</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That is the official language in the US.  But, designation as ‘importer of record’ has become widely used internationally for countries to identify who is accountable for goods entering a country.  Moving goods internationally introduces a relationship between the provider of goods and the country of import on top of the business-to-business relationship.  So, acting as importer of record changes the exposure on a deal. For instance, if Enron agrees to be the importer of record and the duty rates change on a good between the signing of the deal and the date of import, Enron is obligated to pay applicable charges to the country.  This is good if the tariff rates goes down, but this can be quite an increase if the commodity becomes subject to anti-dumping duties.  For example, there are number of AD cases against steel coming into the US.  Enron acting as importer of record on a steel case may face a completely different duty rate by the time the goods arrive to the US.</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It is not only tariff rates either. Countries may require licensing &amp;/or permits to import goods and from time to time may impose technical or sanitary restrictions on certain goods from certain countries. Importer of record bears the consequence of any licensing requirements, inspections, seizures, bans, whatever the national government sees necessary to impose. Adding the role of importer of record changes the requirements and implications of transacting that business.  It’s not to say that we can’t act as importer of record, just that we need to check thoroughly to know all of the implications and to see if it’s worthwhile to do so.</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Also be aware that conducting business in the manner that may be acceptable overseas may get you in trouble at home.  US firms and individuals are beholden to the Foreign Corrupt Practices Act – bribery is not allowed in our country or others.  And firms that are found in violation can be prosecuted at home.</a:t>
            </a: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PlaceHolder 1"/>
          <p:cNvSpPr>
            <a:spLocks noGrp="1"/>
          </p:cNvSpPr>
          <p:nvPr>
            <p:ph type="sldImg"/>
          </p:nvPr>
        </p:nvSpPr>
        <p:spPr>
          <a:xfrm>
            <a:off x="1143000" y="685800"/>
            <a:ext cx="4572000" cy="3429000"/>
          </a:xfrm>
          <a:prstGeom prst="rect">
            <a:avLst/>
          </a:prstGeom>
          <a:ln w="0">
            <a:noFill/>
          </a:ln>
        </p:spPr>
      </p:sp>
      <p:sp>
        <p:nvSpPr>
          <p:cNvPr id="55"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 Harmonized Tariff System (HS) came out of an international effort to streamline or “harmonize” the system of international goods movement.  It is a classification system that allows for a certain degree of consistency across countries in identifying commodities and tracking trade flows (import/export statistics).  The system established classification codes up to 6 digits.  Then additional digits are added at the discretion of each country.   This allows individual countries to separate any good by a distinctive characteristic. The more numbers used the pickier the country is about distinguishing product differences.</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Attached are two pages from the US schedule.  You can see the numbers in the far left column go to 10 digits.  The first six would be that same in all countries that use the Harmonized system. Knowing these numbers makes it much easier to check on duty rates in other countries. The first page is for some pulp classifications and isn’t too complicated – in particular because the rates on the right are free to enter any of these classifications into the US.  The next page, for paper is a bit more detailed and subtle differences in the commodity can make a difference in the duty rate charged.</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 right hand columns bring us to the next element I’d like to highlight – Origin.</a:t>
            </a: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sldImg"/>
          </p:nvPr>
        </p:nvSpPr>
        <p:spPr>
          <a:xfrm>
            <a:off x="1143000" y="685800"/>
            <a:ext cx="4572000" cy="3429000"/>
          </a:xfrm>
          <a:prstGeom prst="rect">
            <a:avLst/>
          </a:prstGeom>
          <a:ln w="0">
            <a:noFill/>
          </a:ln>
        </p:spPr>
      </p:sp>
      <p:sp>
        <p:nvSpPr>
          <p:cNvPr id="57"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A product’s country origination is key to the duty rate application.  Duty rates are determined on a bilateral basis.  The column titled General is that MFN rate that I mentioned as part of the WTO system. The special column grants special rates under separate agreements like NAFTA.  And the ‘2’ column is the rate charged to those that we have issues with. Once the US-Vietnam trade pact is implemented only 5 countries are on that list (at least for the time being) – Afghanistan, Cuba, North Korea, Laos &amp; Yugoslavia.</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For other countries, the process is similar.  Each country posts specific rates for each classification number like those on the left – one under MFN, one under special arrangements if they have them, and one for those out of good favor.  The rates may be different across countries, but the classification numbers are the same.</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So, to reiterate, rules of origin determine the treatment of a country’s goods.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Then, there are additional mechanisms that may be used to impose special treatment on specific goods from specific countries – namely, antidumping and countervailing duties.</a:t>
            </a: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PlaceHolder 1"/>
          <p:cNvSpPr>
            <a:spLocks noGrp="1"/>
          </p:cNvSpPr>
          <p:nvPr>
            <p:ph type="sldImg"/>
          </p:nvPr>
        </p:nvSpPr>
        <p:spPr>
          <a:xfrm>
            <a:off x="1143000" y="685800"/>
            <a:ext cx="4572000" cy="3429000"/>
          </a:xfrm>
          <a:prstGeom prst="rect">
            <a:avLst/>
          </a:prstGeom>
          <a:ln w="0">
            <a:noFill/>
          </a:ln>
        </p:spPr>
      </p:sp>
      <p:sp>
        <p:nvSpPr>
          <p:cNvPr id="59" name="PlaceHolder 2"/>
          <p:cNvSpPr>
            <a:spLocks noGrp="1"/>
          </p:cNvSpPr>
          <p:nvPr>
            <p:ph type="body"/>
          </p:nvPr>
        </p:nvSpPr>
        <p:spPr>
          <a:xfrm>
            <a:off x="762120" y="4343400"/>
            <a:ext cx="5410080" cy="4114800"/>
          </a:xfrm>
          <a:prstGeom prst="rect">
            <a:avLst/>
          </a:prstGeom>
          <a:noFill/>
          <a:ln w="0">
            <a:noFill/>
          </a:ln>
        </p:spPr>
        <p:txBody>
          <a:bodyPr lIns="90000" rIns="90000" tIns="46800" bIns="46800" anchor="t">
            <a:noAutofit/>
          </a:bodyPr>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Anti dumping and countervailing duties are mechanisms allowed under international trade rules to counteract the impact of dumping and subsidies from foreign sources.  The process is allowed as recourse to domestically damaging foreign practices.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The US and Europe are currently the most prolific users of antidumping and CVD measures.  I say ‘currently’ because as the tariffs and other traditional barriers come down, AD/CVD cases increase.  Countries like China have recently added AD/CVD laws and procedures to their books and have begun using them.  The US &amp; Canada face a 78% AD duty on newsprint going to China.   It won’t surprise me to see more cases in more countries in the near future.</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Currently, the US has sanction regulations against 75 countries imposed for concerns such as human rights, nuclear proliferation, terrorism, whaling and fishing practices, intellectual property labor rights and religious discrimination. The regulations vary from broad prohibition of any interaction with a sanctioned country to narrow limitations. Since September 11, the state of sanctions is changing rather dramatically.  The sanctions against India and Pakistan in place because of their nuclear testing have been lifted and other sanctions are included in the negotiation process in the efforts to address terrorism.  So, on the good side of trade, some sanctions are being loosened.  On the other side, new sanctions are going into place.  The latest being sanctions prohibiting transactions with persons who commit, threaten to commit or support terrorism.  The sanctions issue is touchy and penalties for violating sanctions are severe. </a:t>
            </a:r>
            <a:endParaRPr b="0" lang="en-US" sz="1000" strike="noStrike" u="none">
              <a:solidFill>
                <a:srgbClr val="000000"/>
              </a:solidFill>
              <a:effectLst/>
              <a:uFillTx/>
              <a:latin typeface="Times New Roman"/>
            </a:endParaRPr>
          </a:p>
          <a:p>
            <a:pPr indent="0" algn="just">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ea typeface="Times New Roman"/>
              </a:rPr>
              <a:t>We are in the process of outlining what the current sanction are; how they are changing; and where our risks lie.  We will have more information on this very soon.</a:t>
            </a:r>
            <a:endParaRPr b="0" lang="en-US" sz="1000" strike="noStrike" u="none">
              <a:solidFill>
                <a:srgbClr val="000000"/>
              </a:solidFill>
              <a:effectLst/>
              <a:uFillTx/>
              <a:latin typeface="Times New Roman"/>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sldImg"/>
          </p:nvPr>
        </p:nvSpPr>
        <p:spPr>
          <a:xfrm>
            <a:off x="1143000" y="685800"/>
            <a:ext cx="4572000" cy="3429000"/>
          </a:xfrm>
          <a:prstGeom prst="rect">
            <a:avLst/>
          </a:prstGeom>
          <a:ln w="0">
            <a:noFill/>
          </a:ln>
        </p:spPr>
      </p:sp>
      <p:sp>
        <p:nvSpPr>
          <p:cNvPr id="61"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Government Affairs is building some trade flow information to identify what tariff rates are currently in place and to  keep tabs on any trade protection grumblings.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I’ll need your input to determine the classifications of goods being moved, the country of origin and the destination country for business in development.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Thanks!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grpSp>
        <p:nvGrpSpPr>
          <p:cNvPr id="0" name=""/>
          <p:cNvGrpSpPr/>
          <p:nvPr/>
        </p:nvGrpSpPr>
        <p:grpSpPr>
          <a:xfrm>
            <a:off x="0" y="0"/>
            <a:ext cx="3200400" cy="6858000"/>
            <a:chOff x="0" y="0"/>
            <a:chExt cx="3200400" cy="6858000"/>
          </a:xfrm>
        </p:grpSpPr>
        <p:sp>
          <p:nvSpPr>
            <p:cNvPr id="1" name=""/>
            <p:cNvSpPr/>
            <p:nvPr/>
          </p:nvSpPr>
          <p:spPr>
            <a:xfrm>
              <a:off x="0" y="0"/>
              <a:ext cx="762120" cy="6858000"/>
            </a:xfrm>
            <a:prstGeom prst="rect">
              <a:avLst/>
            </a:prstGeom>
            <a:solidFill>
              <a:srgbClr val="99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2" name=""/>
            <p:cNvSpPr/>
            <p:nvPr/>
          </p:nvSpPr>
          <p:spPr>
            <a:xfrm>
              <a:off x="685800" y="0"/>
              <a:ext cx="2514600" cy="1066680"/>
            </a:xfrm>
            <a:prstGeom prst="rect">
              <a:avLst/>
            </a:prstGeom>
            <a:solidFill>
              <a:srgbClr val="99cc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grpSp>
      <p:sp>
        <p:nvSpPr>
          <p:cNvPr id="3" name=""/>
          <p:cNvSpPr/>
          <p:nvPr/>
        </p:nvSpPr>
        <p:spPr>
          <a:xfrm>
            <a:off x="762120" y="762120"/>
            <a:ext cx="5105160" cy="609480"/>
          </a:xfrm>
          <a:prstGeom prst="roundRect">
            <a:avLst>
              <a:gd name="adj" fmla="val 50000"/>
            </a:avLst>
          </a:prstGeom>
          <a:solidFill>
            <a:srgbClr val="ffff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Times New Roman"/>
            </a:endParaRPr>
          </a:p>
        </p:txBody>
      </p:sp>
      <p:sp>
        <p:nvSpPr>
          <p:cNvPr id="4"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Click to edit the title text format</a:t>
            </a:r>
            <a:endParaRPr b="1" lang="en-US" sz="3600" strike="noStrike" u="none">
              <a:solidFill>
                <a:srgbClr val="006666"/>
              </a:solidFill>
              <a:effectLst/>
              <a:uFillTx/>
              <a:latin typeface="Arial"/>
            </a:endParaRPr>
          </a:p>
        </p:txBody>
      </p:sp>
      <p:sp>
        <p:nvSpPr>
          <p:cNvPr id="5" name="PlaceHolder 2"/>
          <p:cNvSpPr>
            <a:spLocks noGrp="1"/>
          </p:cNvSpPr>
          <p:nvPr>
            <p:ph type="body"/>
          </p:nvPr>
        </p:nvSpPr>
        <p:spPr>
          <a:xfrm>
            <a:off x="914040" y="2361960"/>
            <a:ext cx="8001000" cy="3733560"/>
          </a:xfrm>
          <a:prstGeom prst="rect">
            <a:avLst/>
          </a:prstGeom>
          <a:noFill/>
          <a:ln w="0">
            <a:noFill/>
          </a:ln>
        </p:spPr>
        <p:txBody>
          <a:bodyPr lIns="90000" rIns="90000" tIns="46800" bIns="46800" anchor="t">
            <a:normAutofit/>
          </a:bodyPr>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Click to edit the outline text format</a:t>
            </a:r>
            <a:endParaRPr b="0" lang="en-US" sz="2800" strike="noStrike" u="none">
              <a:solidFill>
                <a:srgbClr val="003366"/>
              </a:solidFill>
              <a:effectLst/>
              <a:uFillTx/>
              <a:latin typeface="Arial"/>
            </a:endParaRPr>
          </a:p>
          <a:p>
            <a:pPr lvl="1" marL="743040" indent="-285840">
              <a:spcBef>
                <a:spcPts val="700"/>
              </a:spcBef>
              <a:buClr>
                <a:srgbClr val="0033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Second Outline Level</a:t>
            </a:r>
            <a:endParaRPr b="0" lang="en-US" sz="2800" strike="noStrike" u="none">
              <a:solidFill>
                <a:srgbClr val="003366"/>
              </a:solidFill>
              <a:effectLst/>
              <a:uFillTx/>
              <a:latin typeface="Arial"/>
            </a:endParaRPr>
          </a:p>
          <a:p>
            <a:pPr lvl="2" marL="1143000" indent="-22860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Third Outline Level</a:t>
            </a:r>
            <a:endParaRPr b="0" lang="en-US" sz="2800" strike="noStrike" u="none">
              <a:solidFill>
                <a:srgbClr val="003366"/>
              </a:solidFill>
              <a:effectLst/>
              <a:uFillTx/>
              <a:latin typeface="Arial"/>
            </a:endParaRPr>
          </a:p>
          <a:p>
            <a:pPr lvl="3" marL="1600200" indent="-228600">
              <a:spcBef>
                <a:spcPts val="700"/>
              </a:spcBef>
              <a:buClr>
                <a:srgbClr val="003366"/>
              </a:buClr>
              <a:buSzPct val="8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Fourth Outline Level</a:t>
            </a:r>
            <a:endParaRPr b="0" lang="en-US" sz="2800" strike="noStrike" u="none">
              <a:solidFill>
                <a:srgbClr val="003366"/>
              </a:solidFill>
              <a:effectLst/>
              <a:uFillTx/>
              <a:latin typeface="Arial"/>
            </a:endParaRPr>
          </a:p>
          <a:p>
            <a:pPr lvl="4" marL="2057400" indent="-228600">
              <a:spcBef>
                <a:spcPts val="700"/>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Fifth Outline Level</a:t>
            </a:r>
            <a:endParaRPr b="0" lang="en-US" sz="2800" strike="noStrike" u="none">
              <a:solidFill>
                <a:srgbClr val="003366"/>
              </a:solidFill>
              <a:effectLst/>
              <a:uFillTx/>
              <a:latin typeface="Arial"/>
            </a:endParaRPr>
          </a:p>
          <a:p>
            <a:pPr lvl="5" marL="2057400" indent="-228600">
              <a:spcBef>
                <a:spcPts val="700"/>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Sixth Outline Level</a:t>
            </a:r>
            <a:endParaRPr b="0" lang="en-US" sz="2800" strike="noStrike" u="none">
              <a:solidFill>
                <a:srgbClr val="003366"/>
              </a:solidFill>
              <a:effectLst/>
              <a:uFillTx/>
              <a:latin typeface="Arial"/>
            </a:endParaRPr>
          </a:p>
          <a:p>
            <a:pPr lvl="6" marL="2057400" indent="-228600">
              <a:spcBef>
                <a:spcPts val="700"/>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Seventh Outline Level</a:t>
            </a:r>
            <a:endParaRPr b="0" lang="en-US" sz="2800" strike="noStrike" u="none">
              <a:solidFill>
                <a:srgbClr val="003366"/>
              </a:solidFill>
              <a:effectLst/>
              <a:uFillTx/>
              <a:latin typeface="Arial"/>
            </a:endParaRPr>
          </a:p>
        </p:txBody>
      </p:sp>
      <p:sp>
        <p:nvSpPr>
          <p:cNvPr id="6" name="PlaceHolder 3"/>
          <p:cNvSpPr>
            <a:spLocks noGrp="1"/>
          </p:cNvSpPr>
          <p:nvPr>
            <p:ph type="dt" idx="1"/>
          </p:nvPr>
        </p:nvSpPr>
        <p:spPr>
          <a:xfrm>
            <a:off x="7010280" y="6550200"/>
            <a:ext cx="1905120" cy="30744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33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66"/>
                </a:solidFill>
                <a:effectLst/>
                <a:uFillTx/>
                <a:latin typeface="Arial"/>
              </a:rPr>
              <a:t>&lt;date/time&gt;</a:t>
            </a:r>
            <a:endParaRPr b="0" lang="en-US" sz="1400" strike="noStrike" u="none">
              <a:solidFill>
                <a:srgbClr val="000000"/>
              </a:solidFill>
              <a:effectLst/>
              <a:uFillTx/>
              <a:latin typeface="Times New Roman"/>
            </a:endParaRPr>
          </a:p>
        </p:txBody>
      </p:sp>
      <p:sp>
        <p:nvSpPr>
          <p:cNvPr id="7" name="PlaceHolder 4"/>
          <p:cNvSpPr>
            <a:spLocks noGrp="1"/>
          </p:cNvSpPr>
          <p:nvPr>
            <p:ph type="ftr" idx="2"/>
          </p:nvPr>
        </p:nvSpPr>
        <p:spPr>
          <a:xfrm>
            <a:off x="2936520" y="6526440"/>
            <a:ext cx="2895480" cy="30744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33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66"/>
                </a:solidFill>
                <a:effectLst/>
                <a:uFillTx/>
                <a:latin typeface="Arial"/>
              </a:rPr>
              <a:t>&lt;footer&gt;</a:t>
            </a:r>
            <a:endParaRPr b="0" lang="en-US" sz="1400" strike="noStrike" u="none">
              <a:solidFill>
                <a:srgbClr val="000000"/>
              </a:solidFill>
              <a:effectLst/>
              <a:uFillTx/>
              <a:latin typeface="Times New Roman"/>
            </a:endParaRPr>
          </a:p>
        </p:txBody>
      </p:sp>
      <p:sp>
        <p:nvSpPr>
          <p:cNvPr id="8" name="PlaceHolder 5"/>
          <p:cNvSpPr>
            <a:spLocks noGrp="1"/>
          </p:cNvSpPr>
          <p:nvPr>
            <p:ph type="sldNum" idx="3"/>
          </p:nvPr>
        </p:nvSpPr>
        <p:spPr>
          <a:xfrm>
            <a:off x="83880" y="6342480"/>
            <a:ext cx="587160" cy="489960"/>
          </a:xfrm>
          <a:prstGeom prst="rect">
            <a:avLst/>
          </a:prstGeom>
          <a:noFill/>
          <a:ln w="0">
            <a:noFill/>
          </a:ln>
        </p:spPr>
        <p:txBody>
          <a:bodyPr lIns="90000" rIns="90000" tIns="46800" bIns="46800" anchor="b" anchorCtr="1">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2600" strike="noStrike" u="none">
                <a:solidFill>
                  <a:srgbClr val="ffffff"/>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F6B4725-8ACB-45F9-8A2C-99DB0EDC1069}" type="slidenum">
              <a:rPr b="1" lang="en-US" sz="2600" strike="noStrike" u="none">
                <a:solidFill>
                  <a:srgbClr val="ffffff"/>
                </a:solidFill>
                <a:effectLst/>
                <a:uFillTx/>
                <a:latin typeface="Arial"/>
              </a:rPr>
              <a:t>&lt;number&gt;</a:t>
            </a:fld>
            <a:endParaRPr b="0" lang="en-US" sz="2600" strike="noStrike" u="none">
              <a:solidFill>
                <a:srgbClr val="000000"/>
              </a:solidFill>
              <a:effectLst/>
              <a:uFillTx/>
              <a:latin typeface="Times New Roman"/>
            </a:endParaRPr>
          </a:p>
        </p:txBody>
      </p:sp>
      <p:grpSp>
        <p:nvGrpSpPr>
          <p:cNvPr id="9" name=""/>
          <p:cNvGrpSpPr/>
          <p:nvPr/>
        </p:nvGrpSpPr>
        <p:grpSpPr>
          <a:xfrm>
            <a:off x="228600" y="1981080"/>
            <a:ext cx="7391520" cy="319320"/>
            <a:chOff x="228600" y="1981080"/>
            <a:chExt cx="7391520" cy="319320"/>
          </a:xfrm>
        </p:grpSpPr>
        <p:sp>
          <p:nvSpPr>
            <p:cNvPr id="10" name=""/>
            <p:cNvSpPr/>
            <p:nvPr/>
          </p:nvSpPr>
          <p:spPr>
            <a:xfrm>
              <a:off x="609480" y="1981080"/>
              <a:ext cx="7010640" cy="317520"/>
            </a:xfrm>
            <a:prstGeom prst="roundRect">
              <a:avLst>
                <a:gd name="adj" fmla="val 0"/>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1" name=""/>
            <p:cNvSpPr/>
            <p:nvPr/>
          </p:nvSpPr>
          <p:spPr>
            <a:xfrm flipH="1">
              <a:off x="228600" y="1981080"/>
              <a:ext cx="393840" cy="319320"/>
            </a:xfrm>
            <a:prstGeom prst="flowChartDelay">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2" name=""/>
          <p:cNvSpPr/>
          <p:nvPr/>
        </p:nvSpPr>
        <p:spPr>
          <a:xfrm>
            <a:off x="0" y="0"/>
            <a:ext cx="4572000" cy="6858000"/>
          </a:xfrm>
          <a:prstGeom prst="rect">
            <a:avLst/>
          </a:prstGeom>
          <a:solidFill>
            <a:srgbClr val="99cc99"/>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Times New Roman"/>
            </a:endParaRPr>
          </a:p>
        </p:txBody>
      </p:sp>
      <p:sp>
        <p:nvSpPr>
          <p:cNvPr id="13" name=""/>
          <p:cNvSpPr/>
          <p:nvPr/>
        </p:nvSpPr>
        <p:spPr>
          <a:xfrm>
            <a:off x="685800" y="990720"/>
            <a:ext cx="5181480" cy="1904760"/>
          </a:xfrm>
          <a:prstGeom prst="roundRect">
            <a:avLst>
              <a:gd name="adj" fmla="val 50000"/>
            </a:avLst>
          </a:prstGeom>
          <a:solidFill>
            <a:srgbClr val="ffff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Times New Roman"/>
            </a:endParaRPr>
          </a:p>
        </p:txBody>
      </p:sp>
      <p:grpSp>
        <p:nvGrpSpPr>
          <p:cNvPr id="14" name=""/>
          <p:cNvGrpSpPr/>
          <p:nvPr/>
        </p:nvGrpSpPr>
        <p:grpSpPr>
          <a:xfrm>
            <a:off x="3632040" y="4889520"/>
            <a:ext cx="4876920" cy="318960"/>
            <a:chOff x="3632040" y="4889520"/>
            <a:chExt cx="4876920" cy="318960"/>
          </a:xfrm>
        </p:grpSpPr>
        <p:sp>
          <p:nvSpPr>
            <p:cNvPr id="15" name=""/>
            <p:cNvSpPr/>
            <p:nvPr/>
          </p:nvSpPr>
          <p:spPr>
            <a:xfrm flipH="1">
              <a:off x="3632040" y="4889520"/>
              <a:ext cx="4626000" cy="317520"/>
            </a:xfrm>
            <a:prstGeom prst="roundRect">
              <a:avLst>
                <a:gd name="adj" fmla="val 0"/>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sp>
          <p:nvSpPr>
            <p:cNvPr id="16" name=""/>
            <p:cNvSpPr/>
            <p:nvPr/>
          </p:nvSpPr>
          <p:spPr>
            <a:xfrm>
              <a:off x="8248680" y="4889520"/>
              <a:ext cx="260280" cy="318960"/>
            </a:xfrm>
            <a:prstGeom prst="flowChartDelay">
              <a:avLst/>
            </a:prstGeom>
            <a:solidFill>
              <a:srgbClr val="0033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3366"/>
                </a:solidFill>
                <a:effectLst/>
                <a:uFillTx/>
                <a:latin typeface="Times New Roman"/>
              </a:endParaRPr>
            </a:p>
          </p:txBody>
        </p:sp>
      </p:grpSp>
      <p:sp>
        <p:nvSpPr>
          <p:cNvPr id="17" name="PlaceHolder 1"/>
          <p:cNvSpPr>
            <a:spLocks noGrp="1"/>
          </p:cNvSpPr>
          <p:nvPr>
            <p:ph type="dt" idx="4"/>
          </p:nvPr>
        </p:nvSpPr>
        <p:spPr>
          <a:xfrm>
            <a:off x="2666880" y="6550200"/>
            <a:ext cx="1905120" cy="30744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&lt;date/time&gt;</a:t>
            </a:r>
            <a:endParaRPr b="0" lang="en-US" sz="1400" strike="noStrike" u="none">
              <a:solidFill>
                <a:srgbClr val="000000"/>
              </a:solidFill>
              <a:effectLst/>
              <a:uFillTx/>
              <a:latin typeface="Times New Roman"/>
            </a:endParaRPr>
          </a:p>
        </p:txBody>
      </p:sp>
      <p:sp>
        <p:nvSpPr>
          <p:cNvPr id="18" name="PlaceHolder 2"/>
          <p:cNvSpPr>
            <a:spLocks noGrp="1"/>
          </p:cNvSpPr>
          <p:nvPr>
            <p:ph type="ftr" idx="5"/>
          </p:nvPr>
        </p:nvSpPr>
        <p:spPr>
          <a:xfrm>
            <a:off x="5195520" y="6550200"/>
            <a:ext cx="3279960" cy="30744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33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66"/>
                </a:solidFill>
                <a:effectLst/>
                <a:uFillTx/>
                <a:latin typeface="Arial"/>
              </a:rPr>
              <a:t>&lt;footer&gt;</a:t>
            </a:r>
            <a:endParaRPr b="0" lang="en-US" sz="1400" strike="noStrike" u="none">
              <a:solidFill>
                <a:srgbClr val="000000"/>
              </a:solidFill>
              <a:effectLst/>
              <a:uFillTx/>
              <a:latin typeface="Times New Roman"/>
            </a:endParaRPr>
          </a:p>
        </p:txBody>
      </p:sp>
      <p:sp>
        <p:nvSpPr>
          <p:cNvPr id="19" name="PlaceHolder 3"/>
          <p:cNvSpPr>
            <a:spLocks noGrp="1"/>
          </p:cNvSpPr>
          <p:nvPr>
            <p:ph type="sldNum" idx="6"/>
          </p:nvPr>
        </p:nvSpPr>
        <p:spPr>
          <a:xfrm>
            <a:off x="9360" y="6358320"/>
            <a:ext cx="587520" cy="48996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2600" strike="noStrike" u="none">
                <a:solidFill>
                  <a:srgbClr val="ffffff"/>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6E0009B-EEB5-4F94-8277-03BFB2FD3530}" type="slidenum">
              <a:rPr b="1" lang="en-US" sz="2600" strike="noStrike" u="none">
                <a:solidFill>
                  <a:srgbClr val="ffffff"/>
                </a:solidFill>
                <a:effectLst/>
                <a:uFillTx/>
                <a:latin typeface="Arial"/>
              </a:rPr>
              <a:t>&lt;number&gt;</a:t>
            </a:fld>
            <a:endParaRPr b="0" lang="en-US" sz="2600" strike="noStrike" u="none">
              <a:solidFill>
                <a:srgbClr val="000000"/>
              </a:solidFill>
              <a:effectLst/>
              <a:uFillTx/>
              <a:latin typeface="Times New Roman"/>
            </a:endParaRPr>
          </a:p>
        </p:txBody>
      </p:sp>
      <p:sp>
        <p:nvSpPr>
          <p:cNvPr id="20" name="PlaceHolder 4"/>
          <p:cNvSpPr>
            <a:spLocks noGrp="1"/>
          </p:cNvSpPr>
          <p:nvPr>
            <p:ph type="title"/>
          </p:nvPr>
        </p:nvSpPr>
        <p:spPr>
          <a:xfrm>
            <a:off x="936720" y="1425240"/>
            <a:ext cx="7772400" cy="1143000"/>
          </a:xfrm>
          <a:prstGeom prst="rect">
            <a:avLst/>
          </a:prstGeom>
          <a:noFill/>
          <a:ln w="0">
            <a:noFill/>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66"/>
                </a:solidFill>
                <a:effectLst/>
                <a:uFillTx/>
                <a:latin typeface="Arial"/>
              </a:rPr>
              <a:t>Click to edit the title text format</a:t>
            </a:r>
            <a:endParaRPr b="1" lang="en-US" sz="3600" strike="noStrike" u="none">
              <a:solidFill>
                <a:srgbClr val="003366"/>
              </a:solidFill>
              <a:effectLst/>
              <a:uFillTx/>
              <a:latin typeface="Arial"/>
            </a:endParaRPr>
          </a:p>
        </p:txBody>
      </p:sp>
      <p:sp>
        <p:nvSpPr>
          <p:cNvPr id="2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6666"/>
                </a:solidFill>
                <a:effectLst/>
                <a:uFillTx/>
                <a:latin typeface="Arial"/>
              </a:rPr>
              <a:t>Click to edit the outline text format</a:t>
            </a:r>
            <a:endParaRPr b="0" lang="en-US" sz="2800" strike="noStrike" u="none">
              <a:solidFill>
                <a:srgbClr val="006666"/>
              </a:solidFill>
              <a:effectLst/>
              <a:uFillTx/>
              <a:latin typeface="Arial"/>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Arial"/>
              </a:rPr>
              <a:t>Second Outline Level</a:t>
            </a:r>
            <a:endParaRPr b="0" lang="en-US" sz="2400" strike="noStrike" u="none">
              <a:solidFill>
                <a:srgbClr val="003366"/>
              </a:solidFill>
              <a:effectLst/>
              <a:uFillTx/>
              <a:latin typeface="Arial"/>
            </a:endParaRPr>
          </a:p>
          <a:p>
            <a:pPr lvl="2" marL="914400" algn="ctr">
              <a:spcBef>
                <a:spcPts val="499"/>
              </a:spcBef>
              <a:buClr>
                <a:srgbClr val="003366"/>
              </a:buClr>
              <a:buSzPct val="7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3366"/>
                </a:solidFill>
                <a:effectLst/>
                <a:uFillTx/>
                <a:latin typeface="Arial"/>
              </a:rPr>
              <a:t>Third Outline Level</a:t>
            </a:r>
            <a:endParaRPr b="0" lang="en-US" sz="2000" strike="noStrike" u="none">
              <a:solidFill>
                <a:srgbClr val="003366"/>
              </a:solidFill>
              <a:effectLst/>
              <a:uFillTx/>
              <a:latin typeface="Arial"/>
            </a:endParaRPr>
          </a:p>
          <a:p>
            <a:pPr lvl="3" marL="1371600" algn="ctr">
              <a:spcBef>
                <a:spcPts val="451"/>
              </a:spcBef>
              <a:buClr>
                <a:srgbClr val="003366"/>
              </a:buClr>
              <a:buSzPct val="80000"/>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Arial"/>
              </a:rPr>
              <a:t>Fourth Outline Level</a:t>
            </a:r>
            <a:endParaRPr b="0" lang="en-US" sz="1800" strike="noStrike" u="none">
              <a:solidFill>
                <a:srgbClr val="003366"/>
              </a:solidFill>
              <a:effectLst/>
              <a:uFillTx/>
              <a:latin typeface="Arial"/>
            </a:endParaRPr>
          </a:p>
          <a:p>
            <a:pPr lvl="4" marL="1828800" algn="ctr">
              <a:spcBef>
                <a:spcPts val="451"/>
              </a:spcBef>
              <a:buClr>
                <a:srgbClr val="003366"/>
              </a:buClr>
              <a:buSzPct val="65000"/>
              <a:buFont typeface="Wingdings" charset="2"/>
              <a:buChar char=""/>
              <a:tabLst>
                <a:tab algn="l" pos="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Arial"/>
              </a:rPr>
              <a:t>Fifth Outline Level</a:t>
            </a:r>
            <a:endParaRPr b="0" lang="en-US" sz="1800" strike="noStrike" u="none">
              <a:solidFill>
                <a:srgbClr val="003366"/>
              </a:solidFill>
              <a:effectLst/>
              <a:uFillTx/>
              <a:latin typeface="Arial"/>
            </a:endParaRPr>
          </a:p>
          <a:p>
            <a:pPr lvl="5" marL="1828800">
              <a:spcBef>
                <a:spcPts val="451"/>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Arial"/>
              </a:rPr>
              <a:t>Sixth Outline Level</a:t>
            </a:r>
            <a:endParaRPr b="0" lang="en-US" sz="1800" strike="noStrike" u="none">
              <a:solidFill>
                <a:srgbClr val="003366"/>
              </a:solidFill>
              <a:effectLst/>
              <a:uFillTx/>
              <a:latin typeface="Arial"/>
            </a:endParaRPr>
          </a:p>
          <a:p>
            <a:pPr lvl="6" marL="1828800">
              <a:spcBef>
                <a:spcPts val="451"/>
              </a:spcBef>
              <a:buClr>
                <a:srgbClr val="003366"/>
              </a:buClr>
              <a:buSzPct val="6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3366"/>
                </a:solidFill>
                <a:effectLst/>
                <a:uFillTx/>
                <a:latin typeface="Arial"/>
              </a:rPr>
              <a:t>Seventh Outline Level</a:t>
            </a:r>
            <a:endParaRPr b="0" lang="en-US" sz="1800" strike="noStrike" u="none">
              <a:solidFill>
                <a:srgbClr val="003366"/>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
          <p:cNvSpPr txBox="1"/>
          <p:nvPr/>
        </p:nvSpPr>
        <p:spPr>
          <a:xfrm>
            <a:off x="5195520" y="6550200"/>
            <a:ext cx="3279960" cy="307440"/>
          </a:xfrm>
          <a:prstGeom prst="rect">
            <a:avLst/>
          </a:prstGeom>
          <a:noFill/>
          <a:ln w="0">
            <a:noFill/>
          </a:ln>
        </p:spPr>
        <p:txBody>
          <a:bodyPr lIns="90000" rIns="90000" tIns="46800" bIns="4680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66"/>
                </a:solidFill>
                <a:effectLst/>
                <a:uFillTx/>
                <a:latin typeface="Arial"/>
              </a:rPr>
              <a:t>&lt;footer&gt;</a:t>
            </a:r>
            <a:endParaRPr b="0" lang="en-US" sz="1400" strike="noStrike" u="none">
              <a:solidFill>
                <a:srgbClr val="000000"/>
              </a:solidFill>
              <a:effectLst/>
              <a:uFillTx/>
              <a:latin typeface="Times New Roman"/>
            </a:endParaRPr>
          </a:p>
        </p:txBody>
      </p:sp>
      <p:sp>
        <p:nvSpPr>
          <p:cNvPr id="30" name=""/>
          <p:cNvSpPr txBox="1"/>
          <p:nvPr/>
        </p:nvSpPr>
        <p:spPr>
          <a:xfrm>
            <a:off x="2666880" y="6550200"/>
            <a:ext cx="1905120" cy="307440"/>
          </a:xfrm>
          <a:prstGeom prst="rect">
            <a:avLst/>
          </a:prstGeom>
          <a:noFill/>
          <a:ln w="0">
            <a:noFill/>
          </a:ln>
        </p:spPr>
        <p:txBody>
          <a:bodyPr lIns="90000" rIns="90000" tIns="46800" bIns="4680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&lt;date/time&gt;</a:t>
            </a:r>
            <a:endParaRPr b="0" lang="en-US" sz="1400" strike="noStrike" u="none">
              <a:solidFill>
                <a:srgbClr val="000000"/>
              </a:solidFill>
              <a:effectLst/>
              <a:uFillTx/>
              <a:latin typeface="Times New Roman"/>
            </a:endParaRPr>
          </a:p>
        </p:txBody>
      </p:sp>
      <p:sp>
        <p:nvSpPr>
          <p:cNvPr id="31" name="PlaceHolder 1"/>
          <p:cNvSpPr>
            <a:spLocks noGrp="1"/>
          </p:cNvSpPr>
          <p:nvPr>
            <p:ph type="title"/>
          </p:nvPr>
        </p:nvSpPr>
        <p:spPr>
          <a:xfrm>
            <a:off x="936720" y="1425240"/>
            <a:ext cx="7772400" cy="1143000"/>
          </a:xfrm>
          <a:prstGeom prst="rect">
            <a:avLst/>
          </a:prstGeom>
          <a:noFill/>
          <a:ln w="0">
            <a:noFill/>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66"/>
                </a:solidFill>
                <a:effectLst/>
                <a:uFillTx/>
                <a:latin typeface="Arial"/>
              </a:rPr>
              <a:t>Fundamentals of Trade</a:t>
            </a:r>
            <a:endParaRPr b="1" lang="en-US" sz="3600" strike="noStrike" u="none">
              <a:solidFill>
                <a:srgbClr val="003366"/>
              </a:solidFill>
              <a:effectLst/>
              <a:uFillTx/>
              <a:latin typeface="Arial"/>
            </a:endParaRPr>
          </a:p>
        </p:txBody>
      </p:sp>
      <p:sp>
        <p:nvSpPr>
          <p:cNvPr id="32" name="PlaceHolder 2"/>
          <p:cNvSpPr>
            <a:spLocks noGrp="1"/>
          </p:cNvSpPr>
          <p:nvPr>
            <p:ph type="subTitle"/>
          </p:nvPr>
        </p:nvSpPr>
        <p:spPr>
          <a:xfrm>
            <a:off x="4673520" y="2927520"/>
            <a:ext cx="3657600" cy="1822320"/>
          </a:xfrm>
          <a:prstGeom prst="rect">
            <a:avLst/>
          </a:prstGeom>
          <a:noFill/>
          <a:ln w="0">
            <a:noFill/>
          </a:ln>
        </p:spPr>
        <p:txBody>
          <a:bodyPr lIns="90000" rIns="90000" tIns="46800" bIns="46800" anchor="b">
            <a:noAutofit/>
          </a:bodyPr>
          <a:p>
            <a:pPr indent="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66"/>
              </a:solidFill>
              <a:effectLst/>
              <a:uFillTx/>
              <a:latin typeface="Arial"/>
            </a:endParaRPr>
          </a:p>
          <a:p>
            <a:pPr indent="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66"/>
              </a:solidFill>
              <a:effectLst/>
              <a:uFillTx/>
              <a:latin typeface="Arial"/>
            </a:endParaRPr>
          </a:p>
          <a:p>
            <a:pPr indent="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6666"/>
                </a:solidFill>
                <a:effectLst/>
                <a:uFillTx/>
                <a:latin typeface="Arial"/>
              </a:rPr>
              <a:t>Maggy Huson</a:t>
            </a:r>
            <a:endParaRPr b="0" lang="en-US" sz="2800" strike="noStrike" u="none">
              <a:solidFill>
                <a:srgbClr val="006666"/>
              </a:solidFill>
              <a:effectLst/>
              <a:uFillTx/>
              <a:latin typeface="Arial"/>
            </a:endParaRPr>
          </a:p>
          <a:p>
            <a:pPr indent="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6666"/>
                </a:solidFill>
                <a:effectLst/>
                <a:uFillTx/>
                <a:latin typeface="Arial"/>
              </a:rPr>
              <a:t>Government Affairs</a:t>
            </a:r>
            <a:endParaRPr b="0" lang="en-US" sz="2800" strike="noStrike" u="none">
              <a:solidFill>
                <a:srgbClr val="006666"/>
              </a:solidFill>
              <a:effectLst/>
              <a:uFillTx/>
              <a:latin typeface="Arial"/>
            </a:endParaRPr>
          </a:p>
        </p:txBody>
      </p:sp>
      <p:pic>
        <p:nvPicPr>
          <p:cNvPr id="33" name="ENE_C_WHI" descr=""/>
          <p:cNvPicPr/>
          <p:nvPr/>
        </p:nvPicPr>
        <p:blipFill>
          <a:blip r:embed="rId1"/>
          <a:stretch/>
        </p:blipFill>
        <p:spPr>
          <a:xfrm>
            <a:off x="685800" y="4038480"/>
            <a:ext cx="2062080" cy="207036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Trade Organizations &amp; Agreements</a:t>
            </a:r>
            <a:endParaRPr b="1" lang="en-US" sz="3600" strike="noStrike" u="none">
              <a:solidFill>
                <a:srgbClr val="006666"/>
              </a:solidFill>
              <a:effectLst/>
              <a:uFillTx/>
              <a:latin typeface="Arial"/>
            </a:endParaRPr>
          </a:p>
        </p:txBody>
      </p:sp>
      <p:sp>
        <p:nvSpPr>
          <p:cNvPr id="35" name="PlaceHolder 2"/>
          <p:cNvSpPr>
            <a:spLocks noGrp="1"/>
          </p:cNvSpPr>
          <p:nvPr>
            <p:ph/>
          </p:nvPr>
        </p:nvSpPr>
        <p:spPr>
          <a:xfrm>
            <a:off x="914040" y="2666520"/>
            <a:ext cx="8001000" cy="3429000"/>
          </a:xfrm>
          <a:prstGeom prst="rect">
            <a:avLst/>
          </a:prstGeom>
          <a:noFill/>
          <a:ln w="0">
            <a:noFill/>
          </a:ln>
        </p:spPr>
        <p:txBody>
          <a:bodyPr lIns="90000" rIns="90000" tIns="46800" bIns="46800" anchor="t">
            <a:normAutofit/>
          </a:bodyPr>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WTO/GATT</a:t>
            </a:r>
            <a:endParaRPr b="0" lang="en-US" sz="2800" strike="noStrike" u="none">
              <a:solidFill>
                <a:srgbClr val="003366"/>
              </a:solidFill>
              <a:effectLst/>
              <a:uFillTx/>
              <a:latin typeface="Arial"/>
            </a:endParaRPr>
          </a:p>
          <a:p>
            <a:pPr lvl="1" marL="743040" indent="-285840">
              <a:spcBef>
                <a:spcPts val="601"/>
              </a:spcBef>
              <a:buClr>
                <a:srgbClr val="0033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Arial"/>
              </a:rPr>
              <a:t>MFN</a:t>
            </a:r>
            <a:endParaRPr b="0" lang="en-US" sz="2400" strike="noStrike" u="none">
              <a:solidFill>
                <a:srgbClr val="003366"/>
              </a:solidFill>
              <a:effectLst/>
              <a:uFillTx/>
              <a:latin typeface="Arial"/>
            </a:endParaRPr>
          </a:p>
          <a:p>
            <a:pPr lvl="1" marL="743040" indent="-285840">
              <a:spcBef>
                <a:spcPts val="601"/>
              </a:spcBef>
              <a:buClr>
                <a:srgbClr val="0033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Arial"/>
              </a:rPr>
              <a:t>National Treatment</a:t>
            </a:r>
            <a:endParaRPr b="0" lang="en-US" sz="2400" strike="noStrike" u="none">
              <a:solidFill>
                <a:srgbClr val="003366"/>
              </a:solidFill>
              <a:effectLst/>
              <a:uFillTx/>
              <a:latin typeface="Arial"/>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Multilateral and Bilateral</a:t>
            </a:r>
            <a:endParaRPr b="0" lang="en-US" sz="2800" strike="noStrike" u="none">
              <a:solidFill>
                <a:srgbClr val="003366"/>
              </a:solidFill>
              <a:effectLst/>
              <a:uFillTx/>
              <a:latin typeface="Arial"/>
            </a:endParaRPr>
          </a:p>
          <a:p>
            <a:pPr lvl="1" marL="743040" indent="-285840">
              <a:spcBef>
                <a:spcPts val="601"/>
              </a:spcBef>
              <a:buClr>
                <a:srgbClr val="0033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Arial"/>
              </a:rPr>
              <a:t>NAFTA</a:t>
            </a:r>
            <a:endParaRPr b="0" lang="en-US" sz="2400" strike="noStrike" u="none">
              <a:solidFill>
                <a:srgbClr val="003366"/>
              </a:solidFill>
              <a:effectLst/>
              <a:uFillTx/>
              <a:latin typeface="Arial"/>
            </a:endParaRPr>
          </a:p>
          <a:p>
            <a:pPr lvl="1" marL="743040" indent="-285840">
              <a:spcBef>
                <a:spcPts val="601"/>
              </a:spcBef>
              <a:buClr>
                <a:srgbClr val="003366"/>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3366"/>
                </a:solidFill>
                <a:effectLst/>
                <a:uFillTx/>
                <a:latin typeface="Arial"/>
              </a:rPr>
              <a:t>AFTA</a:t>
            </a:r>
            <a:endParaRPr b="0" lang="en-US" sz="24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US Trade Agencies</a:t>
            </a:r>
            <a:endParaRPr b="1" lang="en-US" sz="3600" strike="noStrike" u="none">
              <a:solidFill>
                <a:srgbClr val="006666"/>
              </a:solidFill>
              <a:effectLst/>
              <a:uFillTx/>
              <a:latin typeface="Arial"/>
            </a:endParaRPr>
          </a:p>
        </p:txBody>
      </p:sp>
      <p:sp>
        <p:nvSpPr>
          <p:cNvPr id="37" name="PlaceHolder 2"/>
          <p:cNvSpPr>
            <a:spLocks noGrp="1"/>
          </p:cNvSpPr>
          <p:nvPr>
            <p:ph/>
          </p:nvPr>
        </p:nvSpPr>
        <p:spPr>
          <a:xfrm>
            <a:off x="914040" y="2666520"/>
            <a:ext cx="8001000" cy="3429000"/>
          </a:xfrm>
          <a:prstGeom prst="rect">
            <a:avLst/>
          </a:prstGeom>
          <a:noFill/>
          <a:ln w="0">
            <a:noFill/>
          </a:ln>
        </p:spPr>
        <p:txBody>
          <a:bodyPr lIns="90000" rIns="90000" tIns="46800" bIns="46800" anchor="t">
            <a:normAutofit/>
          </a:bodyPr>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US Trade Representative (USTR)</a:t>
            </a:r>
            <a:endParaRPr b="0" lang="en-US" sz="28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Dept. of Commerce, International Trade Administration (DOC/ITA)</a:t>
            </a:r>
            <a:endParaRPr b="0" lang="en-US" sz="28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International Trade Commission (ITC)</a:t>
            </a:r>
            <a:endParaRPr b="0" lang="en-US" sz="28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US Customs Service</a:t>
            </a:r>
            <a:endParaRPr b="0" lang="en-US" sz="2800" strike="noStrike" u="none">
              <a:solidFill>
                <a:srgbClr val="003366"/>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Elements of Operations</a:t>
            </a:r>
            <a:endParaRPr b="1" lang="en-US" sz="3600" strike="noStrike" u="none">
              <a:solidFill>
                <a:srgbClr val="006666"/>
              </a:solidFill>
              <a:effectLst/>
              <a:uFillTx/>
              <a:latin typeface="Arial"/>
            </a:endParaRPr>
          </a:p>
        </p:txBody>
      </p:sp>
      <p:sp>
        <p:nvSpPr>
          <p:cNvPr id="39" name="PlaceHolder 2"/>
          <p:cNvSpPr>
            <a:spLocks noGrp="1"/>
          </p:cNvSpPr>
          <p:nvPr>
            <p:ph/>
          </p:nvPr>
        </p:nvSpPr>
        <p:spPr>
          <a:xfrm>
            <a:off x="914040" y="2742840"/>
            <a:ext cx="8001000" cy="3352680"/>
          </a:xfrm>
          <a:prstGeom prst="rect">
            <a:avLst/>
          </a:prstGeom>
          <a:noFill/>
          <a:ln w="0">
            <a:noFill/>
          </a:ln>
        </p:spPr>
        <p:txBody>
          <a:bodyPr lIns="90000" rIns="90000" tIns="46800" bIns="46800" anchor="t">
            <a:normAutofit/>
          </a:bodyPr>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Importer of Record</a:t>
            </a: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Elements of Operations</a:t>
            </a:r>
            <a:endParaRPr b="1" lang="en-US" sz="3600" strike="noStrike" u="none">
              <a:solidFill>
                <a:srgbClr val="006666"/>
              </a:solidFill>
              <a:effectLst/>
              <a:uFillTx/>
              <a:latin typeface="Arial"/>
            </a:endParaRPr>
          </a:p>
        </p:txBody>
      </p:sp>
      <p:sp>
        <p:nvSpPr>
          <p:cNvPr id="41" name="PlaceHolder 2"/>
          <p:cNvSpPr>
            <a:spLocks noGrp="1"/>
          </p:cNvSpPr>
          <p:nvPr>
            <p:ph/>
          </p:nvPr>
        </p:nvSpPr>
        <p:spPr>
          <a:xfrm>
            <a:off x="914040" y="2666520"/>
            <a:ext cx="8001000" cy="3429000"/>
          </a:xfrm>
          <a:prstGeom prst="rect">
            <a:avLst/>
          </a:prstGeom>
          <a:noFill/>
          <a:ln w="0">
            <a:noFill/>
          </a:ln>
        </p:spPr>
        <p:txBody>
          <a:bodyPr lIns="90000" rIns="90000" tIns="46800" bIns="46800" anchor="t">
            <a:normAutofit/>
          </a:bodyPr>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Harmonized Tariff System</a:t>
            </a: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Elements of Operations</a:t>
            </a:r>
            <a:endParaRPr b="1" lang="en-US" sz="3600" strike="noStrike" u="none">
              <a:solidFill>
                <a:srgbClr val="006666"/>
              </a:solidFill>
              <a:effectLst/>
              <a:uFillTx/>
              <a:latin typeface="Arial"/>
            </a:endParaRPr>
          </a:p>
        </p:txBody>
      </p:sp>
      <p:sp>
        <p:nvSpPr>
          <p:cNvPr id="43" name="PlaceHolder 2"/>
          <p:cNvSpPr>
            <a:spLocks noGrp="1"/>
          </p:cNvSpPr>
          <p:nvPr>
            <p:ph/>
          </p:nvPr>
        </p:nvSpPr>
        <p:spPr>
          <a:xfrm>
            <a:off x="914040" y="2819160"/>
            <a:ext cx="8001000" cy="3276360"/>
          </a:xfrm>
          <a:prstGeom prst="rect">
            <a:avLst/>
          </a:prstGeom>
          <a:noFill/>
          <a:ln w="0">
            <a:noFill/>
          </a:ln>
        </p:spPr>
        <p:txBody>
          <a:bodyPr lIns="90000" rIns="90000" tIns="46800" bIns="46800" anchor="t">
            <a:normAutofit/>
          </a:bodyPr>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Rules of Origin</a:t>
            </a:r>
            <a:endParaRPr b="0" lang="en-US" sz="2800" strike="noStrike" u="none">
              <a:solidFill>
                <a:srgbClr val="003366"/>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Protective Mechanisms</a:t>
            </a:r>
            <a:endParaRPr b="1" lang="en-US" sz="3600" strike="noStrike" u="none">
              <a:solidFill>
                <a:srgbClr val="006666"/>
              </a:solidFill>
              <a:effectLst/>
              <a:uFillTx/>
              <a:latin typeface="Arial"/>
            </a:endParaRPr>
          </a:p>
        </p:txBody>
      </p:sp>
      <p:sp>
        <p:nvSpPr>
          <p:cNvPr id="45" name="PlaceHolder 2"/>
          <p:cNvSpPr>
            <a:spLocks noGrp="1"/>
          </p:cNvSpPr>
          <p:nvPr>
            <p:ph/>
          </p:nvPr>
        </p:nvSpPr>
        <p:spPr>
          <a:xfrm>
            <a:off x="914040" y="2819160"/>
            <a:ext cx="8001000" cy="3276360"/>
          </a:xfrm>
          <a:prstGeom prst="rect">
            <a:avLst/>
          </a:prstGeom>
          <a:noFill/>
          <a:ln w="0">
            <a:noFill/>
          </a:ln>
        </p:spPr>
        <p:txBody>
          <a:bodyPr lIns="90000" rIns="90000" tIns="46800" bIns="46800" anchor="t">
            <a:normAutofit/>
          </a:bodyPr>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Anti-Dumping/Countervailing Duties</a:t>
            </a:r>
            <a:endParaRPr b="0" lang="en-US" sz="2800" strike="noStrike" u="none">
              <a:solidFill>
                <a:srgbClr val="003366"/>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Sanctions</a:t>
            </a:r>
            <a:endParaRPr b="0" lang="en-US" sz="2800" strike="noStrike" u="none">
              <a:solidFill>
                <a:srgbClr val="003366"/>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914040" y="761760"/>
            <a:ext cx="8001000" cy="1143000"/>
          </a:xfrm>
          <a:prstGeom prst="rect">
            <a:avLst/>
          </a:prstGeom>
          <a:noFill/>
          <a:ln w="0">
            <a:noFill/>
          </a:ln>
        </p:spPr>
        <p:txBody>
          <a:bodyPr lIns="90000" rIns="90000" tIns="46800" bIns="46800" anchor="b">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66"/>
                </a:solidFill>
                <a:effectLst/>
                <a:uFillTx/>
                <a:latin typeface="Arial"/>
              </a:rPr>
              <a:t>Trade Flows</a:t>
            </a:r>
            <a:r>
              <a:rPr b="1" lang="en-US" sz="3600" strike="noStrike" u="none">
                <a:solidFill>
                  <a:srgbClr val="006666"/>
                </a:solidFill>
                <a:effectLst/>
                <a:uFillTx/>
                <a:latin typeface="Arial"/>
              </a:rPr>
              <a:t>	</a:t>
            </a:r>
            <a:endParaRPr b="1" lang="en-US" sz="3600" strike="noStrike" u="none">
              <a:solidFill>
                <a:srgbClr val="006666"/>
              </a:solidFill>
              <a:effectLst/>
              <a:uFillTx/>
              <a:latin typeface="Arial"/>
            </a:endParaRPr>
          </a:p>
        </p:txBody>
      </p:sp>
      <p:sp>
        <p:nvSpPr>
          <p:cNvPr id="47" name="PlaceHolder 2"/>
          <p:cNvSpPr>
            <a:spLocks noGrp="1"/>
          </p:cNvSpPr>
          <p:nvPr>
            <p:ph/>
          </p:nvPr>
        </p:nvSpPr>
        <p:spPr>
          <a:xfrm>
            <a:off x="914040" y="2895480"/>
            <a:ext cx="8001000" cy="3200400"/>
          </a:xfrm>
          <a:prstGeom prst="rect">
            <a:avLst/>
          </a:prstGeom>
          <a:noFill/>
          <a:ln w="0">
            <a:noFill/>
          </a:ln>
        </p:spPr>
        <p:txBody>
          <a:bodyPr lIns="90000" rIns="90000" tIns="46800" bIns="46800" anchor="t">
            <a:normAutofit/>
          </a:bodyPr>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Buying What from Which Countries</a:t>
            </a: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a:p>
            <a:pPr marL="343080" indent="-343080">
              <a:spcBef>
                <a:spcPts val="700"/>
              </a:spcBef>
              <a:buClr>
                <a:srgbClr val="003366"/>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3366"/>
                </a:solidFill>
                <a:effectLst/>
                <a:uFillTx/>
                <a:latin typeface="Arial"/>
              </a:rPr>
              <a:t>Selling What to Which Countries </a:t>
            </a:r>
            <a:endParaRPr b="0" lang="en-US" sz="2800" strike="noStrike" u="none">
              <a:solidFill>
                <a:srgbClr val="003366"/>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3366"/>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2001-10-03T20:03:59Z</dcterms:created>
  <dc:creator>mhuson</dc:creator>
  <dc:description/>
  <dc:language>en-US</dc:language>
  <cp:lastModifiedBy>mhuson</cp:lastModifiedBy>
  <dcterms:modified xsi:type="dcterms:W3CDTF">2001-10-04T20:58:05Z</dcterms:modified>
  <cp:revision>10</cp:revision>
  <dc:subject/>
  <dc:title>PowerPoint Presentation</dc:title>
</cp:coreProperties>
</file>