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wmf" ContentType="image/x-wmf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840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2"/>
          </p:nvPr>
        </p:nvSpPr>
        <p:spPr>
          <a:xfrm>
            <a:off x="3971880" y="0"/>
            <a:ext cx="303840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95200" y="698400"/>
            <a:ext cx="4646520" cy="348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34560" y="4414680"/>
            <a:ext cx="5140440" cy="418320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3"/>
          </p:nvPr>
        </p:nvSpPr>
        <p:spPr>
          <a:xfrm>
            <a:off x="0" y="8832600"/>
            <a:ext cx="303840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4"/>
          </p:nvPr>
        </p:nvSpPr>
        <p:spPr>
          <a:xfrm>
            <a:off x="3971880" y="8832600"/>
            <a:ext cx="3038400" cy="4633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DB512C50-8431-4273-99FE-4C76993CDE8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" Target="../slides/slide4.xml"/><Relationship Id="rId3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ldImg"/>
          </p:nvPr>
        </p:nvSpPr>
        <p:spPr>
          <a:xfrm>
            <a:off x="1190520" y="40644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04920" y="4267080"/>
            <a:ext cx="6643440" cy="418320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25 Counterparties NOT included from 6/30/01 Report are: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8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E-Rating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30, 2001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31, 2001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Difference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 Electric and Power Company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87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35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(52)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4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Tosco Corporation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86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1                     (85)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TransCanada Pipelines Limited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85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2                     (83)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Peoples Gas Light &amp; Coke Company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78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55                     (23)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Owens Corning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77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69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(8)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40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413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162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(251)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0880" y="4800600"/>
            <a:ext cx="61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0880" y="5715000"/>
            <a:ext cx="61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1192320" y="40788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40" name=""/>
          <p:cNvSpPr/>
          <p:nvPr/>
        </p:nvSpPr>
        <p:spPr>
          <a:xfrm>
            <a:off x="533520" y="5867280"/>
            <a:ext cx="5867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*Cash Flow from 10/4/01 to present had to be restated due to an incorrect entry for Duferco-Farrell Corp. in the amount of $33MM.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249120" y="4081320"/>
            <a:ext cx="6608880" cy="1024200"/>
          </a:xfrm>
          <a:prstGeom prst="rect">
            <a:avLst/>
          </a:prstGeom>
          <a:noFill/>
          <a:ln w="0">
            <a:noFill/>
          </a:ln>
        </p:spPr>
      </p:pic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6680" y="236196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Credit Update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90520" y="3181320"/>
            <a:ext cx="633240" cy="6285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4520" y="302112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260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04640" y="335916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033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" name=""/>
          <p:cNvCxnSpPr/>
          <p:nvPr/>
        </p:nvCxnSpPr>
        <p:spPr>
          <a:xfrm>
            <a:off x="3569760" y="4113360"/>
            <a:ext cx="252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9" name=""/>
          <p:cNvSpPr/>
          <p:nvPr/>
        </p:nvSpPr>
        <p:spPr>
          <a:xfrm>
            <a:off x="1143000" y="33526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of COB December 17,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609480" y="838080"/>
            <a:ext cx="7848360" cy="5562360"/>
            <a:chOff x="609480" y="838080"/>
            <a:chExt cx="7848360" cy="5562360"/>
          </a:xfrm>
        </p:grpSpPr>
        <p:sp>
          <p:nvSpPr>
            <p:cNvPr id="21" name=""/>
            <p:cNvSpPr/>
            <p:nvPr/>
          </p:nvSpPr>
          <p:spPr>
            <a:xfrm>
              <a:off x="609480" y="838080"/>
              <a:ext cx="7812720" cy="5536080"/>
            </a:xfrm>
            <a:prstGeom prst="roundRect">
              <a:avLst>
                <a:gd name="adj" fmla="val 16667"/>
              </a:avLst>
            </a:prstGeom>
            <a:solidFill>
              <a:srgbClr val="b2b2b2"/>
            </a:solidFill>
            <a:ln w="93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44760" y="864360"/>
              <a:ext cx="7813080" cy="553608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76320" y="154080"/>
            <a:ext cx="901512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25 Net Credit Exposures for 12/17/01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rcRect l="0" t="9088" r="0" b="0"/>
          <a:stretch/>
        </p:blipFill>
        <p:spPr>
          <a:xfrm>
            <a:off x="1562040" y="1000080"/>
            <a:ext cx="6019920" cy="52326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"/>
          <p:cNvGrpSpPr/>
          <p:nvPr/>
        </p:nvGrpSpPr>
        <p:grpSpPr>
          <a:xfrm>
            <a:off x="190440" y="939960"/>
            <a:ext cx="8762760" cy="4926960"/>
            <a:chOff x="190440" y="939960"/>
            <a:chExt cx="8762760" cy="4926960"/>
          </a:xfrm>
        </p:grpSpPr>
        <p:sp>
          <p:nvSpPr>
            <p:cNvPr id="26" name=""/>
            <p:cNvSpPr/>
            <p:nvPr/>
          </p:nvSpPr>
          <p:spPr>
            <a:xfrm>
              <a:off x="190440" y="939960"/>
              <a:ext cx="8693640" cy="4895640"/>
            </a:xfrm>
            <a:prstGeom prst="roundRect">
              <a:avLst>
                <a:gd name="adj" fmla="val 16667"/>
              </a:avLst>
            </a:prstGeom>
            <a:solidFill>
              <a:srgbClr val="b2b2b2"/>
            </a:soli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9560" y="970920"/>
              <a:ext cx="8693640" cy="4896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260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19320" y="-152640"/>
            <a:ext cx="6705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Asset Dilution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95360" y="1091880"/>
            <a:ext cx="815328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Bef>
                <a:spcPts val="1375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trade credit asset value as of 11/30/01 = $11.6 Billion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100000"/>
              </a:lnSpc>
              <a:spcBef>
                <a:spcPts val="1375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asset value will be reduced by: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4480" indent="-285840">
              <a:lnSpc>
                <a:spcPct val="100000"/>
              </a:lnSpc>
              <a:spcBef>
                <a:spcPts val="1239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One-way termination provisions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4480" indent="-285840">
              <a:lnSpc>
                <a:spcPct val="100000"/>
              </a:lnSpc>
              <a:spcBef>
                <a:spcPts val="1239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Set-off provisions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4480" indent="-285840">
              <a:lnSpc>
                <a:spcPct val="100000"/>
              </a:lnSpc>
              <a:spcBef>
                <a:spcPts val="1239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adjustment due to bid-offer spreads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4480" indent="-285840">
              <a:lnSpc>
                <a:spcPct val="100000"/>
              </a:lnSpc>
              <a:spcBef>
                <a:spcPts val="1239"/>
              </a:spcBef>
              <a:buClr>
                <a:srgbClr val="000099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held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304920" y="762120"/>
            <a:ext cx="8534160" cy="5715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80808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65120" y="914400"/>
          <a:ext cx="8221680" cy="5300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5120" y="914400"/>
                    <a:ext cx="8221680" cy="5300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1519200" y="-4680"/>
            <a:ext cx="6095880" cy="62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Collateral*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$MM’s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38080" y="6156360"/>
            <a:ext cx="3733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*Includes OTC and NYMEX positions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2001-02-13T20:13:34Z</dcterms:created>
  <dc:creator>serwin</dc:creator>
  <dc:description/>
  <dc:language>en-US</dc:language>
  <cp:lastModifiedBy>smcginn</cp:lastModifiedBy>
  <dcterms:modified xsi:type="dcterms:W3CDTF">2001-12-19T19:40:55Z</dcterms:modified>
  <cp:revision>644</cp:revision>
  <dc:subject/>
  <dc:title>PowerPoint Presentation</dc:title>
</cp:coreProperties>
</file>