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C98D5F-52EF-4754-9087-72058FB6091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31A8F1-4150-4354-ADC3-5667AD5FD22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D5C9BE-119A-4CD6-9789-DD9EE2FED08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Electrobolt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Ownership Structure under Brazilian Power Development Trust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343400" y="190512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343400" y="29718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343400" y="396252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05320" y="50292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648320" y="2590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633200" y="26748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48320" y="3581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633200" y="366552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17080" y="6156360"/>
            <a:ext cx="1227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20,,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755880" y="3124080"/>
            <a:ext cx="2077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Holdings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324480" y="50292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09880" y="487692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4648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09880" y="4876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629400" y="48769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795120" y="473220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00240" y="473220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733920" y="50292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289548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03600" y="2879640"/>
            <a:ext cx="136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U.S. and local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600" y="396252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" y="3962520"/>
            <a:ext cx="457200" cy="4572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3962520"/>
            <a:ext cx="1917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local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Disregarded for U.S.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343400" y="396252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55360" y="4114800"/>
            <a:ext cx="2225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Investments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52880" y="5943600"/>
            <a:ext cx="639720" cy="639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09880" y="5638680"/>
            <a:ext cx="114300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5562720" y="5638680"/>
            <a:ext cx="76176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52320" y="564660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928480" y="5875200"/>
            <a:ext cx="36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99040" y="6095880"/>
            <a:ext cx="2506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SFE—Sociedade Fluminense de Energia Ltda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3580920" y="33526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581280" y="335268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66520" y="3665520"/>
            <a:ext cx="3679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52880" y="335268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0" y="335268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919200" y="3665520"/>
            <a:ext cx="36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343400" y="190512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Power Development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77840" y="5105520"/>
            <a:ext cx="201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ENBRAS_-Energias do Brasil Ltda.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47320" y="5181480"/>
            <a:ext cx="2070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LAEN—Latin America Energy Ltda.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Electrobolt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Structure after Reorg at Cayco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191120" y="1523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91120" y="24382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87760" y="2590920"/>
            <a:ext cx="2077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Holdings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91120" y="152388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Power Development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495680" y="2133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480560" y="22176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91120" y="33526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9568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56880" y="31320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071160" y="3505320"/>
            <a:ext cx="2885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Development 20 Ltd (NEWCO))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19520" y="4952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91320" y="4952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733920" y="50292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91120" y="5791320"/>
            <a:ext cx="639720" cy="639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6720" y="5943600"/>
            <a:ext cx="2522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SFE—Sociedade Fluminense de Energia Ltda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216160" y="5105520"/>
            <a:ext cx="201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ENBRAS_-Energias do Brasil Ltda.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91320" y="5029200"/>
            <a:ext cx="581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91120" y="41148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191120" y="411480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Power Investments 20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495680" y="3962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556880" y="397044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95680" y="4724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4800600" y="48769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20040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200400" y="48769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09588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4876920" y="5562720"/>
            <a:ext cx="9144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429000" y="5562720"/>
            <a:ext cx="7621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3047760" y="38098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38098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00600" y="3809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48520" y="38098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28600" y="289548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03600" y="2879640"/>
            <a:ext cx="136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U.S. and local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8600" y="396252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28600" y="3962520"/>
            <a:ext cx="457200" cy="4572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838080" y="3962520"/>
            <a:ext cx="1917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local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Disregarded for U.S.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029200" y="4724280"/>
            <a:ext cx="472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260880" y="4648320"/>
            <a:ext cx="473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233400" y="3817800"/>
            <a:ext cx="49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033000" y="3970440"/>
            <a:ext cx="49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566520" y="549432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938120" y="5570640"/>
            <a:ext cx="36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17080" y="6156360"/>
            <a:ext cx="125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20,  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547320" y="2117880"/>
            <a:ext cx="26640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Enron Brazil Holdings 20 Newco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Holdings 20 Ltd will contribute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all its assets in exchange for 100% of the shares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Holdings 20  Newco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Electrobolt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LAEN and ENBRAS Merger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191120" y="1523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24382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587760" y="2590920"/>
            <a:ext cx="2077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Holdings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191120" y="152388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Power Development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95680" y="2133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480560" y="22176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191120" y="33526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9568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556880" y="31320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55320" y="3505320"/>
            <a:ext cx="2917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Development  20 Ltd (NEWCO))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819520" y="4952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791320" y="495288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733920" y="50292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91120" y="5791320"/>
            <a:ext cx="639720" cy="639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76720" y="5943600"/>
            <a:ext cx="2522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SFE—Sociedade Fluminense de Energia Ltda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216160" y="5105520"/>
            <a:ext cx="2014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ENBRAS_-Energias do Brasil Ltda.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791320" y="5029200"/>
            <a:ext cx="581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91120" y="41148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411480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Power Investments 20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95680" y="39625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556880" y="397044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495680" y="47242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4800600" y="48769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20040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200400" y="48769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095880" y="48769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4876920" y="5562720"/>
            <a:ext cx="9144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429000" y="5562720"/>
            <a:ext cx="7621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3047760" y="38098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048120" y="38098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800600" y="38098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48520" y="38098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8600" y="289548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03600" y="2879640"/>
            <a:ext cx="136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U.S. and local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8600" y="396252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28600" y="3962520"/>
            <a:ext cx="457200" cy="4572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38080" y="3962520"/>
            <a:ext cx="1917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local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Disregarded for U.S.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029200" y="4724280"/>
            <a:ext cx="472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60880" y="4648320"/>
            <a:ext cx="473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033000" y="3970440"/>
            <a:ext cx="49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566520" y="549432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938120" y="5570640"/>
            <a:ext cx="36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17080" y="6156360"/>
            <a:ext cx="119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20,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333840" y="1905120"/>
            <a:ext cx="240408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Tax Treatment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ENBRAS and LAEN will be merged down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into SFE under Brazilian law.   A memo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from Brail legal and tax counsel  has  been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obtained regarding the merger steps and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35320" y="3032280"/>
            <a:ext cx="354744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Steps for U.S. Tax purposes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File Form 8832 for LAEN and ENBRAS---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deemed section 332 into Develop  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File Form 8832 for SFE—deemed section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332 liquidation  up to Benron Brazil Develop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20 Ltd (Newco)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394960" y="3817800"/>
            <a:ext cx="495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Electrobolt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Ownership Structure After Reorganizations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343400" y="190512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343400" y="29718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343400" y="480060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648320" y="2590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633200" y="267480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648320" y="3581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633200" y="3665520"/>
            <a:ext cx="419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17080" y="6156360"/>
            <a:ext cx="119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20,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755880" y="3124080"/>
            <a:ext cx="2077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Holdings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" y="289548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903600" y="2879640"/>
            <a:ext cx="136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U.S. and local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28600" y="3962520"/>
            <a:ext cx="4572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28600" y="3962520"/>
            <a:ext cx="457200" cy="4572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38080" y="3962520"/>
            <a:ext cx="1917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for local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Disregarded for U.S. tax purposes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343400" y="480060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664800" y="4876920"/>
            <a:ext cx="2225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Investments 20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343400" y="5638680"/>
            <a:ext cx="639720" cy="639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252680" y="5646600"/>
            <a:ext cx="23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343400" y="1905120"/>
            <a:ext cx="639720" cy="639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Power Development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(Delaware)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18880" y="4684680"/>
            <a:ext cx="3684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ENBRAS and LAEN are merged down into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--An election will be  made for U.S. tax purposes to treat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SFE  as a flow-thru entity  (the check the box election)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346640" y="5791320"/>
            <a:ext cx="574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SFE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926400" y="2117880"/>
            <a:ext cx="2074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Upon Sell-down,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Party Investor will purchase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 of Holding 20 (Newco)  from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Holdings 20.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343400" y="3962520"/>
            <a:ext cx="639720" cy="63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64832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632480" y="4648320"/>
            <a:ext cx="420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36480" y="4038480"/>
            <a:ext cx="27694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Brazil Power Development 20 Ltd. (Newco)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029200" y="4343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553080" y="43434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4952520" y="5715000"/>
            <a:ext cx="160020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6483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632480" y="5494320"/>
            <a:ext cx="472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864400" y="4038480"/>
            <a:ext cx="1294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(all but one share))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924600" y="3108240"/>
            <a:ext cx="20494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20 Newco is being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inserted  into the chain to to satisfy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OPIC  request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343400" y="5638680"/>
            <a:ext cx="639720" cy="6397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2001-07-23T14:04:26Z</dcterms:created>
  <dc:creator>Mkimbal</dc:creator>
  <dc:description/>
  <dc:language>en-US</dc:language>
  <cp:lastModifiedBy>mkimbal</cp:lastModifiedBy>
  <dcterms:modified xsi:type="dcterms:W3CDTF">2001-09-21T17:29:07Z</dcterms:modified>
  <cp:revision>17</cp:revision>
  <dc:subject/>
  <dc:title>PowerPoint Presentation</dc:title>
</cp:coreProperties>
</file>