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2.png" ContentType="image/png"/>
  <Override PartName="/ppt/media/image3.png" ContentType="image/png"/>
  <Override PartName="/ppt/media/image8.png" ContentType="image/png"/>
  <Override PartName="/ppt/media/image17.png" ContentType="image/png"/>
  <Override PartName="/ppt/media/image15.png" ContentType="image/png"/>
  <Override PartName="/ppt/media/image1.jpeg" ContentType="image/jpeg"/>
  <Override PartName="/ppt/media/image14.png" ContentType="image/png"/>
  <Override PartName="/ppt/media/image5.png" ContentType="image/png"/>
  <Override PartName="/ppt/media/image10.png" ContentType="image/png"/>
  <Override PartName="/ppt/media/image6.jpeg" ContentType="image/jpeg"/>
  <Override PartName="/ppt/media/image9.png" ContentType="image/png"/>
  <Override PartName="/ppt/media/image18.png" ContentType="image/png"/>
  <Override PartName="/ppt/media/image13.png" ContentType="image/png"/>
  <Override PartName="/ppt/media/image4.png" ContentType="image/png"/>
  <Override PartName="/ppt/media/image16.png" ContentType="image/png"/>
  <Override PartName="/ppt/media/image7.png" ContentType="image/png"/>
  <Override PartName="/ppt/media/image11.png" ContentType="image/png"/>
  <Override PartName="/ppt/media/image2.png" ContentType="image/png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89963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C0A658-78EF-428C-B8B3-18DF5404AFD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03E36D-D23E-4BE5-87D5-85088549FE2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world" descr=""/>
          <p:cNvPicPr/>
          <p:nvPr/>
        </p:nvPicPr>
        <p:blipFill>
          <a:blip r:embed="rId2"/>
          <a:stretch/>
        </p:blipFill>
        <p:spPr>
          <a:xfrm>
            <a:off x="0" y="-92160"/>
            <a:ext cx="9372600" cy="6950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Approved%20Logo.tif" descr=""/>
          <p:cNvPicPr/>
          <p:nvPr/>
        </p:nvPicPr>
        <p:blipFill>
          <a:blip r:embed="rId3"/>
          <a:stretch/>
        </p:blipFill>
        <p:spPr>
          <a:xfrm>
            <a:off x="8610480" y="6502320"/>
            <a:ext cx="533520" cy="35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7200" y="6659640"/>
            <a:ext cx="16124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Toshiba Proprietary and Confidential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4"/>
          <a:stretch/>
        </p:blipFill>
        <p:spPr>
          <a:xfrm>
            <a:off x="8686800" y="0"/>
            <a:ext cx="457200" cy="3398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://www.toshiba.co.jp/index.htm" TargetMode="External"/><Relationship Id="rId2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6" Type="http://schemas.openxmlformats.org/officeDocument/2006/relationships/image" Target="../media/image3.png"/><Relationship Id="rId7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www.toshiba.co.jp/index.htm" TargetMode="Externa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toshiba.co.jp/index.htm" TargetMode="External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hyperlink" Target="http://www.toshiba.co.jp/worldwide/about/2c-j_manage.html" TargetMode="External"/><Relationship Id="rId5" Type="http://schemas.openxmlformats.org/officeDocument/2006/relationships/image" Target="../media/image8.png"/><Relationship Id="rId6" Type="http://schemas.openxmlformats.org/officeDocument/2006/relationships/hyperlink" Target="http://www.toshiba.co.jp/worldwide/about/2c-k_manage.html" TargetMode="External"/><Relationship Id="rId7" Type="http://schemas.openxmlformats.org/officeDocument/2006/relationships/hyperlink" Target="http://www.toshiba.co.jp/worldwide/about/2c-k_manage.html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://www.toshiba.co.jp/worldwide/about/2c-l_manage.html" TargetMode="External"/><Relationship Id="rId10" Type="http://schemas.openxmlformats.org/officeDocument/2006/relationships/hyperlink" Target="http://www.toshiba.co.jp/worldwide/about/2c-l_manage.html" TargetMode="External"/><Relationship Id="rId11" Type="http://schemas.openxmlformats.org/officeDocument/2006/relationships/image" Target="../media/image10.png"/><Relationship Id="rId12" Type="http://schemas.openxmlformats.org/officeDocument/2006/relationships/hyperlink" Target="http://www.toshiba.co.jp/worldwide/about/2c-m_manage.html" TargetMode="External"/><Relationship Id="rId13" Type="http://schemas.openxmlformats.org/officeDocument/2006/relationships/hyperlink" Target="http://www.toshiba.co.jp/worldwide/about/2c-m_manage.html" TargetMode="External"/><Relationship Id="rId14" Type="http://schemas.openxmlformats.org/officeDocument/2006/relationships/image" Target="../media/image11.png"/><Relationship Id="rId15" Type="http://schemas.openxmlformats.org/officeDocument/2006/relationships/hyperlink" Target="http://www.toshiba.co.jp/worldwide/about/2c-n_manage.html" TargetMode="External"/><Relationship Id="rId16" Type="http://schemas.openxmlformats.org/officeDocument/2006/relationships/hyperlink" Target="http://www.toshiba.co.jp/worldwide/about/2c-n_manage.html" TargetMode="External"/><Relationship Id="rId17" Type="http://schemas.openxmlformats.org/officeDocument/2006/relationships/image" Target="../media/image12.png"/><Relationship Id="rId18" Type="http://schemas.openxmlformats.org/officeDocument/2006/relationships/hyperlink" Target="http://www.toshiba.co.jp/worldwide/about/2c-c_manage.html" TargetMode="External"/><Relationship Id="rId19" Type="http://schemas.openxmlformats.org/officeDocument/2006/relationships/image" Target="../media/image13.png"/><Relationship Id="rId20" Type="http://schemas.openxmlformats.org/officeDocument/2006/relationships/hyperlink" Target="http://www.toshiba.co.jp/worldwide/about/2c-d_manage.html" TargetMode="External"/><Relationship Id="rId21" Type="http://schemas.openxmlformats.org/officeDocument/2006/relationships/image" Target="../media/image14.png"/><Relationship Id="rId22" Type="http://schemas.openxmlformats.org/officeDocument/2006/relationships/hyperlink" Target="http://www.toshiba.co.jp/worldwide/about/2c-e_manage.html" TargetMode="External"/><Relationship Id="rId23" Type="http://schemas.openxmlformats.org/officeDocument/2006/relationships/image" Target="../media/image15.png"/><Relationship Id="rId24" Type="http://schemas.openxmlformats.org/officeDocument/2006/relationships/hyperlink" Target="http://www.toshiba.co.jp/worldwide/about/2c-f_manage.html" TargetMode="External"/><Relationship Id="rId25" Type="http://schemas.openxmlformats.org/officeDocument/2006/relationships/image" Target="../media/image16.png"/><Relationship Id="rId26" Type="http://schemas.openxmlformats.org/officeDocument/2006/relationships/image" Target="../media/image17.png"/><Relationship Id="rId27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www.toshiba.co.jp/index.htm" TargetMode="External"/><Relationship Id="rId2" Type="http://schemas.openxmlformats.org/officeDocument/2006/relationships/image" Target="../media/image4.png"/><Relationship Id="rId3" Type="http://schemas.openxmlformats.org/officeDocument/2006/relationships/image" Target="../media/image18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80880" y="990720"/>
            <a:ext cx="8534520" cy="10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e-Solutions Company Corporate 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Presented by Toshiba Consultant Center in Fairfax (TCCF)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375000" y="36511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logo" descr="TOSHIBA Top Page">
            <a:hlinkClick r:id="rId1"/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2133720" cy="7491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3" name=""/>
          <p:cNvGrpSpPr/>
          <p:nvPr/>
        </p:nvGrpSpPr>
        <p:grpSpPr>
          <a:xfrm>
            <a:off x="228600" y="5410080"/>
            <a:ext cx="3886200" cy="990360"/>
            <a:chOff x="228600" y="5410080"/>
            <a:chExt cx="3886200" cy="990360"/>
          </a:xfrm>
        </p:grpSpPr>
        <p:sp>
          <p:nvSpPr>
            <p:cNvPr id="14" name=""/>
            <p:cNvSpPr/>
            <p:nvPr/>
          </p:nvSpPr>
          <p:spPr>
            <a:xfrm>
              <a:off x="228600" y="5410080"/>
              <a:ext cx="340812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28600" y="5410080"/>
              <a:ext cx="3886200" cy="99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1-1, Shibaura 1-chome, Minato-ku, </a:t>
              </a:r>
              <a:br>
                <a:rPr sz="1600"/>
              </a:b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Tokyo 105-8001, Japan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Tel:  +81-3-3457-4511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Fax: +81-3-3456-1631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" name=""/>
          <p:cNvSpPr/>
          <p:nvPr/>
        </p:nvSpPr>
        <p:spPr>
          <a:xfrm>
            <a:off x="4935240" y="4981680"/>
            <a:ext cx="3964320" cy="187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Toshiba America Information Systems, Inc.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Toshiba Consultant Center in Fairfax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13900 Lincoln Park Drive, Suite 240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Herndon, VA  USA  20171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Tel:  703.375.0400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Fax: 703.375.0401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5334120" y="2895480"/>
          <a:ext cx="2514600" cy="18860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334120" y="2895480"/>
                    <a:ext cx="2514600" cy="18860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539640" y="525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01_office_07" descr=""/>
          <p:cNvPicPr/>
          <p:nvPr/>
        </p:nvPicPr>
        <p:blipFill>
          <a:blip r:embed="rId5"/>
          <a:stretch/>
        </p:blipFill>
        <p:spPr>
          <a:xfrm>
            <a:off x="609480" y="2286000"/>
            <a:ext cx="2286000" cy="289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6"/>
          <a:stretch/>
        </p:blipFill>
        <p:spPr>
          <a:xfrm>
            <a:off x="7894800" y="0"/>
            <a:ext cx="1249200" cy="928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logo" descr="TOSHIBA Top Page"/>
          <p:cNvPicPr/>
          <p:nvPr/>
        </p:nvPicPr>
        <p:blipFill>
          <a:blip r:embed="rId1"/>
          <a:stretch/>
        </p:blipFill>
        <p:spPr>
          <a:xfrm>
            <a:off x="0" y="0"/>
            <a:ext cx="1371600" cy="48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2" name=""/>
          <p:cNvSpPr/>
          <p:nvPr/>
        </p:nvSpPr>
        <p:spPr>
          <a:xfrm>
            <a:off x="304920" y="1828800"/>
            <a:ext cx="861048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 algn="just">
              <a:buClr>
                <a:srgbClr val="000000"/>
              </a:buClr>
              <a:buFont typeface="Monotype Sorts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To briefly describe a new Toshiba Japan initiative and technology innovation related to Financial Services and obtain your initial reactions through discussions.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buClr>
                <a:srgbClr val="000000"/>
              </a:buClr>
              <a:buFont typeface="Monotype Sorts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To jointly explore and consider the potential joint benefits of a relationship between our two companies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buClr>
                <a:srgbClr val="000000"/>
              </a:buClr>
              <a:buFont typeface="Monotype Sorts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Purpose Today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logo" descr="TOSHIBA Top Page"/>
          <p:cNvPicPr/>
          <p:nvPr/>
        </p:nvPicPr>
        <p:blipFill>
          <a:blip r:embed="rId1"/>
          <a:stretch/>
        </p:blipFill>
        <p:spPr>
          <a:xfrm>
            <a:off x="0" y="0"/>
            <a:ext cx="1371600" cy="48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85800" y="1752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Introducing Dr. Yuji Uenohara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/>
          <p:nvPr/>
        </p:nvSpPr>
        <p:spPr>
          <a:xfrm>
            <a:off x="3375000" y="27939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375000" y="36511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28600" y="228600"/>
            <a:ext cx="8915400" cy="631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2600" indent="-282600"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A Few Questions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"/>
              </a:rPr>
              <a:t>Based upon the information contained in the briefing: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"/>
              </a:rPr>
              <a:t>1.  Would you think that this technology would be of significant interest to Enron 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"/>
              </a:rPr>
              <a:t>2.  Where would you see the most applicability for this new model?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"/>
              </a:rPr>
              <a:t>3.  If, in fact, this model significantly outperforms the traditional Black-Scholes models, would it  be considered to be a "break through" 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"/>
              </a:rPr>
              <a:t>4. Toshiba is very interested in partnering with key enterprises in the US and abroad (similar to their relationship with Daiwa Securities in Japan to provide a win-win scenario -- would Enron be interested in pursuing this type of relationship with Toshiba 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logo" descr="TOSHIBA Top Page">
            <a:hlinkClick r:id="rId1"/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1371600" cy="4827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3" name=""/>
          <p:cNvGrpSpPr/>
          <p:nvPr/>
        </p:nvGrpSpPr>
        <p:grpSpPr>
          <a:xfrm>
            <a:off x="2190600" y="3200400"/>
            <a:ext cx="4764240" cy="457200"/>
            <a:chOff x="2190600" y="3200400"/>
            <a:chExt cx="4764240" cy="457200"/>
          </a:xfrm>
        </p:grpSpPr>
        <p:sp>
          <p:nvSpPr>
            <p:cNvPr id="24" name=""/>
            <p:cNvSpPr/>
            <p:nvPr/>
          </p:nvSpPr>
          <p:spPr>
            <a:xfrm>
              <a:off x="2190600" y="3200400"/>
              <a:ext cx="422424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190600" y="3200400"/>
              <a:ext cx="476424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</a:t>
              </a: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        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" name=""/>
          <p:cNvGrpSpPr/>
          <p:nvPr/>
        </p:nvGrpSpPr>
        <p:grpSpPr>
          <a:xfrm>
            <a:off x="228600" y="1295280"/>
            <a:ext cx="8914680" cy="4419720"/>
            <a:chOff x="228600" y="1295280"/>
            <a:chExt cx="8914680" cy="4419720"/>
          </a:xfrm>
        </p:grpSpPr>
        <p:sp>
          <p:nvSpPr>
            <p:cNvPr id="27" name=""/>
            <p:cNvSpPr/>
            <p:nvPr/>
          </p:nvSpPr>
          <p:spPr>
            <a:xfrm>
              <a:off x="228600" y="1295280"/>
              <a:ext cx="891468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28600" y="1295280"/>
              <a:ext cx="8914680" cy="441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buClr>
                  <a:srgbClr val="000000"/>
                </a:buClr>
                <a:buFont typeface="Monotype Sorts" charset="2"/>
                <a:buChar char="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World leader in high technology…an integrated manufacturer of electrical and electronic products spanning information &amp; communications equipment and systems 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PC and other computer related products and systems 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Electronic components &amp; materials 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Power systems &amp; industrial equipment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Consumer products </a:t>
              </a:r>
              <a:br>
                <a:rPr sz="2200"/>
              </a:b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Monotype Sorts" charset="2"/>
                <a:buChar char="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125+ years of operation (since 1875)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Monotype Sorts" charset="2"/>
                <a:buChar char="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Monotype Sorts" charset="2"/>
                <a:buChar char="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190,000 employees worldwide and over 300 consolidated subsidiaries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(US: $7.4 billion and nearly 10,000 employees) 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Monotype Sorts" charset="2"/>
                <a:buChar char="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Annual sales in FY 2000 over ¥5.7 trillion (~$50B) on a consolidated basis </a:t>
              </a:r>
              <a:br>
                <a:rPr sz="2200"/>
              </a:br>
              <a:br>
                <a:rPr sz="2000"/>
              </a:b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Gill Sans MT"/>
                </a:rPr>
                <a:t> 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" name=""/>
          <p:cNvSpPr/>
          <p:nvPr/>
        </p:nvSpPr>
        <p:spPr>
          <a:xfrm>
            <a:off x="2059200" y="380880"/>
            <a:ext cx="5336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Toshiba Corporate Profile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logo" descr="TOSHIBA Top Page">
            <a:hlinkClick r:id="rId1"/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1371600" cy="482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structur_base" descr="Organizationl Structure"/>
          <p:cNvPicPr/>
          <p:nvPr/>
        </p:nvPicPr>
        <p:blipFill>
          <a:blip r:embed="rId3"/>
          <a:stretch/>
        </p:blipFill>
        <p:spPr>
          <a:xfrm>
            <a:off x="1981080" y="1447920"/>
            <a:ext cx="2675160" cy="397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structur01" descr="iValue Creation Company">
            <a:hlinkClick r:id="rId4"/>
          </p:cNvPr>
          <p:cNvPicPr/>
          <p:nvPr/>
        </p:nvPicPr>
        <p:blipFill>
          <a:blip r:embed="rId5"/>
          <a:stretch/>
        </p:blipFill>
        <p:spPr>
          <a:xfrm>
            <a:off x="4724280" y="1447920"/>
            <a:ext cx="1657440" cy="2746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3" name=""/>
          <p:cNvGrpSpPr/>
          <p:nvPr/>
        </p:nvGrpSpPr>
        <p:grpSpPr>
          <a:xfrm>
            <a:off x="2460600" y="3200400"/>
            <a:ext cx="4224240" cy="457200"/>
            <a:chOff x="2460600" y="3200400"/>
            <a:chExt cx="4224240" cy="457200"/>
          </a:xfrm>
        </p:grpSpPr>
        <p:sp>
          <p:nvSpPr>
            <p:cNvPr id="34" name=""/>
            <p:cNvSpPr/>
            <p:nvPr/>
          </p:nvSpPr>
          <p:spPr>
            <a:xfrm>
              <a:off x="2460600" y="3200400"/>
              <a:ext cx="422424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460600" y="3200400"/>
              <a:ext cx="422424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ccccff"/>
                  </a:solidFill>
                  <a:effectLst/>
                  <a:uFillTx/>
                  <a:latin typeface="Times New Roman"/>
                  <a:hlinkClick r:id="rId6"/>
                </a:rPr>
                <a:t>  </a:t>
              </a:r>
              <a:r>
                <a:rPr b="0" lang="en-US" sz="1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                   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6" name="structur02" descr="e-Solutions Company">
            <a:hlinkClick r:id="rId7"/>
          </p:cNvPr>
          <p:cNvPicPr/>
          <p:nvPr/>
        </p:nvPicPr>
        <p:blipFill>
          <a:blip r:embed="rId8"/>
          <a:stretch/>
        </p:blipFill>
        <p:spPr>
          <a:xfrm>
            <a:off x="4724280" y="1828800"/>
            <a:ext cx="1657440" cy="2746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7" name=""/>
          <p:cNvGrpSpPr/>
          <p:nvPr/>
        </p:nvGrpSpPr>
        <p:grpSpPr>
          <a:xfrm>
            <a:off x="2460600" y="3200400"/>
            <a:ext cx="4224240" cy="457200"/>
            <a:chOff x="2460600" y="3200400"/>
            <a:chExt cx="4224240" cy="457200"/>
          </a:xfrm>
        </p:grpSpPr>
        <p:sp>
          <p:nvSpPr>
            <p:cNvPr id="38" name=""/>
            <p:cNvSpPr/>
            <p:nvPr/>
          </p:nvSpPr>
          <p:spPr>
            <a:xfrm>
              <a:off x="2460600" y="3200400"/>
              <a:ext cx="422424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2460600" y="3200400"/>
              <a:ext cx="422424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ccccff"/>
                  </a:solidFill>
                  <a:effectLst/>
                  <a:uFillTx/>
                  <a:latin typeface="Times New Roman"/>
                  <a:hlinkClick r:id="rId9"/>
                </a:rPr>
                <a:t>  </a:t>
              </a:r>
              <a:r>
                <a:rPr b="0" lang="en-US" sz="1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                   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40" name="structur03" descr="Social Infrastructure Systems Company">
            <a:hlinkClick r:id="rId10"/>
          </p:cNvPr>
          <p:cNvPicPr/>
          <p:nvPr/>
        </p:nvPicPr>
        <p:blipFill>
          <a:blip r:embed="rId11"/>
          <a:stretch/>
        </p:blipFill>
        <p:spPr>
          <a:xfrm>
            <a:off x="4724280" y="2286000"/>
            <a:ext cx="1657440" cy="2746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1" name=""/>
          <p:cNvGrpSpPr/>
          <p:nvPr/>
        </p:nvGrpSpPr>
        <p:grpSpPr>
          <a:xfrm>
            <a:off x="2460600" y="3200400"/>
            <a:ext cx="4224240" cy="457200"/>
            <a:chOff x="2460600" y="3200400"/>
            <a:chExt cx="4224240" cy="457200"/>
          </a:xfrm>
        </p:grpSpPr>
        <p:sp>
          <p:nvSpPr>
            <p:cNvPr id="42" name=""/>
            <p:cNvSpPr/>
            <p:nvPr/>
          </p:nvSpPr>
          <p:spPr>
            <a:xfrm>
              <a:off x="2460600" y="3200400"/>
              <a:ext cx="422424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460600" y="3200400"/>
              <a:ext cx="422424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ccccff"/>
                  </a:solidFill>
                  <a:effectLst/>
                  <a:uFillTx/>
                  <a:latin typeface="Times New Roman"/>
                  <a:hlinkClick r:id="rId12"/>
                </a:rPr>
                <a:t>  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                   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44" name="structur04" descr="Digital Media Network Company">
            <a:hlinkClick r:id="rId13"/>
          </p:cNvPr>
          <p:cNvPicPr/>
          <p:nvPr/>
        </p:nvPicPr>
        <p:blipFill>
          <a:blip r:embed="rId14"/>
          <a:stretch/>
        </p:blipFill>
        <p:spPr>
          <a:xfrm>
            <a:off x="4724280" y="2666880"/>
            <a:ext cx="1657440" cy="2635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5" name=""/>
          <p:cNvGrpSpPr/>
          <p:nvPr/>
        </p:nvGrpSpPr>
        <p:grpSpPr>
          <a:xfrm>
            <a:off x="2460600" y="3200400"/>
            <a:ext cx="4224240" cy="457200"/>
            <a:chOff x="2460600" y="3200400"/>
            <a:chExt cx="4224240" cy="457200"/>
          </a:xfrm>
        </p:grpSpPr>
        <p:sp>
          <p:nvSpPr>
            <p:cNvPr id="46" name=""/>
            <p:cNvSpPr/>
            <p:nvPr/>
          </p:nvSpPr>
          <p:spPr>
            <a:xfrm>
              <a:off x="2460600" y="3200400"/>
              <a:ext cx="422424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2460600" y="3200400"/>
              <a:ext cx="422424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ccccff"/>
                  </a:solidFill>
                  <a:effectLst/>
                  <a:uFillTx/>
                  <a:latin typeface="Times New Roman"/>
                  <a:hlinkClick r:id="rId15"/>
                </a:rPr>
                <a:t>  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                   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48" name="structur05" descr="Mobile Communications Company">
            <a:hlinkClick r:id="rId16"/>
          </p:cNvPr>
          <p:cNvPicPr/>
          <p:nvPr/>
        </p:nvPicPr>
        <p:blipFill>
          <a:blip r:embed="rId17"/>
          <a:stretch/>
        </p:blipFill>
        <p:spPr>
          <a:xfrm>
            <a:off x="4724280" y="3048120"/>
            <a:ext cx="1657440" cy="263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structur06" descr="Power Systems and Services Company">
            <a:hlinkClick r:id="rId18"/>
          </p:cNvPr>
          <p:cNvPicPr/>
          <p:nvPr/>
        </p:nvPicPr>
        <p:blipFill>
          <a:blip r:embed="rId19"/>
          <a:stretch/>
        </p:blipFill>
        <p:spPr>
          <a:xfrm>
            <a:off x="4724280" y="3429000"/>
            <a:ext cx="1657440" cy="27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structur07" descr="Semiconductor Company">
            <a:hlinkClick r:id="rId20"/>
          </p:cNvPr>
          <p:cNvPicPr/>
          <p:nvPr/>
        </p:nvPicPr>
        <p:blipFill>
          <a:blip r:embed="rId21"/>
          <a:stretch/>
        </p:blipFill>
        <p:spPr>
          <a:xfrm>
            <a:off x="4724280" y="3809880"/>
            <a:ext cx="1657440" cy="27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structur08" descr="Display Devices and Components Company">
            <a:hlinkClick r:id="rId22"/>
          </p:cNvPr>
          <p:cNvPicPr/>
          <p:nvPr/>
        </p:nvPicPr>
        <p:blipFill>
          <a:blip r:embed="rId23"/>
          <a:stretch/>
        </p:blipFill>
        <p:spPr>
          <a:xfrm>
            <a:off x="4724280" y="4267080"/>
            <a:ext cx="1657440" cy="27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structur09" descr="Medical Systems Company">
            <a:hlinkClick r:id="rId24"/>
          </p:cNvPr>
          <p:cNvPicPr/>
          <p:nvPr/>
        </p:nvPicPr>
        <p:blipFill>
          <a:blip r:embed="rId25"/>
          <a:stretch/>
        </p:blipFill>
        <p:spPr>
          <a:xfrm>
            <a:off x="4724280" y="4648320"/>
            <a:ext cx="1657440" cy="27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structur10" descr="Home Appliances Company"/>
          <p:cNvPicPr/>
          <p:nvPr/>
        </p:nvPicPr>
        <p:blipFill>
          <a:blip r:embed="rId26"/>
          <a:stretch/>
        </p:blipFill>
        <p:spPr>
          <a:xfrm>
            <a:off x="4724280" y="5105520"/>
            <a:ext cx="1657440" cy="274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" name=""/>
          <p:cNvSpPr/>
          <p:nvPr/>
        </p:nvSpPr>
        <p:spPr>
          <a:xfrm>
            <a:off x="1320480" y="5943600"/>
            <a:ext cx="6520320" cy="444240"/>
          </a:xfrm>
          <a:prstGeom prst="rect">
            <a:avLst/>
          </a:prstGeom>
          <a:noFill/>
          <a:ln w="5724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Major Companies represent the Toshiba Group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631200" y="2514600"/>
            <a:ext cx="21740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are representing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~$20B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19 Divisions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20,000 Employees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92160" y="609480"/>
            <a:ext cx="7560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Toshiba Japan Organizational Profile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48520" y="1828800"/>
            <a:ext cx="304560" cy="228600"/>
          </a:xfrm>
          <a:prstGeom prst="star5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 flipV="1">
            <a:off x="6552720" y="2057400"/>
            <a:ext cx="22860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172200" y="3429000"/>
            <a:ext cx="304920" cy="228600"/>
          </a:xfrm>
          <a:prstGeom prst="star5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6476760" y="2895480"/>
            <a:ext cx="22860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logo" descr="TOSHIBA Top Page"/>
          <p:cNvPicPr/>
          <p:nvPr/>
        </p:nvPicPr>
        <p:blipFill>
          <a:blip r:embed="rId1"/>
          <a:stretch/>
        </p:blipFill>
        <p:spPr>
          <a:xfrm>
            <a:off x="0" y="0"/>
            <a:ext cx="1371600" cy="4827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2" name=""/>
          <p:cNvGrpSpPr/>
          <p:nvPr/>
        </p:nvGrpSpPr>
        <p:grpSpPr>
          <a:xfrm>
            <a:off x="1619280" y="3200400"/>
            <a:ext cx="5906880" cy="457200"/>
            <a:chOff x="1619280" y="3200400"/>
            <a:chExt cx="5906880" cy="457200"/>
          </a:xfrm>
        </p:grpSpPr>
        <p:sp>
          <p:nvSpPr>
            <p:cNvPr id="63" name=""/>
            <p:cNvSpPr/>
            <p:nvPr/>
          </p:nvSpPr>
          <p:spPr>
            <a:xfrm>
              <a:off x="1619280" y="3200400"/>
              <a:ext cx="422388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1619280" y="3200400"/>
              <a:ext cx="59068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</a:t>
              </a: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                                      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457200" y="990720"/>
            <a:ext cx="8152920" cy="2818800"/>
            <a:chOff x="457200" y="990720"/>
            <a:chExt cx="8152920" cy="2818800"/>
          </a:xfrm>
        </p:grpSpPr>
        <p:sp>
          <p:nvSpPr>
            <p:cNvPr id="66" name=""/>
            <p:cNvSpPr/>
            <p:nvPr/>
          </p:nvSpPr>
          <p:spPr>
            <a:xfrm>
              <a:off x="457200" y="990720"/>
              <a:ext cx="815292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57200" y="990720"/>
              <a:ext cx="8152920" cy="2818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The e-Solutions Company business centers on providing </a:t>
              </a: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Information and Communications Technology</a:t>
              </a: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(ICT) solutions and services to customers in these areas: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 algn="just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Digital Broadcasting Services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 algn="just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 algn="just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Internet Application Services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 algn="just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 algn="just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Systems Integration Services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 algn="just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 algn="just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Automated Information Systems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8" name=""/>
          <p:cNvGrpSpPr/>
          <p:nvPr/>
        </p:nvGrpSpPr>
        <p:grpSpPr>
          <a:xfrm>
            <a:off x="2460600" y="3200400"/>
            <a:ext cx="4224240" cy="457200"/>
            <a:chOff x="2460600" y="3200400"/>
            <a:chExt cx="4224240" cy="457200"/>
          </a:xfrm>
        </p:grpSpPr>
        <p:sp>
          <p:nvSpPr>
            <p:cNvPr id="69" name=""/>
            <p:cNvSpPr/>
            <p:nvPr/>
          </p:nvSpPr>
          <p:spPr>
            <a:xfrm>
              <a:off x="2460600" y="3200400"/>
              <a:ext cx="422424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460600" y="3200400"/>
              <a:ext cx="422424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</a:t>
              </a: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             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71" name="2c-k_manage_title" descr="e-Solutions Company"/>
          <p:cNvPicPr/>
          <p:nvPr/>
        </p:nvPicPr>
        <p:blipFill>
          <a:blip r:embed="rId2"/>
          <a:stretch/>
        </p:blipFill>
        <p:spPr>
          <a:xfrm>
            <a:off x="2590920" y="228600"/>
            <a:ext cx="3657600" cy="4032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2" name=""/>
          <p:cNvGrpSpPr/>
          <p:nvPr/>
        </p:nvGrpSpPr>
        <p:grpSpPr>
          <a:xfrm>
            <a:off x="457200" y="4419720"/>
            <a:ext cx="7924320" cy="1752120"/>
            <a:chOff x="457200" y="4419720"/>
            <a:chExt cx="7924320" cy="1752120"/>
          </a:xfrm>
        </p:grpSpPr>
        <p:sp>
          <p:nvSpPr>
            <p:cNvPr id="73" name=""/>
            <p:cNvSpPr/>
            <p:nvPr/>
          </p:nvSpPr>
          <p:spPr>
            <a:xfrm>
              <a:off x="457200" y="4419720"/>
              <a:ext cx="7924320" cy="360"/>
            </a:xfrm>
            <a:prstGeom prst="rect">
              <a:avLst/>
            </a:prstGeom>
            <a:noFill/>
            <a:ln w="38160">
              <a:solidFill>
                <a:srgbClr val="8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457200" y="4419720"/>
              <a:ext cx="7924320" cy="1752120"/>
            </a:xfrm>
            <a:prstGeom prst="rect">
              <a:avLst/>
            </a:prstGeom>
            <a:noFill/>
            <a:ln w="38160">
              <a:solidFill>
                <a:srgbClr val="8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Unique strengths in ICT position the e-Solutions company for leadership as a total system and service provider in Digital Broadcasting; System Integration (SI) and Solutions Services for business and government; Internet-based Services, including Application Service Provider (ASP) services; Telecommunications Systems; Automated Information Systems; Intelligent Transportation Systems (ITS) and Automotive Systems.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logo" descr="TOSHIBA Top Page"/>
          <p:cNvPicPr/>
          <p:nvPr/>
        </p:nvPicPr>
        <p:blipFill>
          <a:blip r:embed="rId1"/>
          <a:stretch/>
        </p:blipFill>
        <p:spPr>
          <a:xfrm>
            <a:off x="0" y="0"/>
            <a:ext cx="1371600" cy="4827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6" name=""/>
          <p:cNvGrpSpPr/>
          <p:nvPr/>
        </p:nvGrpSpPr>
        <p:grpSpPr>
          <a:xfrm>
            <a:off x="1619280" y="3200400"/>
            <a:ext cx="5906880" cy="457200"/>
            <a:chOff x="1619280" y="3200400"/>
            <a:chExt cx="5906880" cy="457200"/>
          </a:xfrm>
        </p:grpSpPr>
        <p:sp>
          <p:nvSpPr>
            <p:cNvPr id="77" name=""/>
            <p:cNvSpPr/>
            <p:nvPr/>
          </p:nvSpPr>
          <p:spPr>
            <a:xfrm>
              <a:off x="1619280" y="3200400"/>
              <a:ext cx="422388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1619280" y="3200400"/>
              <a:ext cx="59068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</a:t>
              </a: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                                      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9" name=""/>
          <p:cNvGrpSpPr/>
          <p:nvPr/>
        </p:nvGrpSpPr>
        <p:grpSpPr>
          <a:xfrm>
            <a:off x="228600" y="914400"/>
            <a:ext cx="8914680" cy="5409000"/>
            <a:chOff x="228600" y="914400"/>
            <a:chExt cx="8914680" cy="5409000"/>
          </a:xfrm>
        </p:grpSpPr>
        <p:sp>
          <p:nvSpPr>
            <p:cNvPr id="80" name=""/>
            <p:cNvSpPr/>
            <p:nvPr/>
          </p:nvSpPr>
          <p:spPr>
            <a:xfrm>
              <a:off x="228600" y="914400"/>
              <a:ext cx="891468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28600" y="914400"/>
              <a:ext cx="8914680" cy="540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106200" indent="-53640" algn="just">
                <a:buClr>
                  <a:srgbClr val="000000"/>
                </a:buClr>
                <a:buFont typeface="Wingdings" charset="2"/>
                <a:buChar char="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More than a supplier of Information and Communications Technology (ICT) …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6200" indent="-53640"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6200" indent="-53640" algn="just"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Delivery of expertise and solutions that help customers to achieve growth and prosperity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6200" indent="-53640" algn="just"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6200" indent="-53640" algn="just"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Earned reputation as a synthesizer and provider of corporate systems and services.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6200" indent="-53640"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6200" indent="-53640" algn="just">
                <a:buClr>
                  <a:srgbClr val="000000"/>
                </a:buClr>
                <a:buFont typeface="Wingdings" charset="2"/>
                <a:buChar char="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Our defining vision is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r>
                <a:rPr b="1" i="1" lang="en-US" sz="2000" strike="noStrike" u="none">
                  <a:solidFill>
                    <a:srgbClr val="800000"/>
                  </a:solidFill>
                  <a:effectLst/>
                  <a:uFillTx/>
                  <a:latin typeface="Times New Roman"/>
                </a:rPr>
                <a:t>“Collaborative Innovation”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: 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6200" indent="-53640"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741240" indent="-284040" algn="just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Constantly listen to the voices of customers 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741240" indent="-284040" algn="just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Share their problems and demands 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741240" indent="-284040" algn="just">
                <a:lnSpc>
                  <a:spcPct val="10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Brainstorm together; bear risks and, from the numerous possibilities available, provide the solution  that offers the maximum possible result 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6200" indent="-53640" algn="just"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6200" indent="-53640" algn="just"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6200" indent="-53640"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We feel that </a:t>
              </a:r>
              <a:r>
                <a:rPr b="1" lang="en-US" sz="2000" strike="noStrike" u="none">
                  <a:solidFill>
                    <a:srgbClr val="800000"/>
                  </a:solidFill>
                  <a:effectLst/>
                  <a:uFillTx/>
                  <a:latin typeface="Times New Roman"/>
                </a:rPr>
                <a:t>“Collaborative Innovation”</a:t>
              </a: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is an approach to creating value that can be objectively evaluated and that consequently strengthens customer reliance.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82" name="2c-k_manage_title" descr="e-Solutions Company"/>
          <p:cNvPicPr/>
          <p:nvPr/>
        </p:nvPicPr>
        <p:blipFill>
          <a:blip r:embed="rId2"/>
          <a:stretch/>
        </p:blipFill>
        <p:spPr>
          <a:xfrm>
            <a:off x="2590920" y="228600"/>
            <a:ext cx="3657600" cy="403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logo" descr="TOSHIBA Top Page">
            <a:hlinkClick r:id="rId1"/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1371600" cy="48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" name=""/>
          <p:cNvSpPr/>
          <p:nvPr/>
        </p:nvSpPr>
        <p:spPr>
          <a:xfrm>
            <a:off x="450720" y="458640"/>
            <a:ext cx="0" cy="63230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52520" y="213984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52520" y="274320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52520" y="341316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52520" y="399096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52520" y="461340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52520" y="520704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52520" y="579600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52520" y="6764400"/>
            <a:ext cx="4195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96880" y="198108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e-Net Business Div.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03360" y="2521080"/>
            <a:ext cx="3949560" cy="5119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Government &amp; Public Corporation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 Information Systems Div.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96880" y="325440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Solutions Division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96880" y="376884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Solutions Division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96880" y="445464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Telecommunications Systems Div.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96880" y="504828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Media &amp; Content Division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96880" y="563724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Computer &amp; Network Platform Div.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6880" y="620388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System Components Div.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795920" y="274320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795920" y="341316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795920" y="399096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795920" y="461340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795920" y="520704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795920" y="579600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946760" y="259092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SITC (System Integration Tech. Center)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940280" y="325440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Tokyo/Kansai System 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952880" y="3809880"/>
            <a:ext cx="394992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Fuchu / Ome e-Solutions 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940280" y="445464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Yanagi-Cho / Komukai e-Solutions 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952880" y="5029200"/>
            <a:ext cx="394992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ITS &amp; Automotive Business Planning Div.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940280" y="563724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eS Strategy Division.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946760" y="1981080"/>
            <a:ext cx="3949560" cy="33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Information Systems 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03360" y="762120"/>
            <a:ext cx="8393040" cy="11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- Hiroo Okuhara, President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- Shinsuke Kawamura, Executive Vice President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- Kunio Takezawa, Executive Vice President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- Sakae Yanagawa, Chief Fellow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- Matoi Iizuka, Chief Technology Executive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648320" y="2135160"/>
            <a:ext cx="0" cy="46371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800600" y="2135160"/>
            <a:ext cx="0" cy="36496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649760" y="2133720"/>
            <a:ext cx="3031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514600" y="2057400"/>
            <a:ext cx="198108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Mutsuhiko Nagamatsu,VP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668680" y="3014640"/>
            <a:ext cx="1901880" cy="219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Takashi Ikeda, 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668680" y="3583080"/>
            <a:ext cx="1901880" cy="218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Akira Maki, 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668680" y="4116240"/>
            <a:ext cx="1901880" cy="219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Kozo Sawada, 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668680" y="4780080"/>
            <a:ext cx="1901880" cy="218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Hiroshi Takaoka, 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668680" y="5370480"/>
            <a:ext cx="1901880" cy="219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Osami Suzuki, 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592360" y="5945040"/>
            <a:ext cx="1978200" cy="219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Kunihiro Nagura, 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088040" y="2287440"/>
            <a:ext cx="1825920" cy="219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Tsuruta, 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088040" y="2897280"/>
            <a:ext cx="1825920" cy="218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Dotemoto, 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088040" y="3583080"/>
            <a:ext cx="1825920" cy="218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Toshio Kobayashi, 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088040" y="4116240"/>
            <a:ext cx="1825920" cy="219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088040" y="4784760"/>
            <a:ext cx="1825920" cy="218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088040" y="5394240"/>
            <a:ext cx="1825920" cy="219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Yukinobu Suzuki, GM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088040" y="5945040"/>
            <a:ext cx="1825920" cy="219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Yasuo Miyabe, GM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668680" y="6531120"/>
            <a:ext cx="1901880" cy="218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7640" rIns="17640" tIns="0" bIns="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Yoshiaki Sato, 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52520" y="6400800"/>
            <a:ext cx="1508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4" name="2c-k_manage_title" descr="e-Solutions Company"/>
          <p:cNvPicPr/>
          <p:nvPr/>
        </p:nvPicPr>
        <p:blipFill>
          <a:blip r:embed="rId3"/>
          <a:stretch/>
        </p:blipFill>
        <p:spPr>
          <a:xfrm>
            <a:off x="2743200" y="228600"/>
            <a:ext cx="3733920" cy="411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" name=""/>
          <p:cNvSpPr/>
          <p:nvPr/>
        </p:nvSpPr>
        <p:spPr>
          <a:xfrm>
            <a:off x="380880" y="3276720"/>
            <a:ext cx="304920" cy="228600"/>
          </a:xfrm>
          <a:prstGeom prst="star5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3375000" y="36511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28600" y="838080"/>
            <a:ext cx="8610480" cy="62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Toshiba Consultant Center in Fairfax (TCCF) provides an active and strategic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"bridge"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between Toshiba’s e-Solutions Company in Japan and the US which facilitates and promotes strategic business development, information &amp; technology research and exchange, partnerships, alliances, special projects and other collaborative activities.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onotype Sorts" charset="2"/>
              <a:buChar char="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Monotype Sorts" charset="2"/>
              <a:buChar char="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Formally established in April 1999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Monotype Sorts" charset="2"/>
              <a:buChar char="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buClr>
                <a:srgbClr val="000000"/>
              </a:buClr>
              <a:buFont typeface="Monotype Sorts" charset="2"/>
              <a:buChar char="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Located in Herndon, VA --  in the heart of the Northern VA High-Tech Corridor where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Arial"/>
              </a:rPr>
              <a:t>nearly half of the world's Internet traffic passes through and has the country's highest Internet penetration rate at 60 percent. Over 3,500 technology companies are headquartered in the area, a number expected to balloon to more than 24,000 by 2002.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buClr>
                <a:srgbClr val="000000"/>
              </a:buClr>
              <a:buFont typeface="Monotype Sorts" charset="2"/>
              <a:buChar char="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buClr>
                <a:srgbClr val="000000"/>
              </a:buClr>
              <a:buFont typeface="Monotype Sorts" charset="2"/>
              <a:buChar char="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 small but very strategic operation funded entirely by the Toshiba e-Solutions Company but also reporting in a dual capacity to Toshiba America Information Systems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8" name="logo" descr="TOSHIBA Top Page"/>
          <p:cNvPicPr/>
          <p:nvPr/>
        </p:nvPicPr>
        <p:blipFill>
          <a:blip r:embed="rId1"/>
          <a:stretch/>
        </p:blipFill>
        <p:spPr>
          <a:xfrm>
            <a:off x="0" y="0"/>
            <a:ext cx="1295280" cy="455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9" name=""/>
          <p:cNvSpPr/>
          <p:nvPr/>
        </p:nvSpPr>
        <p:spPr>
          <a:xfrm>
            <a:off x="914400" y="304920"/>
            <a:ext cx="5562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0" name="Approved%20Logo.tif" descr=""/>
          <p:cNvPicPr/>
          <p:nvPr/>
        </p:nvPicPr>
        <p:blipFill>
          <a:blip r:embed="rId2"/>
          <a:stretch/>
        </p:blipFill>
        <p:spPr>
          <a:xfrm>
            <a:off x="4419720" y="228600"/>
            <a:ext cx="167616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3375000" y="36511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2" name="Approved%20Logo.tif" descr=""/>
          <p:cNvPicPr/>
          <p:nvPr/>
        </p:nvPicPr>
        <p:blipFill>
          <a:blip r:embed="rId1"/>
          <a:stretch/>
        </p:blipFill>
        <p:spPr>
          <a:xfrm>
            <a:off x="2286000" y="228600"/>
            <a:ext cx="1905120" cy="885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3" name=""/>
          <p:cNvSpPr/>
          <p:nvPr/>
        </p:nvSpPr>
        <p:spPr>
          <a:xfrm>
            <a:off x="457200" y="2362320"/>
            <a:ext cx="868680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5320" rIns="85320" tIns="42480" bIns="42480" anchor="t">
            <a:noAutofit/>
          </a:bodyPr>
          <a:p>
            <a:pPr marL="457200" indent="-457200">
              <a:lnSpc>
                <a:spcPct val="79000"/>
              </a:lnSpc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1.)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 Identification, Support &amp; Promotion of NEW Business Opportunities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	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   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Examples: Document Conversion/ASP/SSP Business (IMC)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                        Data Center/IT Outsourcing Business (LMGT)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                        Applications (TIBCO/InConcert)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                        Financial Solutions (Boltzmann Model)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                        Super-High Resolution Displays (3200X2400; 192 ppi)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          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AutoNum type="arabicParenR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IT Information Transfer &amp; Exchange from the US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   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Information services focused on US IT trends        TCCF Forum, White Papers and Reports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79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3)  Initiate SI &amp; IT Service Business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192920" y="304920"/>
            <a:ext cx="2339280" cy="78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Activities</a:t>
            </a:r>
            <a:endParaRPr b="0" lang="en-US" sz="4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04920" y="1219320"/>
            <a:ext cx="8839080" cy="8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Coordination between (e-Solutions Company) and the US regarding System Integration &amp; IT Service Business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6" name="logo" descr="TOSHIBA Top Page"/>
          <p:cNvPicPr/>
          <p:nvPr/>
        </p:nvPicPr>
        <p:blipFill>
          <a:blip r:embed="rId2"/>
          <a:stretch/>
        </p:blipFill>
        <p:spPr>
          <a:xfrm>
            <a:off x="0" y="0"/>
            <a:ext cx="1371600" cy="48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7" name=""/>
          <p:cNvSpPr/>
          <p:nvPr/>
        </p:nvSpPr>
        <p:spPr>
          <a:xfrm>
            <a:off x="6553080" y="5715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logo" descr="TOSHIBA Top Page"/>
          <p:cNvPicPr/>
          <p:nvPr/>
        </p:nvPicPr>
        <p:blipFill>
          <a:blip r:embed="rId1"/>
          <a:stretch/>
        </p:blipFill>
        <p:spPr>
          <a:xfrm>
            <a:off x="0" y="0"/>
            <a:ext cx="1371600" cy="48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"/>
          <p:cNvSpPr/>
          <p:nvPr/>
        </p:nvSpPr>
        <p:spPr>
          <a:xfrm>
            <a:off x="304920" y="1600200"/>
            <a:ext cx="8610480" cy="495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buClr>
                <a:srgbClr val="000000"/>
              </a:buClr>
              <a:buFont typeface="Monotype Sorts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U.S. IT services market is large and innovative, and Toshiba is interested in extending its participation in the market.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buClr>
                <a:srgbClr val="000000"/>
              </a:buClr>
              <a:buFont typeface="Monotype Sorts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buClr>
                <a:srgbClr val="000000"/>
              </a:buClr>
              <a:buFont typeface="Monotype Sorts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Toshiba has a global client base but no internal service capabilities outside of Asia.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buClr>
                <a:srgbClr val="000000"/>
              </a:buClr>
              <a:buFont typeface="Monotype Sorts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buClr>
                <a:srgbClr val="000000"/>
              </a:buClr>
              <a:buFont typeface="Monotype Sorts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Toshiba’s strategy is to enter the U.S. IT services market and become a global leader.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Monotype Sorts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buClr>
                <a:srgbClr val="000000"/>
              </a:buClr>
              <a:buFont typeface="Monotype Sorts" charset="2"/>
              <a:buChar char="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are accelerating globalization and the creation of new business models by cooperating with different types of businesses and forging alliances with international partners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Monotype Sorts" charset="2"/>
              <a:buChar char="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Toshiba in the US IT Services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1998-12-22T09:43:27Z</dcterms:created>
  <dc:creator>Tom Murphy</dc:creator>
  <dc:description/>
  <dc:language>en-US</dc:language>
  <cp:lastModifiedBy>Thomas Murphy</cp:lastModifiedBy>
  <cp:lastPrinted>2001-02-08T19:56:56Z</cp:lastPrinted>
  <dcterms:modified xsi:type="dcterms:W3CDTF">2001-07-31T02:25:19Z</dcterms:modified>
  <cp:revision>75</cp:revision>
  <dc:subject/>
  <dc:title>PowerPoint Presentation</dc:title>
</cp:coreProperties>
</file>