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4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3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4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5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E7B647-EE6B-4206-975F-7C870CA89FB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Started last October.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Designed processes.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Program office in place.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 stage - August 15, to establish transitionaltools to enable manual application of Gutenberg concepts.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Optimize what we can do with set of tools we have today, between now and Nov. 15.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systems come on line Feb 02.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7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 of Transition Tools - set up enabling infrastructure for Gutenberg transition environment.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Specifically -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Foundation enabling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Bringing current pricing capabilities into the Gutenberg process framework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Testing long-term Gutenberg design considerations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Preliminary roll-out under way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 functional team with cross desk representation to ensure current components and products can be built into pricing framework.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BCC2721-271E-4CAA-9AAE-B4B76800735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FD5AAE-C99C-402D-8EF9-6A27593577B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7AE828-A1EF-450F-BA09-194FE3A489C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-360" y="6629040"/>
            <a:ext cx="25909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Printed </a:t>
            </a:r>
            <a:fld id="{3BF5F13E-FCAB-46E2-AC7C-C4FAE3D4649F}" type="datetime"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3622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3A7730-B5A8-4263-8436-3CA469D7CCB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1143000"/>
            <a:ext cx="5791320" cy="76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757575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6172200"/>
            <a:ext cx="8305920" cy="76320"/>
          </a:xfrm>
          <a:prstGeom prst="rect">
            <a:avLst/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E_RGB_R" descr=""/>
          <p:cNvPicPr/>
          <p:nvPr/>
        </p:nvPicPr>
        <p:blipFill>
          <a:blip r:embed="rId2"/>
          <a:stretch/>
        </p:blipFill>
        <p:spPr>
          <a:xfrm>
            <a:off x="838188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Transition Tool Review Sessions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 - Project Gutenberg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Transition Environment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041032C-31AD-4446-AFCE-E4F557F4C8EE}" type="slidenum">
              <a:t>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9E69BEC-3CC0-4EF1-90B8-811F8D8FDBE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 flipV="1">
            <a:off x="4038480" y="1143000"/>
            <a:ext cx="0" cy="4572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1219320" y="990720"/>
            <a:ext cx="457200" cy="914400"/>
            <a:chOff x="1219320" y="990720"/>
            <a:chExt cx="457200" cy="914400"/>
          </a:xfrm>
        </p:grpSpPr>
        <p:sp>
          <p:nvSpPr>
            <p:cNvPr id="23" name=""/>
            <p:cNvSpPr/>
            <p:nvPr/>
          </p:nvSpPr>
          <p:spPr>
            <a:xfrm>
              <a:off x="1219320" y="1447920"/>
              <a:ext cx="457200" cy="457200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May 31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 flipV="1">
              <a:off x="1447920" y="990720"/>
              <a:ext cx="0" cy="45720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" name=""/>
          <p:cNvSpPr/>
          <p:nvPr/>
        </p:nvSpPr>
        <p:spPr>
          <a:xfrm>
            <a:off x="3809880" y="1447920"/>
            <a:ext cx="457200" cy="4572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 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" name=""/>
          <p:cNvGrpSpPr/>
          <p:nvPr/>
        </p:nvGrpSpPr>
        <p:grpSpPr>
          <a:xfrm>
            <a:off x="6858000" y="990720"/>
            <a:ext cx="457200" cy="914400"/>
            <a:chOff x="6858000" y="990720"/>
            <a:chExt cx="457200" cy="914400"/>
          </a:xfrm>
        </p:grpSpPr>
        <p:sp>
          <p:nvSpPr>
            <p:cNvPr id="27" name=""/>
            <p:cNvSpPr/>
            <p:nvPr/>
          </p:nvSpPr>
          <p:spPr>
            <a:xfrm>
              <a:off x="6858000" y="1447920"/>
              <a:ext cx="457200" cy="457200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Nov 15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 flipV="1">
              <a:off x="7086600" y="990720"/>
              <a:ext cx="0" cy="45720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" name=""/>
          <p:cNvSpPr/>
          <p:nvPr/>
        </p:nvSpPr>
        <p:spPr>
          <a:xfrm>
            <a:off x="8610480" y="1447920"/>
            <a:ext cx="457200" cy="4572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8839080" y="1218960"/>
            <a:ext cx="0" cy="228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685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194600" y="5740560"/>
            <a:ext cx="1752480" cy="4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5 x Business scalability achieved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440320" y="5740560"/>
            <a:ext cx="1754280" cy="4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Transition complete, processes documented and training in place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276720" y="5740560"/>
            <a:ext cx="2163600" cy="4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DM, SPD, PM Roles aligned and transition plans under way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600200" y="5740560"/>
            <a:ext cx="2090880" cy="4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Transition framework in place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84320" y="5740560"/>
            <a:ext cx="1415880" cy="4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Business Units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194600" y="5203800"/>
            <a:ext cx="1752480" cy="53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Permanent CRM and Calculation Infrastructure complete with required connectivity to delivery systems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440320" y="5203800"/>
            <a:ext cx="1754280" cy="53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Transition Tools price all deals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Tactical trading systems complete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Curve and Site Profile management systems complete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Design complete for permanent CRM and Calculation Engine infrastructure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276720" y="5203800"/>
            <a:ext cx="2209680" cy="53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Transition Tools in use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Origination Management System in use by OR, PM, DM, SPD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600200" y="5203800"/>
            <a:ext cx="1523880" cy="53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Transition Tools defined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CRM and Calculation Engine requirements defined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84320" y="5203800"/>
            <a:ext cx="1415880" cy="53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Systems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94600" y="4695840"/>
            <a:ext cx="17524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Systematic actualization &amp; reconciliation of booked positions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Best in class service delivery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440320" y="4695840"/>
            <a:ext cx="17542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Service costs actualized at portfolio level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Mid and back office processes and systems architecture defined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76720" y="4695840"/>
            <a:ext cx="216360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Service offerings and levels defined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Manual actualization methodology for reforecasting Site Profiles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600200" y="4695840"/>
            <a:ext cx="167652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Services pricing methodology established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Services pricing applied at transaction economics level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84320" y="4695840"/>
            <a:ext cx="1415880" cy="50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Service Operations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&amp;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194600" y="4052880"/>
            <a:ext cx="175248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Same components, curves, and site profiles used for pricing, booking and re-valuation of positions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440320" y="4052880"/>
            <a:ext cx="175428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Efficient allocation &amp; settlement mechanisms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Consistency between pricing and risk valuation models (eliminates monthly batch valuation)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276720" y="4052880"/>
            <a:ext cx="21636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Commercial rules around P&amp;L allocation approved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Component-based booking &amp; settlement requirements determined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600200" y="4052880"/>
            <a:ext cx="16002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Component related booking, P&amp;L allocation, and settlement issues identified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84320" y="4052880"/>
            <a:ext cx="141588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Booking &amp; Desk Settlement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194600" y="3282840"/>
            <a:ext cx="1752480" cy="77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Deal View based scoping, site profiling,  structuring, approval and booking of all deals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440320" y="3282840"/>
            <a:ext cx="1754280" cy="77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All executed deals comprised of approved components, curves and site profiles (using transition tools)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276720" y="3282840"/>
            <a:ext cx="2163600" cy="77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All value relevant information processed through Site Profile Desk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Initial suite of components defined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Standardized costing through Deal 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600200" y="3282840"/>
            <a:ext cx="1752480" cy="77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Site Profile based consumption risk and data strategies for Energy Outsource and Portfolio Management deals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Initial suite of components established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Common language established around Gutenberg business framework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84320" y="3282840"/>
            <a:ext cx="1415880" cy="77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Costing and Pricing Optimization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194600" y="2513160"/>
            <a:ext cx="1752480" cy="76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Prospective product validity testing using curves, components and site profiles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80% of deals closed use products released through the PM process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440320" y="2513160"/>
            <a:ext cx="1754280" cy="76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All components for standard products defined and approved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Standard Products defined and approved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50% of deals closed use products released through PM process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276720" y="2513160"/>
            <a:ext cx="2209680" cy="76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All Regional Commodity, Portfolio and Commodity Products sold through componentized structures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600200" y="2513160"/>
            <a:ext cx="1752480" cy="76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57240" indent="-5724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Process design completed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240" indent="-57240"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84320" y="2513160"/>
            <a:ext cx="1415880" cy="76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Market &amp; Product Development &amp;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194600" y="2286000"/>
            <a:ext cx="1752480" cy="22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Gutenberg Final: “5 x”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440320" y="2286000"/>
            <a:ext cx="1754280" cy="22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Gutenberg Mid: “2 x”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08200" y="2286000"/>
            <a:ext cx="1749600" cy="22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Gutenberg Lite: “1.2 x”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600200" y="2286000"/>
            <a:ext cx="2090880" cy="22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Current State: “.8 x”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84320" y="2286000"/>
            <a:ext cx="1415880" cy="22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194600" y="1981080"/>
            <a:ext cx="17524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February 2002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440320" y="1981080"/>
            <a:ext cx="17542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November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8098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August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600200" y="1981080"/>
            <a:ext cx="20908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May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84320" y="1981080"/>
            <a:ext cx="14158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84320" y="1981080"/>
            <a:ext cx="8762760" cy="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84320" y="2286000"/>
            <a:ext cx="8762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84320" y="2513160"/>
            <a:ext cx="8762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84320" y="3282840"/>
            <a:ext cx="8762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84320" y="4052880"/>
            <a:ext cx="8762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84320" y="4695840"/>
            <a:ext cx="8762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84320" y="5203800"/>
            <a:ext cx="8762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84320" y="5740560"/>
            <a:ext cx="87627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84320" y="6221520"/>
            <a:ext cx="8762760" cy="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84320" y="1981080"/>
            <a:ext cx="0" cy="424044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600200" y="1981080"/>
            <a:ext cx="0" cy="4240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276720" y="1981080"/>
            <a:ext cx="0" cy="4240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440320" y="1981080"/>
            <a:ext cx="0" cy="4240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194600" y="1981080"/>
            <a:ext cx="0" cy="4240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8947080" y="1981080"/>
            <a:ext cx="0" cy="424044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7" name=""/>
          <p:cNvGrpSpPr/>
          <p:nvPr/>
        </p:nvGrpSpPr>
        <p:grpSpPr>
          <a:xfrm>
            <a:off x="304920" y="990720"/>
            <a:ext cx="8533800" cy="380880"/>
            <a:chOff x="304920" y="990720"/>
            <a:chExt cx="8533800" cy="380880"/>
          </a:xfrm>
        </p:grpSpPr>
        <p:sp>
          <p:nvSpPr>
            <p:cNvPr id="88" name=""/>
            <p:cNvSpPr/>
            <p:nvPr/>
          </p:nvSpPr>
          <p:spPr>
            <a:xfrm>
              <a:off x="304920" y="990720"/>
              <a:ext cx="1365120" cy="380880"/>
            </a:xfrm>
            <a:custGeom>
              <a:avLst/>
              <a:gdLst>
                <a:gd name="textAreaLeft" fmla="*/ 0 w 1365120"/>
                <a:gd name="textAreaRight" fmla="*/ 1365480 w 1365120"/>
                <a:gd name="textAreaTop" fmla="*/ 0 h 380880"/>
                <a:gd name="textAreaBottom" fmla="*/ 381240 h 3808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1080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10800"/>
                  </a:lnTo>
                  <a:close/>
                </a:path>
              </a:pathLst>
            </a:custGeom>
            <a:solidFill>
              <a:srgbClr val="ffffab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1328760" y="990720"/>
              <a:ext cx="1365120" cy="380880"/>
            </a:xfrm>
            <a:custGeom>
              <a:avLst/>
              <a:gdLst>
                <a:gd name="textAreaLeft" fmla="*/ 0 w 1365120"/>
                <a:gd name="textAreaRight" fmla="*/ 1365480 w 1365120"/>
                <a:gd name="textAreaTop" fmla="*/ 0 h 380880"/>
                <a:gd name="textAreaBottom" fmla="*/ 381240 h 3808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ffffab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June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352960" y="990720"/>
              <a:ext cx="1365120" cy="380880"/>
            </a:xfrm>
            <a:custGeom>
              <a:avLst/>
              <a:gdLst>
                <a:gd name="textAreaLeft" fmla="*/ 0 w 1365120"/>
                <a:gd name="textAreaRight" fmla="*/ 1365480 w 1365120"/>
                <a:gd name="textAreaTop" fmla="*/ 0 h 380880"/>
                <a:gd name="textAreaBottom" fmla="*/ 381240 h 3808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ffffab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July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377160" y="990720"/>
              <a:ext cx="1365120" cy="380880"/>
            </a:xfrm>
            <a:custGeom>
              <a:avLst/>
              <a:gdLst>
                <a:gd name="textAreaLeft" fmla="*/ 0 w 1365120"/>
                <a:gd name="textAreaRight" fmla="*/ 1365480 w 1365120"/>
                <a:gd name="textAreaTop" fmla="*/ 0 h 380880"/>
                <a:gd name="textAreaBottom" fmla="*/ 381240 h 3808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ffffab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Aug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401360" y="990720"/>
              <a:ext cx="1365120" cy="380880"/>
            </a:xfrm>
            <a:custGeom>
              <a:avLst/>
              <a:gdLst>
                <a:gd name="textAreaLeft" fmla="*/ 0 w 1365120"/>
                <a:gd name="textAreaRight" fmla="*/ 1365480 w 1365120"/>
                <a:gd name="textAreaTop" fmla="*/ 0 h 380880"/>
                <a:gd name="textAreaBottom" fmla="*/ 381240 h 3808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ffffab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Sep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5425200" y="990720"/>
              <a:ext cx="1365120" cy="380880"/>
            </a:xfrm>
            <a:custGeom>
              <a:avLst/>
              <a:gdLst>
                <a:gd name="textAreaLeft" fmla="*/ 0 w 1365120"/>
                <a:gd name="textAreaRight" fmla="*/ 1365480 w 1365120"/>
                <a:gd name="textAreaTop" fmla="*/ 0 h 380880"/>
                <a:gd name="textAreaBottom" fmla="*/ 381240 h 3808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ffffab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Oct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6449400" y="990720"/>
              <a:ext cx="1365120" cy="380880"/>
            </a:xfrm>
            <a:custGeom>
              <a:avLst/>
              <a:gdLst>
                <a:gd name="textAreaLeft" fmla="*/ 0 w 1365120"/>
                <a:gd name="textAreaRight" fmla="*/ 1365480 w 1365120"/>
                <a:gd name="textAreaTop" fmla="*/ 0 h 380880"/>
                <a:gd name="textAreaBottom" fmla="*/ 381240 h 3808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ffffab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Nov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473600" y="990720"/>
              <a:ext cx="1365120" cy="380880"/>
            </a:xfrm>
            <a:custGeom>
              <a:avLst/>
              <a:gdLst>
                <a:gd name="textAreaLeft" fmla="*/ 0 w 1365120"/>
                <a:gd name="textAreaRight" fmla="*/ 1365480 w 1365120"/>
                <a:gd name="textAreaTop" fmla="*/ 0 h 380880"/>
                <a:gd name="textAreaBottom" fmla="*/ 381240 h 3808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lnTo>
                    <a:pt x="5400" y="10800"/>
                  </a:lnTo>
                  <a:close/>
                </a:path>
              </a:pathLst>
            </a:custGeom>
            <a:solidFill>
              <a:srgbClr val="ffffab"/>
            </a:solidFill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Dec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6" name=""/>
          <p:cNvSpPr/>
          <p:nvPr/>
        </p:nvSpPr>
        <p:spPr>
          <a:xfrm>
            <a:off x="228600" y="198108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69FA1A-CF29-43F7-9D0B-151BF308C56F}" type="slidenum">
              <a:t>2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41B683A-9E57-44F8-87DA-78B417A08F9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"/>
          <p:cNvSpPr/>
          <p:nvPr/>
        </p:nvSpPr>
        <p:spPr>
          <a:xfrm>
            <a:off x="3809880" y="5486400"/>
            <a:ext cx="1524240" cy="685800"/>
          </a:xfrm>
          <a:prstGeom prst="ellipse">
            <a:avLst/>
          </a:prstGeom>
          <a:gradFill rotWithShape="0">
            <a:gsLst>
              <a:gs pos="0">
                <a:srgbClr val="828282"/>
              </a:gs>
              <a:gs pos="50000">
                <a:srgbClr val="ffffff"/>
              </a:gs>
              <a:gs pos="100000">
                <a:srgbClr val="828282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Implementation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619440" y="1676520"/>
            <a:ext cx="1905120" cy="60948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14480" indent="-1144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Product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77840" y="3390840"/>
            <a:ext cx="1511280" cy="6098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14480" indent="-1144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Site Profile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454880" y="3390840"/>
            <a:ext cx="1422360" cy="6098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14480" indent="-1144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Component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600880" y="3390840"/>
            <a:ext cx="1523880" cy="6098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14480" indent="-1144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Curve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809880" y="5046840"/>
            <a:ext cx="1511280" cy="820440"/>
          </a:xfrm>
          <a:prstGeom prst="rect">
            <a:avLst/>
          </a:prstGeom>
          <a:gradFill rotWithShape="0">
            <a:gsLst>
              <a:gs pos="0">
                <a:srgbClr val="828282"/>
              </a:gs>
              <a:gs pos="50000">
                <a:srgbClr val="ffffff"/>
              </a:gs>
              <a:gs pos="100000">
                <a:srgbClr val="828282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809880" y="4711680"/>
            <a:ext cx="1511280" cy="682560"/>
          </a:xfrm>
          <a:prstGeom prst="ellipse">
            <a:avLst/>
          </a:prstGeom>
          <a:solidFill>
            <a:srgbClr val="ddddd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965400" y="5438880"/>
            <a:ext cx="12049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Gutenberg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968480" y="3390840"/>
            <a:ext cx="1511280" cy="609840"/>
          </a:xfrm>
          <a:prstGeom prst="rect">
            <a:avLst/>
          </a:prstGeom>
          <a:solidFill>
            <a:srgbClr val="ffff99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14480" indent="-1144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 Rules of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572000" y="2527200"/>
            <a:ext cx="0" cy="1905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880440" y="3174840"/>
            <a:ext cx="1395720" cy="887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Product Definition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-Components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-Parameters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-Curves Utilized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676840" y="1981080"/>
            <a:ext cx="2336760" cy="133380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435640" y="2438280"/>
            <a:ext cx="914400" cy="85104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H="1">
            <a:off x="1079280" y="1930320"/>
            <a:ext cx="2438280" cy="133344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>
            <a:off x="2921040" y="2451240"/>
            <a:ext cx="977760" cy="825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553080" y="2133720"/>
            <a:ext cx="1484280" cy="551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Develop/Refine New Components to Support Product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334120" y="2590920"/>
            <a:ext cx="1290600" cy="551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Request Curves to Support Product and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560600" y="2224080"/>
            <a:ext cx="1334880" cy="551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Determine Site Profiles to Support Product and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940120" y="2514600"/>
            <a:ext cx="1479600" cy="551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Define Customer Profile for Product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and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060720" y="4178160"/>
            <a:ext cx="685800" cy="8636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933640" y="4419720"/>
            <a:ext cx="102024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Workflow Tools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155600" y="4191120"/>
            <a:ext cx="2540160" cy="14983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>
            <a:off x="5473800" y="4191120"/>
            <a:ext cx="2666880" cy="1473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H="1">
            <a:off x="5435280" y="4152960"/>
            <a:ext cx="965160" cy="9270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384600" y="4784760"/>
            <a:ext cx="109080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New Components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279440" y="4572000"/>
            <a:ext cx="1339920" cy="39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Approved Site Profiles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&amp; Business Rules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715000" y="4419720"/>
            <a:ext cx="58752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Curves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89123A-C806-45AE-B2D0-202891EB976C}" type="slidenum">
              <a:t>3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096E778-0DC1-40A3-9648-A4E278D5A8D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Transition Tools - Enabling Infrastructure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9134640" y="5573880"/>
            <a:ext cx="9360" cy="4680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9134640" y="5573880"/>
            <a:ext cx="1440" cy="468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9134640" y="6041880"/>
            <a:ext cx="936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9134640" y="6041880"/>
            <a:ext cx="93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9134640" y="6041880"/>
            <a:ext cx="1440" cy="9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9134640" y="6041880"/>
            <a:ext cx="9360" cy="9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9134640" y="6041880"/>
            <a:ext cx="936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9134640" y="6041880"/>
            <a:ext cx="1440" cy="97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4" name="" descr=""/>
          <p:cNvPicPr/>
          <p:nvPr/>
        </p:nvPicPr>
        <p:blipFill>
          <a:blip r:embed="rId1"/>
          <a:stretch/>
        </p:blipFill>
        <p:spPr>
          <a:xfrm>
            <a:off x="152280" y="1290600"/>
            <a:ext cx="9063000" cy="480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5E2F95-7BF6-4D30-9638-E0F563BDF77A}" type="slidenum">
              <a:t>4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71CBE87-CB1D-4AB6-B4D8-74DF74D4CFF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it will work...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657600" y="3962520"/>
            <a:ext cx="5410080" cy="6094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438280" y="3352680"/>
            <a:ext cx="5410440" cy="12193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 rot="5400000">
            <a:off x="7086240" y="3275280"/>
            <a:ext cx="762120" cy="457200"/>
          </a:xfrm>
          <a:custGeom>
            <a:avLst/>
            <a:gdLst>
              <a:gd name="textAreaLeft" fmla="*/ 149760 w 762120"/>
              <a:gd name="textAreaRight" fmla="*/ 536040 w 762120"/>
              <a:gd name="textAreaTop" fmla="*/ 61200 h 457200"/>
              <a:gd name="textAreaBottom" fmla="*/ 396000 h 45720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8505" hR="21600" stAng="10800000" swAng="-5400000"/>
                <a:lnTo>
                  <a:pt x="10936" y="21600"/>
                </a:lnTo>
                <a:arcTo wR="8505" hR="21600" stAng="5400000" swAng="-2884634"/>
                <a:lnTo>
                  <a:pt x="21114" y="7200"/>
                </a:lnTo>
                <a:lnTo>
                  <a:pt x="18225" y="0"/>
                </a:lnTo>
                <a:lnTo>
                  <a:pt x="14363" y="7200"/>
                </a:lnTo>
                <a:lnTo>
                  <a:pt x="16523" y="7200"/>
                </a:lnTo>
                <a:arcTo wR="8505" hR="21600" stAng="2515366" swAng="2689385"/>
                <a:lnTo>
                  <a:pt x="9720" y="21378"/>
                </a:lnTo>
                <a:arcTo wR="8505" hR="21600" stAng="5595249" swAng="5204751"/>
                <a:close/>
              </a:path>
              <a:path fill="darkenLess" w="21600" h="21600">
                <a:moveTo>
                  <a:pt x="0" y="0"/>
                </a:moveTo>
                <a:arcTo wR="8505" hR="21600" stAng="10800000" swAng="-5400000"/>
                <a:lnTo>
                  <a:pt x="10936" y="21600"/>
                </a:lnTo>
                <a:arcTo wR="8505" hR="21600" stAng="5400000" swAng="195249"/>
                <a:lnTo>
                  <a:pt x="9720" y="21378"/>
                </a:lnTo>
                <a:arcTo wR="8505" hR="21600" stAng="5595249" swAng="5204751"/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724280" y="42670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0" y="1981080"/>
            <a:ext cx="9144000" cy="0"/>
          </a:xfrm>
          <a:prstGeom prst="line">
            <a:avLst/>
          </a:prstGeom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0" y="2635200"/>
            <a:ext cx="9144000" cy="0"/>
          </a:xfrm>
          <a:prstGeom prst="line">
            <a:avLst/>
          </a:prstGeom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0" y="3290760"/>
            <a:ext cx="9144000" cy="0"/>
          </a:xfrm>
          <a:prstGeom prst="line">
            <a:avLst/>
          </a:prstGeom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0" y="3946680"/>
            <a:ext cx="9144000" cy="0"/>
          </a:xfrm>
          <a:prstGeom prst="line">
            <a:avLst/>
          </a:prstGeom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0" y="4602240"/>
            <a:ext cx="9144000" cy="0"/>
          </a:xfrm>
          <a:prstGeom prst="line">
            <a:avLst/>
          </a:prstGeom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0" y="5257800"/>
            <a:ext cx="9144000" cy="0"/>
          </a:xfrm>
          <a:prstGeom prst="line">
            <a:avLst/>
          </a:prstGeom>
          <a:ln w="936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0" y="4572000"/>
            <a:ext cx="873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Profile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080" y="4091040"/>
            <a:ext cx="802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0" y="3306600"/>
            <a:ext cx="10573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Mngmnt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0" y="2575080"/>
            <a:ext cx="10573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Mngmnt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-720" y="2041560"/>
            <a:ext cx="1353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371600" y="205740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371600" y="274320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523880" y="464832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514600" y="40384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733920" y="4038480"/>
            <a:ext cx="99036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Component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029200" y="342900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248520" y="3429000"/>
            <a:ext cx="99036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514600" y="4952880"/>
            <a:ext cx="1295280" cy="609840"/>
          </a:xfrm>
          <a:prstGeom prst="wedgeRectCallout">
            <a:avLst>
              <a:gd name="adj1" fmla="val -41421"/>
              <a:gd name="adj2" fmla="val -67189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Proxies or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733920" y="2743200"/>
            <a:ext cx="99036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0" name=""/>
          <p:cNvCxnSpPr>
            <a:stCxn id="152" idx="3"/>
            <a:endCxn id="159" idx="1"/>
          </p:cNvCxnSpPr>
          <p:nvPr/>
        </p:nvCxnSpPr>
        <p:spPr>
          <a:xfrm>
            <a:off x="2362320" y="2971440"/>
            <a:ext cx="1372320" cy="10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61" name=""/>
          <p:cNvCxnSpPr>
            <a:stCxn id="154" idx="3"/>
            <a:endCxn id="155" idx="1"/>
          </p:cNvCxnSpPr>
          <p:nvPr/>
        </p:nvCxnSpPr>
        <p:spPr>
          <a:xfrm>
            <a:off x="3504960" y="4266720"/>
            <a:ext cx="229320" cy="10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62" name=""/>
          <p:cNvCxnSpPr>
            <a:stCxn id="153" idx="3"/>
            <a:endCxn id="155" idx="2"/>
          </p:cNvCxnSpPr>
          <p:nvPr/>
        </p:nvCxnSpPr>
        <p:spPr>
          <a:xfrm flipV="1">
            <a:off x="2514240" y="4494960"/>
            <a:ext cx="1715400" cy="38196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63" name=""/>
          <p:cNvCxnSpPr>
            <a:stCxn id="153" idx="3"/>
            <a:endCxn id="156" idx="2"/>
          </p:cNvCxnSpPr>
          <p:nvPr/>
        </p:nvCxnSpPr>
        <p:spPr>
          <a:xfrm flipV="1">
            <a:off x="2514240" y="3885840"/>
            <a:ext cx="3010680" cy="99144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64" name=""/>
          <p:cNvCxnSpPr>
            <a:stCxn id="155" idx="3"/>
            <a:endCxn id="156" idx="1"/>
          </p:cNvCxnSpPr>
          <p:nvPr/>
        </p:nvCxnSpPr>
        <p:spPr>
          <a:xfrm flipV="1">
            <a:off x="4723920" y="3656880"/>
            <a:ext cx="305640" cy="6102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65" name=""/>
          <p:cNvCxnSpPr>
            <a:stCxn id="159" idx="3"/>
            <a:endCxn id="156" idx="0"/>
          </p:cNvCxnSpPr>
          <p:nvPr/>
        </p:nvCxnSpPr>
        <p:spPr>
          <a:xfrm>
            <a:off x="4723920" y="2971800"/>
            <a:ext cx="801000" cy="45792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66" name=""/>
          <p:cNvCxnSpPr>
            <a:stCxn id="154" idx="0"/>
            <a:endCxn id="156" idx="1"/>
          </p:cNvCxnSpPr>
          <p:nvPr/>
        </p:nvCxnSpPr>
        <p:spPr>
          <a:xfrm flipH="1" flipV="1" rot="5400000">
            <a:off x="3828600" y="2837880"/>
            <a:ext cx="381600" cy="201996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67" name=""/>
          <p:cNvCxnSpPr>
            <a:stCxn id="156" idx="3"/>
            <a:endCxn id="157" idx="1"/>
          </p:cNvCxnSpPr>
          <p:nvPr/>
        </p:nvCxnSpPr>
        <p:spPr>
          <a:xfrm>
            <a:off x="6019560" y="3657240"/>
            <a:ext cx="229320" cy="10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68" name=""/>
          <p:cNvSpPr/>
          <p:nvPr/>
        </p:nvSpPr>
        <p:spPr>
          <a:xfrm>
            <a:off x="1371600" y="342900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 Plan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9" name=""/>
          <p:cNvCxnSpPr>
            <a:stCxn id="168" idx="2"/>
            <a:endCxn id="154" idx="1"/>
          </p:cNvCxnSpPr>
          <p:nvPr/>
        </p:nvCxnSpPr>
        <p:spPr>
          <a:xfrm flipH="1" rot="16200000">
            <a:off x="1999440" y="3752640"/>
            <a:ext cx="381600" cy="64836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70" name=""/>
          <p:cNvCxnSpPr>
            <a:stCxn id="152" idx="1"/>
            <a:endCxn id="153" idx="1"/>
          </p:cNvCxnSpPr>
          <p:nvPr/>
        </p:nvCxnSpPr>
        <p:spPr>
          <a:xfrm flipH="1" flipV="1" rot="10800000">
            <a:off x="1370520" y="2971440"/>
            <a:ext cx="153000" cy="1905840"/>
          </a:xfrm>
          <a:prstGeom prst="bentConnector3">
            <a:avLst>
              <a:gd name="adj1" fmla="val -1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1" name=""/>
          <p:cNvSpPr/>
          <p:nvPr/>
        </p:nvSpPr>
        <p:spPr>
          <a:xfrm flipV="1">
            <a:off x="4876920" y="3657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638680" y="4191120"/>
            <a:ext cx="228600" cy="15228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191120" y="3581280"/>
            <a:ext cx="228600" cy="1526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4" name=""/>
          <p:cNvCxnSpPr>
            <a:stCxn id="159" idx="2"/>
            <a:endCxn id="155" idx="0"/>
          </p:cNvCxnSpPr>
          <p:nvPr/>
        </p:nvCxnSpPr>
        <p:spPr>
          <a:xfrm flipV="1" rot="10800000">
            <a:off x="4228560" y="3200040"/>
            <a:ext cx="1080" cy="83880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75" name=""/>
          <p:cNvCxnSpPr>
            <a:stCxn id="155" idx="3"/>
            <a:endCxn id="157" idx="2"/>
          </p:cNvCxnSpPr>
          <p:nvPr/>
        </p:nvCxnSpPr>
        <p:spPr>
          <a:xfrm flipV="1">
            <a:off x="4724280" y="3885840"/>
            <a:ext cx="2020320" cy="38160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6" name=""/>
          <p:cNvSpPr/>
          <p:nvPr/>
        </p:nvSpPr>
        <p:spPr>
          <a:xfrm>
            <a:off x="6477120" y="2743200"/>
            <a:ext cx="167616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Manipulate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View Parameters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7" name=""/>
          <p:cNvCxnSpPr>
            <a:stCxn id="157" idx="3"/>
            <a:endCxn id="176" idx="2"/>
          </p:cNvCxnSpPr>
          <p:nvPr/>
        </p:nvCxnSpPr>
        <p:spPr>
          <a:xfrm flipV="1">
            <a:off x="7238880" y="3200040"/>
            <a:ext cx="76680" cy="45792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78" name=""/>
          <p:cNvCxnSpPr>
            <a:stCxn id="152" idx="2"/>
            <a:endCxn id="168" idx="0"/>
          </p:cNvCxnSpPr>
          <p:nvPr/>
        </p:nvCxnSpPr>
        <p:spPr>
          <a:xfrm flipV="1" rot="10800000">
            <a:off x="1866240" y="3200040"/>
            <a:ext cx="1080" cy="22932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79" name=""/>
          <p:cNvCxnSpPr>
            <a:stCxn id="151" idx="2"/>
            <a:endCxn id="152" idx="0"/>
          </p:cNvCxnSpPr>
          <p:nvPr/>
        </p:nvCxnSpPr>
        <p:spPr>
          <a:xfrm flipV="1" rot="10800000">
            <a:off x="1866240" y="2514240"/>
            <a:ext cx="1080" cy="22932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80" name=""/>
          <p:cNvSpPr/>
          <p:nvPr/>
        </p:nvSpPr>
        <p:spPr>
          <a:xfrm>
            <a:off x="0" y="1219320"/>
            <a:ext cx="87789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product management the tools to directly manipulate product parameters and price deals with minimal deal management/desk support.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488200" y="4214880"/>
            <a:ext cx="2351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Gutenberg Calc Engine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8001000" y="342900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8001000" y="4038480"/>
            <a:ext cx="9907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Deal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57200" y="5791320"/>
            <a:ext cx="8229600" cy="4572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010280" y="5562720"/>
            <a:ext cx="838440" cy="380880"/>
          </a:xfrm>
          <a:prstGeom prst="upDownArrow">
            <a:avLst>
              <a:gd name="adj1" fmla="val 50000"/>
              <a:gd name="adj2" fmla="val 1990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486400" y="5562720"/>
            <a:ext cx="838080" cy="380880"/>
          </a:xfrm>
          <a:prstGeom prst="upDownArrow">
            <a:avLst>
              <a:gd name="adj1" fmla="val 50000"/>
              <a:gd name="adj2" fmla="val 1990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219320" y="5562720"/>
            <a:ext cx="838080" cy="380880"/>
          </a:xfrm>
          <a:prstGeom prst="upDownArrow">
            <a:avLst>
              <a:gd name="adj1" fmla="val 50000"/>
              <a:gd name="adj2" fmla="val 1990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819520" y="5562720"/>
            <a:ext cx="838080" cy="380880"/>
          </a:xfrm>
          <a:prstGeom prst="upDownArrow">
            <a:avLst>
              <a:gd name="adj1" fmla="val 50000"/>
              <a:gd name="adj2" fmla="val 1990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45E7323-0D26-43E9-999B-BD8523B027BD}" type="slidenum">
              <a:t>5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B1D964C-3AEA-4C69-AA53-4FBEAF532C0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Gutenberg Implementation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0" y="4205160"/>
            <a:ext cx="8229600" cy="723960"/>
          </a:xfrm>
          <a:prstGeom prst="rect">
            <a:avLst/>
          </a:pr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6320" y="4414680"/>
            <a:ext cx="4384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Framework Development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rot="5400000">
            <a:off x="7848000" y="4419360"/>
            <a:ext cx="1067040" cy="304920"/>
          </a:xfrm>
          <a:prstGeom prst="triangle">
            <a:avLst>
              <a:gd name="adj" fmla="val 49699"/>
            </a:avLst>
          </a:pr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7854840" y="4224240"/>
            <a:ext cx="447840" cy="689040"/>
          </a:xfrm>
          <a:prstGeom prst="rect">
            <a:avLst/>
          </a:prstGeom>
          <a:solidFill>
            <a:srgbClr val="ff99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rot="5400000">
            <a:off x="6667560" y="2281320"/>
            <a:ext cx="3200400" cy="533520"/>
          </a:xfrm>
          <a:prstGeom prst="triangle">
            <a:avLst>
              <a:gd name="adj" fmla="val 49773"/>
            </a:avLst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0" y="1295280"/>
            <a:ext cx="8001000" cy="24717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52280" y="1785960"/>
            <a:ext cx="1295640" cy="1219320"/>
          </a:xfrm>
          <a:prstGeom prst="rect">
            <a:avLst/>
          </a:prstGeom>
          <a:solidFill>
            <a:srgbClr val="addfb4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676520" y="1785960"/>
            <a:ext cx="1252440" cy="1219320"/>
          </a:xfrm>
          <a:prstGeom prst="rect">
            <a:avLst/>
          </a:prstGeom>
          <a:solidFill>
            <a:srgbClr val="addfb4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Alignment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 to Back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653240" y="1295280"/>
            <a:ext cx="444600" cy="24717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124080" y="1785960"/>
            <a:ext cx="4800600" cy="1219320"/>
          </a:xfrm>
          <a:prstGeom prst="rect">
            <a:avLst/>
          </a:prstGeom>
          <a:solidFill>
            <a:srgbClr val="addfb4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224160" y="2211480"/>
            <a:ext cx="1500120" cy="641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Transition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Environment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876920" y="2211480"/>
            <a:ext cx="1382760" cy="641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 Transition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400800" y="2211480"/>
            <a:ext cx="1376280" cy="641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Evolve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20600" y="3233880"/>
            <a:ext cx="7880400" cy="380880"/>
          </a:xfrm>
          <a:prstGeom prst="rect">
            <a:avLst/>
          </a:prstGeom>
          <a:solidFill>
            <a:srgbClr val="addfb4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Gutenberg Program Office Facilitation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313760" y="5029200"/>
            <a:ext cx="1830240" cy="1371600"/>
          </a:xfrm>
          <a:prstGeom prst="rightArrow">
            <a:avLst>
              <a:gd name="adj1" fmla="val 50000"/>
              <a:gd name="adj2" fmla="val 33360"/>
            </a:avLst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0" y="5372280"/>
            <a:ext cx="7772400" cy="6858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201080" y="5413320"/>
            <a:ext cx="447480" cy="6382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52280" y="5562720"/>
            <a:ext cx="4572000" cy="30456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Infrastructure Development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772400" y="5410080"/>
            <a:ext cx="447840" cy="6382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352680" y="1862280"/>
            <a:ext cx="3962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Environment Implementation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57200" y="1328760"/>
            <a:ext cx="441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Environment Planning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447920" y="239544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2895480" y="239544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343400" y="4324320"/>
            <a:ext cx="2133720" cy="65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Product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Deal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Site Profile Desk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648320" y="5486400"/>
            <a:ext cx="2895480" cy="55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Calculation Engine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Curve and Site Profile 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Opportunity Management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629400" y="4324320"/>
            <a:ext cx="2133720" cy="55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Service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Service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Risk Analytics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17591B-0E24-40DA-BF70-7E61C9244939}" type="slidenum">
              <a:t>6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B2230E7-EC32-4317-9613-57EF28CA9C5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it fits….</a:t>
            </a:r>
            <a:endParaRPr b="0" i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1600200" y="2590920"/>
            <a:ext cx="373392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H="1">
            <a:off x="7314840" y="3886200"/>
            <a:ext cx="685800" cy="180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4286160" y="1704600"/>
            <a:ext cx="2247840" cy="2476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2765520" y="1965240"/>
            <a:ext cx="81576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Tariff Curve Database (TD2)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1219320" y="838080"/>
            <a:ext cx="704880" cy="76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12xn Trans-lation Tool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(TD1)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765520" y="841320"/>
            <a:ext cx="81576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Curve Generator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968400" y="4203720"/>
            <a:ext cx="70488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 Profile Database (SPD3)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0" y="3594240"/>
            <a:ext cx="704880" cy="780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Selection Tool (SPD1)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480" y="4781520"/>
            <a:ext cx="70488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Profile Selection Tool (SPD2)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2800440" y="3044880"/>
            <a:ext cx="857160" cy="780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PriceMod (PD1)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3479760" y="4235400"/>
            <a:ext cx="70488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Batch Models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949400" y="4222800"/>
            <a:ext cx="876240" cy="780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Site Profile Data Load App (SPD)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060880" y="5705640"/>
            <a:ext cx="876240" cy="780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Management Component Models (SMD1)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486480" y="5692680"/>
            <a:ext cx="87624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View Prototype (DM1)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978440" y="4184640"/>
            <a:ext cx="87624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Batch Model Interface Tools (DM2)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4133880" y="853920"/>
            <a:ext cx="87624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Actuarial Database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295960" y="853920"/>
            <a:ext cx="87624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Curve Generator (IAM2)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610320" y="1901880"/>
            <a:ext cx="876240" cy="780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Updated DSM Valuation Model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(IAM4)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620040" y="2987640"/>
            <a:ext cx="87624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Risk Scoring Component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(IAM5)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381640" y="1873080"/>
            <a:ext cx="87624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Projects Generator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648480" y="863640"/>
            <a:ext cx="876240" cy="780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Batch Interface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(IAM3)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7753320" y="2997360"/>
            <a:ext cx="876240" cy="780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DSM Deal 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(IAM6)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8086680" y="4616280"/>
            <a:ext cx="87624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Modified RPS (BRC1/2)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6867360" y="4616280"/>
            <a:ext cx="87660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 Disaggre-gation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(BRC3)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3200400" y="1724040"/>
            <a:ext cx="0" cy="16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200400" y="2847960"/>
            <a:ext cx="0" cy="162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429000" y="4029120"/>
            <a:ext cx="257040" cy="149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71480" y="430524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781280" y="4619520"/>
            <a:ext cx="142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809640" y="48862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029040" y="45910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410000" y="458136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105600" y="6134040"/>
            <a:ext cx="295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5057640" y="1257480"/>
            <a:ext cx="1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762520" y="1733400"/>
            <a:ext cx="0" cy="114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6315120" y="2276640"/>
            <a:ext cx="190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039080" y="1771560"/>
            <a:ext cx="0" cy="95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7058160" y="2800440"/>
            <a:ext cx="0" cy="142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7629480" y="2495520"/>
            <a:ext cx="438120" cy="428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581960" y="3419640"/>
            <a:ext cx="114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991120" y="4591080"/>
            <a:ext cx="647640" cy="1000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7848720" y="5076720"/>
            <a:ext cx="171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3809880" y="5114880"/>
            <a:ext cx="2914920" cy="154080"/>
          </a:xfrm>
          <a:custGeom>
            <a:avLst/>
            <a:gdLst/>
            <a:ahLst/>
            <a:rect l="l" t="t" r="r" b="b"/>
            <a:pathLst>
              <a:path w="1836" h="97">
                <a:moveTo>
                  <a:pt x="0" y="0"/>
                </a:moveTo>
                <a:lnTo>
                  <a:pt x="0" y="97"/>
                </a:lnTo>
                <a:lnTo>
                  <a:pt x="1836" y="97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448320" y="5267160"/>
            <a:ext cx="295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676520" y="5029200"/>
            <a:ext cx="327636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114800" y="5029200"/>
            <a:ext cx="99072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347000" y="5257800"/>
            <a:ext cx="978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Structures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0" y="838080"/>
            <a:ext cx="704880" cy="76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Engine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V="1">
            <a:off x="7010280" y="548604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7848720" y="5715000"/>
            <a:ext cx="876240" cy="78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Batch Model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H="1">
            <a:off x="7467120" y="60958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62120" y="12952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133720" y="12952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351545-6B3A-4F23-90A3-66768EE577B0}" type="slidenum">
              <a:t>7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FF98E44-7CD8-4064-A9B1-139400E9A73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2000-06-23T17:41:46Z</dcterms:created>
  <dc:creator>playton</dc:creator>
  <dc:description/>
  <dc:language>en-US</dc:language>
  <cp:lastModifiedBy>Phil Layton</cp:lastModifiedBy>
  <cp:lastPrinted>2001-07-26T13:46:20Z</cp:lastPrinted>
  <dcterms:modified xsi:type="dcterms:W3CDTF">2001-07-26T13:46:36Z</dcterms:modified>
  <cp:revision>50</cp:revision>
  <dc:subject/>
  <dc:title>No Slide Title</dc:title>
</cp:coreProperties>
</file>