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media/image29.wmf" ContentType="image/x-wmf"/>
  <Override PartName="/ppt/media/image28.wmf" ContentType="image/x-wmf"/>
  <Override PartName="/ppt/media/image27.wmf" ContentType="image/x-wmf"/>
  <Override PartName="/ppt/media/image26.wmf" ContentType="image/x-wmf"/>
  <Override PartName="/ppt/media/image25.wmf" ContentType="image/x-wmf"/>
  <Override PartName="/ppt/media/image12.wmf" ContentType="image/x-wmf"/>
  <Override PartName="/ppt/media/image3.wmf" ContentType="image/x-wmf"/>
  <Override PartName="/ppt/media/image18.wmf" ContentType="image/x-wmf"/>
  <Override PartName="/ppt/media/image9.wmf" ContentType="image/x-wmf"/>
  <Override PartName="/ppt/media/image20.wmf" ContentType="image/x-wmf"/>
  <Override PartName="/ppt/media/image13.wmf" ContentType="image/x-wmf"/>
  <Override PartName="/ppt/media/image4.wmf" ContentType="image/x-wmf"/>
  <Override PartName="/ppt/media/image11.wmf" ContentType="image/x-wmf"/>
  <Override PartName="/ppt/media/image34.wmf" ContentType="image/x-wmf"/>
  <Override PartName="/ppt/media/image2.wmf" ContentType="image/x-wmf"/>
  <Override PartName="/ppt/media/image30.wmf" ContentType="image/x-wmf"/>
  <Override PartName="/ppt/media/image31.wmf" ContentType="image/x-wmf"/>
  <Override PartName="/ppt/media/image32.wmf" ContentType="image/x-wmf"/>
  <Override PartName="/ppt/media/image8.wmf" ContentType="image/x-wmf"/>
  <Override PartName="/ppt/media/image17.wmf" ContentType="image/x-wmf"/>
  <Override PartName="/ppt/media/image10.wmf" ContentType="image/x-wmf"/>
  <Override PartName="/ppt/media/image1.wmf" ContentType="image/x-wmf"/>
  <Override PartName="/ppt/media/image33.wmf" ContentType="image/x-wmf"/>
  <Override PartName="/ppt/media/image7.png" ContentType="image/png"/>
  <Override PartName="/ppt/media/image6.wmf" ContentType="image/x-wmf"/>
  <Override PartName="/ppt/media/image15.wmf" ContentType="image/x-wmf"/>
  <Override PartName="/ppt/media/image5.wmf" ContentType="image/x-wmf"/>
  <Override PartName="/ppt/media/image14.wmf" ContentType="image/x-wmf"/>
  <Override PartName="/ppt/media/image16.wmf" ContentType="image/x-wmf"/>
  <Override PartName="/ppt/media/image19.wmf" ContentType="image/x-wmf"/>
  <Override PartName="/ppt/media/image21.wmf" ContentType="image/x-wmf"/>
  <Override PartName="/ppt/media/image22.wmf" ContentType="image/x-wmf"/>
  <Override PartName="/ppt/media/image23.wmf" ContentType="image/x-wmf"/>
  <Override PartName="/ppt/media/image24.wmf" ContentType="image/x-wmf"/>
  <Override PartName="/ppt/embeddings/oleObject1.bin" ContentType="application/vnd.openxmlformats-officedocument.oleObject"/>
  <Override PartName="/ppt/embeddings/oleObject2.bin" ContentType="application/vnd.openxmlformats-officedocument.oleObject"/>
  <Override PartName="/ppt/embeddings/oleObject3.bin" ContentType="application/vnd.openxmlformats-officedocument.oleObject"/>
  <Override PartName="/ppt/embeddings/oleObject4.bin" ContentType="application/vnd.openxmlformats-officedocument.oleObject"/>
  <Override PartName="/ppt/embeddings/oleObject5.bin" ContentType="application/vnd.openxmlformats-officedocument.oleObject"/>
  <Override PartName="/ppt/embeddings/oleObject6.bin" ContentType="application/vnd.openxmlformats-officedocument.oleObject"/>
  <Override PartName="/ppt/embeddings/oleObject7.bin" ContentType="application/vnd.openxmlformats-officedocument.oleObject"/>
  <Override PartName="/ppt/embeddings/oleObject1.xlsx" ContentType="application/vnd.openxmlformats-officedocument.spreadsheetml.sheet"/>
  <Override PartName="/ppt/embeddings/oleObject8.bin" ContentType="application/vnd.openxmlformats-officedocument.oleObject"/>
  <Override PartName="/ppt/embeddings/oleObject9.bin" ContentType="application/vnd.openxmlformats-officedocument.oleObject"/>
  <Override PartName="/ppt/slides/_rels/slide5.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Override PartName="/ppt/notesSlides/_rels/notesSlide16.xml.rels" ContentType="application/vnd.openxmlformats-package.relationships+xml"/>
  <Override PartName="/ppt/notesSlides/_rels/notesSlide3.xml.rels" ContentType="application/vnd.openxmlformats-package.relationships+xml"/>
  <Override PartName="/ppt/notesSlides/notesSlide3.xml" ContentType="application/vnd.openxmlformats-officedocument.presentationml.notesSlide+xml"/>
  <Override PartName="/ppt/notesSlides/notesSlide16.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Lst>
  <p:sldSz cx="9144000" cy="6858000"/>
  <p:notesSz cx="7008813" cy="9294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 name=""/>
          <p:cNvSpPr/>
          <p:nvPr/>
        </p:nvSpPr>
        <p:spPr>
          <a:xfrm>
            <a:off x="0" y="0"/>
            <a:ext cx="7009200" cy="92952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ffffff"/>
              </a:solidFill>
              <a:effectLst/>
              <a:uFillTx/>
              <a:latin typeface="Times New Roman"/>
            </a:endParaRPr>
          </a:p>
        </p:txBody>
      </p:sp>
      <p:sp>
        <p:nvSpPr>
          <p:cNvPr id="13" name="PlaceHolder 1"/>
          <p:cNvSpPr>
            <a:spLocks noGrp="1"/>
          </p:cNvSpPr>
          <p:nvPr>
            <p:ph type="hdr"/>
          </p:nvPr>
        </p:nvSpPr>
        <p:spPr>
          <a:xfrm>
            <a:off x="0" y="-360"/>
            <a:ext cx="3036960" cy="461880"/>
          </a:xfrm>
          <a:prstGeom prst="rect">
            <a:avLst/>
          </a:prstGeom>
          <a:noFill/>
          <a:ln w="0">
            <a:noFill/>
          </a:ln>
        </p:spPr>
        <p:txBody>
          <a:bodyPr lIns="92880" rIns="92880" tIns="46440" bIns="46440" anchor="t">
            <a:noAutofit/>
          </a:bodyPr>
          <a:p>
            <a:pPr indent="0">
              <a:buNone/>
              <a:tabLst>
                <a:tab algn="l" pos="0"/>
                <a:tab algn="l" pos="932040"/>
                <a:tab algn="l" pos="1863720"/>
                <a:tab algn="l" pos="2795760"/>
                <a:tab algn="l" pos="3727440"/>
                <a:tab algn="l" pos="4659480"/>
                <a:tab algn="l" pos="5591160"/>
                <a:tab algn="l" pos="6523200"/>
                <a:tab algn="l" pos="7454880"/>
                <a:tab algn="l" pos="8386920"/>
                <a:tab algn="l" pos="9318600"/>
                <a:tab algn="l" pos="1025064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14" name="PlaceHolder 2"/>
          <p:cNvSpPr>
            <a:spLocks noGrp="1"/>
          </p:cNvSpPr>
          <p:nvPr>
            <p:ph type="dt" idx="1"/>
          </p:nvPr>
        </p:nvSpPr>
        <p:spPr>
          <a:xfrm>
            <a:off x="3970440" y="-360"/>
            <a:ext cx="3036960" cy="461880"/>
          </a:xfrm>
          <a:prstGeom prst="rect">
            <a:avLst/>
          </a:prstGeom>
          <a:noFill/>
          <a:ln w="0">
            <a:noFill/>
          </a:ln>
        </p:spPr>
        <p:txBody>
          <a:bodyPr lIns="92880" rIns="92880" tIns="46440" bIns="46440" anchor="t">
            <a:noAutofit/>
          </a:bodyPr>
          <a:lstStyle>
            <a:lvl1pPr indent="0" algn="r">
              <a:buNone/>
              <a:tabLst>
                <a:tab algn="l" pos="0"/>
                <a:tab algn="l" pos="932040"/>
                <a:tab algn="l" pos="1863720"/>
                <a:tab algn="l" pos="2795760"/>
                <a:tab algn="l" pos="3727440"/>
                <a:tab algn="l" pos="4659480"/>
                <a:tab algn="l" pos="5591160"/>
                <a:tab algn="l" pos="6523200"/>
                <a:tab algn="l" pos="7454880"/>
                <a:tab algn="l" pos="8386920"/>
                <a:tab algn="l" pos="9318600"/>
                <a:tab algn="l" pos="10250640"/>
              </a:tabLst>
              <a:defRPr b="0" lang="en-US" sz="1200" strike="noStrike" u="none">
                <a:solidFill>
                  <a:srgbClr val="000000"/>
                </a:solidFill>
                <a:effectLst/>
                <a:uFillTx/>
                <a:latin typeface="Times New Roman"/>
              </a:defRPr>
            </a:lvl1pPr>
          </a:lstStyle>
          <a:p>
            <a:pPr indent="0" algn="r">
              <a:buNone/>
              <a:tabLst>
                <a:tab algn="l" pos="0"/>
                <a:tab algn="l" pos="932040"/>
                <a:tab algn="l" pos="1863720"/>
                <a:tab algn="l" pos="2795760"/>
                <a:tab algn="l" pos="3727440"/>
                <a:tab algn="l" pos="4659480"/>
                <a:tab algn="l" pos="5591160"/>
                <a:tab algn="l" pos="6523200"/>
                <a:tab algn="l" pos="7454880"/>
                <a:tab algn="l" pos="8386920"/>
                <a:tab algn="l" pos="9318600"/>
                <a:tab algn="l" pos="1025064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5" name="PlaceHolder 3"/>
          <p:cNvSpPr>
            <a:spLocks noGrp="1"/>
          </p:cNvSpPr>
          <p:nvPr>
            <p:ph type="sldImg"/>
          </p:nvPr>
        </p:nvSpPr>
        <p:spPr>
          <a:xfrm>
            <a:off x="1196640" y="690120"/>
            <a:ext cx="4621320" cy="346572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ffffff"/>
                </a:solidFill>
                <a:effectLst/>
                <a:uFillTx/>
                <a:latin typeface="Arial"/>
              </a:rPr>
              <a:t>Click to move the slide</a:t>
            </a:r>
            <a:endParaRPr b="1" i="1" lang="en-US" sz="3200" strike="noStrike" u="none">
              <a:solidFill>
                <a:srgbClr val="ffffff"/>
              </a:solidFill>
              <a:effectLst/>
              <a:uFillTx/>
              <a:latin typeface="Arial"/>
            </a:endParaRPr>
          </a:p>
        </p:txBody>
      </p:sp>
      <p:sp>
        <p:nvSpPr>
          <p:cNvPr id="16" name="PlaceHolder 4"/>
          <p:cNvSpPr>
            <a:spLocks noGrp="1"/>
          </p:cNvSpPr>
          <p:nvPr>
            <p:ph type="body"/>
          </p:nvPr>
        </p:nvSpPr>
        <p:spPr>
          <a:xfrm>
            <a:off x="934920" y="4387320"/>
            <a:ext cx="5137200" cy="4233960"/>
          </a:xfrm>
          <a:prstGeom prst="rect">
            <a:avLst/>
          </a:prstGeom>
          <a:noFill/>
          <a:ln w="0">
            <a:noFill/>
          </a:ln>
        </p:spPr>
        <p:txBody>
          <a:bodyPr lIns="92880" rIns="9288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17" name="PlaceHolder 5"/>
          <p:cNvSpPr>
            <a:spLocks noGrp="1"/>
          </p:cNvSpPr>
          <p:nvPr>
            <p:ph type="ftr" idx="2"/>
          </p:nvPr>
        </p:nvSpPr>
        <p:spPr>
          <a:xfrm>
            <a:off x="0" y="8851680"/>
            <a:ext cx="3036960" cy="461880"/>
          </a:xfrm>
          <a:prstGeom prst="rect">
            <a:avLst/>
          </a:prstGeom>
          <a:noFill/>
          <a:ln w="0">
            <a:noFill/>
          </a:ln>
        </p:spPr>
        <p:txBody>
          <a:bodyPr lIns="92880" rIns="92880" tIns="46440" bIns="46440" anchor="b">
            <a:noAutofit/>
          </a:bodyPr>
          <a:lstStyle>
            <a:lvl1pPr indent="0">
              <a:buNone/>
              <a:tabLst>
                <a:tab algn="l" pos="0"/>
                <a:tab algn="l" pos="932040"/>
                <a:tab algn="l" pos="1863720"/>
                <a:tab algn="l" pos="2795760"/>
                <a:tab algn="l" pos="3727440"/>
                <a:tab algn="l" pos="4659480"/>
                <a:tab algn="l" pos="5591160"/>
                <a:tab algn="l" pos="6523200"/>
                <a:tab algn="l" pos="7454880"/>
                <a:tab algn="l" pos="8386920"/>
                <a:tab algn="l" pos="9318600"/>
                <a:tab algn="l" pos="10250640"/>
              </a:tabLst>
              <a:defRPr b="0" lang="en-US" sz="1200" strike="noStrike" u="none">
                <a:solidFill>
                  <a:srgbClr val="000000"/>
                </a:solidFill>
                <a:effectLst/>
                <a:uFillTx/>
                <a:latin typeface="Times New Roman"/>
              </a:defRPr>
            </a:lvl1pPr>
          </a:lstStyle>
          <a:p>
            <a:pPr indent="0">
              <a:buNone/>
              <a:tabLst>
                <a:tab algn="l" pos="0"/>
                <a:tab algn="l" pos="932040"/>
                <a:tab algn="l" pos="1863720"/>
                <a:tab algn="l" pos="2795760"/>
                <a:tab algn="l" pos="3727440"/>
                <a:tab algn="l" pos="4659480"/>
                <a:tab algn="l" pos="5591160"/>
                <a:tab algn="l" pos="6523200"/>
                <a:tab algn="l" pos="7454880"/>
                <a:tab algn="l" pos="8386920"/>
                <a:tab algn="l" pos="9318600"/>
                <a:tab algn="l" pos="1025064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8" name="PlaceHolder 6"/>
          <p:cNvSpPr>
            <a:spLocks noGrp="1"/>
          </p:cNvSpPr>
          <p:nvPr>
            <p:ph type="sldNum" idx="3"/>
          </p:nvPr>
        </p:nvSpPr>
        <p:spPr>
          <a:xfrm>
            <a:off x="3970440" y="8851680"/>
            <a:ext cx="3036960" cy="461880"/>
          </a:xfrm>
          <a:prstGeom prst="rect">
            <a:avLst/>
          </a:prstGeom>
          <a:noFill/>
          <a:ln w="0">
            <a:noFill/>
          </a:ln>
        </p:spPr>
        <p:txBody>
          <a:bodyPr lIns="92880" rIns="92880" tIns="46440" bIns="46440" anchor="b">
            <a:noAutofit/>
          </a:bodyPr>
          <a:lstStyle>
            <a:lvl1pPr indent="0" algn="r">
              <a:buNone/>
              <a:tabLst>
                <a:tab algn="l" pos="0"/>
                <a:tab algn="l" pos="932040"/>
                <a:tab algn="l" pos="1863720"/>
                <a:tab algn="l" pos="2795760"/>
                <a:tab algn="l" pos="3727440"/>
                <a:tab algn="l" pos="4659480"/>
                <a:tab algn="l" pos="5591160"/>
                <a:tab algn="l" pos="6523200"/>
                <a:tab algn="l" pos="7454880"/>
                <a:tab algn="l" pos="8386920"/>
                <a:tab algn="l" pos="9318600"/>
                <a:tab algn="l" pos="10250640"/>
              </a:tabLst>
              <a:defRPr b="0" lang="en-US" sz="1200" strike="noStrike" u="none">
                <a:solidFill>
                  <a:srgbClr val="000000"/>
                </a:solidFill>
                <a:effectLst/>
                <a:uFillTx/>
                <a:latin typeface="Times New Roman"/>
              </a:defRPr>
            </a:lvl1pPr>
          </a:lstStyle>
          <a:p>
            <a:pPr indent="0" algn="r">
              <a:buNone/>
              <a:tabLst>
                <a:tab algn="l" pos="0"/>
                <a:tab algn="l" pos="932040"/>
                <a:tab algn="l" pos="1863720"/>
                <a:tab algn="l" pos="2795760"/>
                <a:tab algn="l" pos="3727440"/>
                <a:tab algn="l" pos="4659480"/>
                <a:tab algn="l" pos="5591160"/>
                <a:tab algn="l" pos="6523200"/>
                <a:tab algn="l" pos="7454880"/>
                <a:tab algn="l" pos="8386920"/>
                <a:tab algn="l" pos="9318600"/>
                <a:tab algn="l" pos="10250640"/>
              </a:tabLst>
            </a:pPr>
            <a:fld id="{C36C23CC-9E0D-4534-890C-0315F341E149}"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6.xml.rels><?xml version="1.0" encoding="UTF-8"?>
<Relationships xmlns="http://schemas.openxmlformats.org/package/2006/relationships"><Relationship Id="rId1" Type="http://schemas.openxmlformats.org/officeDocument/2006/relationships/slide" Target="../slides/slide16.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notesSlide1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5" name=""/>
          <p:cNvSpPr txBox="1"/>
          <p:nvPr/>
        </p:nvSpPr>
        <p:spPr>
          <a:xfrm>
            <a:off x="3970440" y="8851680"/>
            <a:ext cx="3036960" cy="461880"/>
          </a:xfrm>
          <a:prstGeom prst="rect">
            <a:avLst/>
          </a:prstGeom>
          <a:noFill/>
          <a:ln w="0">
            <a:noFill/>
          </a:ln>
        </p:spPr>
        <p:txBody>
          <a:bodyPr lIns="92880" rIns="92880" tIns="46440" bIns="46440" anchor="b">
            <a:noAutofit/>
          </a:bodyPr>
          <a:p>
            <a:pPr algn="r">
              <a:tabLst>
                <a:tab algn="l" pos="0"/>
                <a:tab algn="l" pos="932040"/>
                <a:tab algn="l" pos="1863720"/>
                <a:tab algn="l" pos="2795760"/>
                <a:tab algn="l" pos="3727440"/>
                <a:tab algn="l" pos="4659480"/>
                <a:tab algn="l" pos="5591160"/>
                <a:tab algn="l" pos="6523200"/>
                <a:tab algn="l" pos="7454880"/>
                <a:tab algn="l" pos="8386920"/>
                <a:tab algn="l" pos="9318600"/>
                <a:tab algn="l" pos="10250640"/>
              </a:tabLst>
            </a:pPr>
            <a:fld id="{D2539901-FE85-4894-A900-BDD356846720}"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526" name=""/>
          <p:cNvSpPr/>
          <p:nvPr/>
        </p:nvSpPr>
        <p:spPr>
          <a:xfrm>
            <a:off x="3970440" y="0"/>
            <a:ext cx="3036960" cy="46188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27" name=""/>
          <p:cNvSpPr/>
          <p:nvPr/>
        </p:nvSpPr>
        <p:spPr>
          <a:xfrm>
            <a:off x="3970440" y="8831160"/>
            <a:ext cx="3036960" cy="462240"/>
          </a:xfrm>
          <a:prstGeom prst="rect">
            <a:avLst/>
          </a:prstGeom>
          <a:noFill/>
          <a:ln w="0">
            <a:noFill/>
          </a:ln>
        </p:spPr>
        <p:style>
          <a:lnRef idx="0"/>
          <a:fillRef idx="0"/>
          <a:effectRef idx="0"/>
          <a:fontRef idx="minor"/>
        </p:style>
        <p:txBody>
          <a:bodyPr lIns="19440" rIns="19440" tIns="0" bIns="0" anchor="b">
            <a:noAutofit/>
          </a:bodyPr>
          <a:p>
            <a:pPr algn="r">
              <a:tabLst>
                <a:tab algn="l" pos="0"/>
                <a:tab algn="l" pos="933480"/>
                <a:tab algn="l" pos="1866960"/>
                <a:tab algn="l" pos="2800440"/>
                <a:tab algn="l" pos="3733920"/>
                <a:tab algn="l" pos="4667400"/>
                <a:tab algn="l" pos="5600880"/>
                <a:tab algn="l" pos="6534000"/>
                <a:tab algn="l" pos="7467480"/>
                <a:tab algn="l" pos="8400960"/>
                <a:tab algn="l" pos="9334440"/>
                <a:tab algn="l" pos="10267920"/>
              </a:tabLst>
            </a:pPr>
            <a:r>
              <a:rPr b="0" i="1" lang="en-US" sz="1000" strike="noStrike" u="none">
                <a:solidFill>
                  <a:srgbClr val="ffffff"/>
                </a:solidFill>
                <a:effectLst/>
                <a:uFillTx/>
                <a:latin typeface="Times New Roman"/>
              </a:rPr>
              <a:t>14</a:t>
            </a:r>
            <a:endParaRPr b="0" lang="en-US" sz="1000" strike="noStrike" u="none">
              <a:solidFill>
                <a:srgbClr val="ffffff"/>
              </a:solidFill>
              <a:effectLst/>
              <a:uFillTx/>
              <a:latin typeface="Times New Roman"/>
            </a:endParaRPr>
          </a:p>
        </p:txBody>
      </p:sp>
      <p:sp>
        <p:nvSpPr>
          <p:cNvPr id="528" name=""/>
          <p:cNvSpPr/>
          <p:nvPr/>
        </p:nvSpPr>
        <p:spPr>
          <a:xfrm>
            <a:off x="0" y="8831160"/>
            <a:ext cx="3036960" cy="46224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29" name=""/>
          <p:cNvSpPr/>
          <p:nvPr/>
        </p:nvSpPr>
        <p:spPr>
          <a:xfrm>
            <a:off x="0" y="0"/>
            <a:ext cx="3036960" cy="46188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30" name="PlaceHolder 1"/>
          <p:cNvSpPr>
            <a:spLocks noGrp="1"/>
          </p:cNvSpPr>
          <p:nvPr>
            <p:ph type="sldImg"/>
          </p:nvPr>
        </p:nvSpPr>
        <p:spPr>
          <a:xfrm>
            <a:off x="1198440" y="692280"/>
            <a:ext cx="4621320" cy="3465360"/>
          </a:xfrm>
          <a:prstGeom prst="rect">
            <a:avLst/>
          </a:prstGeom>
          <a:ln w="0">
            <a:noFill/>
          </a:ln>
        </p:spPr>
      </p:sp>
      <p:sp>
        <p:nvSpPr>
          <p:cNvPr id="531" name="PlaceHolder 2"/>
          <p:cNvSpPr>
            <a:spLocks noGrp="1"/>
          </p:cNvSpPr>
          <p:nvPr>
            <p:ph type="body"/>
          </p:nvPr>
        </p:nvSpPr>
        <p:spPr>
          <a:xfrm>
            <a:off x="934920" y="4387320"/>
            <a:ext cx="5137200" cy="423396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3" name="PlaceHolder 1"/>
          <p:cNvSpPr>
            <a:spLocks noGrp="1"/>
          </p:cNvSpPr>
          <p:nvPr>
            <p:ph type="sldImg"/>
          </p:nvPr>
        </p:nvSpPr>
        <p:spPr>
          <a:xfrm>
            <a:off x="1197000" y="690480"/>
            <a:ext cx="4621320" cy="3465720"/>
          </a:xfrm>
          <a:prstGeom prst="rect">
            <a:avLst/>
          </a:prstGeom>
          <a:ln w="0">
            <a:noFill/>
          </a:ln>
        </p:spPr>
      </p:sp>
      <p:sp>
        <p:nvSpPr>
          <p:cNvPr id="524" name="PlaceHolder 2"/>
          <p:cNvSpPr>
            <a:spLocks noGrp="1"/>
          </p:cNvSpPr>
          <p:nvPr>
            <p:ph type="body"/>
          </p:nvPr>
        </p:nvSpPr>
        <p:spPr>
          <a:xfrm>
            <a:off x="934920" y="4387320"/>
            <a:ext cx="5137200" cy="4233960"/>
          </a:xfrm>
          <a:prstGeom prst="rect">
            <a:avLst/>
          </a:prstGeom>
          <a:noFill/>
          <a:ln w="0">
            <a:noFill/>
          </a:ln>
        </p:spPr>
        <p:txBody>
          <a:bodyPr lIns="92880" rIns="92880" tIns="46440" bIns="46440" anchor="t">
            <a:noAutofit/>
          </a:bodyPr>
          <a:p>
            <a:pPr indent="0">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indent="0">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a:t>
            </a:r>
            <a:endParaRPr b="0" lang="en-US" sz="10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i="1" lang="en-US" sz="3200" strike="noStrike" u="none">
              <a:solidFill>
                <a:srgbClr val="ffffff"/>
              </a:solidFill>
              <a:effectLst/>
              <a:uFillTx/>
              <a:latin typeface="Arial"/>
            </a:endParaRPr>
          </a:p>
        </p:txBody>
      </p:sp>
      <p:sp>
        <p:nvSpPr>
          <p:cNvPr id="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chart"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i="1" lang="en-US" sz="32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i="1"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chartAndTx" preserve="1">
  <p:cSld name="Default">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i="1" lang="en-US" sz="3200" strike="noStrike" u="none">
              <a:solidFill>
                <a:srgbClr val="ffffff"/>
              </a:solidFill>
              <a:effectLst/>
              <a:uFillTx/>
              <a:latin typeface="Arial"/>
            </a:endParaRPr>
          </a:p>
        </p:txBody>
      </p:sp>
      <p:sp>
        <p:nvSpPr>
          <p:cNvPr id="10"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200" strike="noStrike" u="none">
              <a:solidFill>
                <a:srgbClr val="ffffff"/>
              </a:solidFill>
              <a:effectLst/>
              <a:uFillTx/>
              <a:latin typeface="Arial"/>
            </a:endParaRPr>
          </a:p>
        </p:txBody>
      </p:sp>
      <p:sp>
        <p:nvSpPr>
          <p:cNvPr id="11" name="PlaceHolder 3"/>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0" name=""/>
          <p:cNvSpPr/>
          <p:nvPr/>
        </p:nvSpPr>
        <p:spPr>
          <a:xfrm flipV="1">
            <a:off x="331920" y="785520"/>
            <a:ext cx="8613720" cy="4680"/>
          </a:xfrm>
          <a:prstGeom prst="line">
            <a:avLst/>
          </a:prstGeom>
          <a:ln w="57240">
            <a:solidFill>
              <a:srgbClr val="ff0000"/>
            </a:solidFill>
            <a:miter/>
          </a:ln>
        </p:spPr>
        <p:style>
          <a:lnRef idx="0"/>
          <a:fillRef idx="0"/>
          <a:effectRef idx="0"/>
          <a:fontRef idx="minor"/>
        </p:style>
        <p:txBody>
          <a:bodyPr lIns="90000" rIns="90000" tIns="-42120" bIns="-42120" anchor="ctr">
            <a:noAutofit/>
          </a:bodyPr>
          <a:p>
            <a:endParaRPr b="0" lang="en-US" sz="2400" strike="noStrike" u="none">
              <a:solidFill>
                <a:srgbClr val="ffffff"/>
              </a:solidFill>
              <a:effectLst/>
              <a:uFillTx/>
              <a:latin typeface="Times New Roman"/>
            </a:endParaRPr>
          </a:p>
        </p:txBody>
      </p:sp>
      <p:sp>
        <p:nvSpPr>
          <p:cNvPr id="1" name=""/>
          <p:cNvSpPr/>
          <p:nvPr/>
        </p:nvSpPr>
        <p:spPr>
          <a:xfrm>
            <a:off x="287280" y="243000"/>
            <a:ext cx="7772400" cy="4651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ffffff"/>
                </a:solidFill>
                <a:effectLst/>
                <a:uFillTx/>
                <a:latin typeface="Arial"/>
              </a:rPr>
              <a:t>Click to edit the title text format</a:t>
            </a:r>
            <a:endParaRPr b="1" i="1" lang="en-US" sz="32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343080" indent="-343080">
              <a:spcBef>
                <a:spcPts val="79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ffffff"/>
                </a:solidFill>
                <a:effectLst/>
                <a:uFillTx/>
                <a:latin typeface="Arial"/>
              </a:rPr>
              <a:t>Click to edit the outline text format</a:t>
            </a:r>
            <a:endParaRPr b="1" lang="en-US" sz="3200" strike="noStrike" u="none">
              <a:solidFill>
                <a:srgbClr val="ffffff"/>
              </a:solidFill>
              <a:effectLst/>
              <a:uFillTx/>
              <a:latin typeface="Arial"/>
            </a:endParaRPr>
          </a:p>
          <a:p>
            <a:pPr lvl="1" marL="743040" indent="-285840">
              <a:spcBef>
                <a:spcPts val="700"/>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Second Outline Level</a:t>
            </a:r>
            <a:endParaRPr b="1" lang="en-US" sz="2800" strike="noStrike" u="none">
              <a:solidFill>
                <a:srgbClr val="ffffff"/>
              </a:solidFill>
              <a:effectLst/>
              <a:uFillTx/>
              <a:latin typeface="Arial"/>
            </a:endParaRPr>
          </a:p>
          <a:p>
            <a:pPr lvl="2" marL="1143000" indent="-228600">
              <a:spcBef>
                <a:spcPts val="601"/>
              </a:spcBef>
              <a:buClr>
                <a:srgbClr val="ffff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Third Outline Level</a:t>
            </a:r>
            <a:endParaRPr b="1" lang="en-US" sz="2400" strike="noStrike" u="none">
              <a:solidFill>
                <a:srgbClr val="ffffff"/>
              </a:solidFill>
              <a:effectLst/>
              <a:uFillTx/>
              <a:latin typeface="Arial"/>
            </a:endParaRPr>
          </a:p>
          <a:p>
            <a:pPr lvl="3" marL="1600200" indent="-228600">
              <a:spcBef>
                <a:spcPts val="499"/>
              </a:spcBef>
              <a:buClr>
                <a:srgbClr val="ffff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Fourth Outline Level</a:t>
            </a:r>
            <a:endParaRPr b="1" lang="en-US" sz="2000" strike="noStrike" u="none">
              <a:solidFill>
                <a:srgbClr val="ffffff"/>
              </a:solidFill>
              <a:effectLst/>
              <a:uFillTx/>
              <a:latin typeface="Arial"/>
            </a:endParaRPr>
          </a:p>
          <a:p>
            <a:pPr lvl="4" marL="2057400" indent="-228600">
              <a:spcBef>
                <a:spcPts val="499"/>
              </a:spcBef>
              <a:buClr>
                <a:srgbClr val="ffffff"/>
              </a:buClr>
              <a:buFont typeface="Arial"/>
              <a:buChar char="»"/>
              <a:tabLst>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Fifth Outline Level</a:t>
            </a:r>
            <a:endParaRPr b="1" lang="en-US" sz="2000" strike="noStrike" u="none">
              <a:solidFill>
                <a:srgbClr val="ffffff"/>
              </a:solidFill>
              <a:effectLst/>
              <a:uFillTx/>
              <a:latin typeface="Arial"/>
            </a:endParaRPr>
          </a:p>
          <a:p>
            <a:pPr lvl="5" marL="2057400" indent="-228600">
              <a:spcBef>
                <a:spcPts val="49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Sixth Outline Level</a:t>
            </a:r>
            <a:endParaRPr b="1" lang="en-US" sz="2000" strike="noStrike" u="none">
              <a:solidFill>
                <a:srgbClr val="ffffff"/>
              </a:solidFill>
              <a:effectLst/>
              <a:uFillTx/>
              <a:latin typeface="Arial"/>
            </a:endParaRPr>
          </a:p>
          <a:p>
            <a:pPr lvl="6" marL="2057400" indent="-228600">
              <a:spcBef>
                <a:spcPts val="49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Seventh Outline Level</a:t>
            </a:r>
            <a:endParaRPr b="1"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Lst>
</p:sldMaster>
</file>

<file path=ppt/slides/_rels/slide1.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slideLayout" Target="../slideLayouts/slideLayout5.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3.wmf"/><Relationship Id="rId3"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4.wmf"/><Relationship Id="rId3" Type="http://schemas.openxmlformats.org/officeDocument/2006/relationships/oleObject" Target="../embeddings/oleObject2.bin"/><Relationship Id="rId4" Type="http://schemas.openxmlformats.org/officeDocument/2006/relationships/image" Target="../media/image15.wmf"/><Relationship Id="rId5" Type="http://schemas.openxmlformats.org/officeDocument/2006/relationships/oleObject" Target="../embeddings/oleObject3.bin"/><Relationship Id="rId6" Type="http://schemas.openxmlformats.org/officeDocument/2006/relationships/image" Target="../media/image16.wmf"/><Relationship Id="rId7"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7.wmf"/><Relationship Id="rId3" Type="http://schemas.openxmlformats.org/officeDocument/2006/relationships/oleObject" Target="../embeddings/oleObject2.bin"/><Relationship Id="rId4" Type="http://schemas.openxmlformats.org/officeDocument/2006/relationships/image" Target="../media/image18.wmf"/><Relationship Id="rId5" Type="http://schemas.openxmlformats.org/officeDocument/2006/relationships/image" Target="../media/image7.png"/><Relationship Id="rId6" Type="http://schemas.openxmlformats.org/officeDocument/2006/relationships/slideLayout" Target="../slideLayouts/slideLayout5.xml"/>
</Relationships>
</file>

<file path=ppt/slides/_rels/slide1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9.wmf"/><Relationship Id="rId3" Type="http://schemas.openxmlformats.org/officeDocument/2006/relationships/slideLayout" Target="../slideLayouts/slideLayout3.xml"/>
</Relationships>
</file>

<file path=ppt/slides/_rels/slide1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0.wmf"/><Relationship Id="rId3" Type="http://schemas.openxmlformats.org/officeDocument/2006/relationships/oleObject" Target="../embeddings/oleObject2.bin"/><Relationship Id="rId4" Type="http://schemas.openxmlformats.org/officeDocument/2006/relationships/image" Target="../media/image21.wmf"/><Relationship Id="rId5" Type="http://schemas.openxmlformats.org/officeDocument/2006/relationships/slideLayout" Target="../slideLayouts/slideLayout5.xml"/>
</Relationships>
</file>

<file path=ppt/slides/_rels/slide1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2.wmf"/><Relationship Id="rId3" Type="http://schemas.openxmlformats.org/officeDocument/2006/relationships/oleObject" Target="../embeddings/oleObject2.bin"/><Relationship Id="rId4" Type="http://schemas.openxmlformats.org/officeDocument/2006/relationships/image" Target="../media/image23.wmf"/><Relationship Id="rId5" Type="http://schemas.openxmlformats.org/officeDocument/2006/relationships/oleObject" Target="../embeddings/oleObject3.bin"/><Relationship Id="rId6" Type="http://schemas.openxmlformats.org/officeDocument/2006/relationships/image" Target="../media/image24.wmf"/><Relationship Id="rId7" Type="http://schemas.openxmlformats.org/officeDocument/2006/relationships/oleObject" Target="../embeddings/oleObject4.bin"/><Relationship Id="rId8" Type="http://schemas.openxmlformats.org/officeDocument/2006/relationships/image" Target="../media/image25.wmf"/><Relationship Id="rId9" Type="http://schemas.openxmlformats.org/officeDocument/2006/relationships/oleObject" Target="../embeddings/oleObject5.bin"/><Relationship Id="rId10" Type="http://schemas.openxmlformats.org/officeDocument/2006/relationships/image" Target="../media/image26.wmf"/><Relationship Id="rId11" Type="http://schemas.openxmlformats.org/officeDocument/2006/relationships/oleObject" Target="../embeddings/oleObject6.bin"/><Relationship Id="rId12" Type="http://schemas.openxmlformats.org/officeDocument/2006/relationships/image" Target="../media/image27.wmf"/><Relationship Id="rId13" Type="http://schemas.openxmlformats.org/officeDocument/2006/relationships/oleObject" Target="../embeddings/oleObject7.bin"/><Relationship Id="rId14" Type="http://schemas.openxmlformats.org/officeDocument/2006/relationships/image" Target="../media/image28.wmf"/><Relationship Id="rId15" Type="http://schemas.openxmlformats.org/officeDocument/2006/relationships/oleObject" Target="../embeddings/oleObject8.bin"/><Relationship Id="rId16" Type="http://schemas.openxmlformats.org/officeDocument/2006/relationships/image" Target="../media/image29.wmf"/><Relationship Id="rId17" Type="http://schemas.openxmlformats.org/officeDocument/2006/relationships/oleObject" Target="../embeddings/oleObject9.bin"/><Relationship Id="rId18" Type="http://schemas.openxmlformats.org/officeDocument/2006/relationships/image" Target="../media/image30.wmf"/><Relationship Id="rId19" Type="http://schemas.openxmlformats.org/officeDocument/2006/relationships/slideLayout" Target="../slideLayouts/slideLayout5.xml"/><Relationship Id="rId20" Type="http://schemas.openxmlformats.org/officeDocument/2006/relationships/notesSlide" Target="../notesSlides/notesSlide16.xml"/>
</Relationships>
</file>

<file path=ppt/slides/_rels/slide1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1.wmf"/><Relationship Id="rId3" Type="http://schemas.openxmlformats.org/officeDocument/2006/relationships/oleObject" Target="../embeddings/oleObject2.bin"/><Relationship Id="rId4" Type="http://schemas.openxmlformats.org/officeDocument/2006/relationships/image" Target="../media/image32.wmf"/><Relationship Id="rId5" Type="http://schemas.openxmlformats.org/officeDocument/2006/relationships/slideLayout" Target="../slideLayouts/slideLayout4.xml"/>
</Relationships>
</file>

<file path=ppt/slides/_rels/slide1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3.wmf"/><Relationship Id="rId3" Type="http://schemas.openxmlformats.org/officeDocument/2006/relationships/slideLayout" Target="../slideLayouts/slideLayout5.xml"/>
</Relationships>
</file>

<file path=ppt/slides/_rels/slide19.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34.wmf"/><Relationship Id="rId3" Type="http://schemas.openxmlformats.org/officeDocument/2006/relationships/slideLayout" Target="../slideLayouts/slideLayout5.xml"/>
</Relationships>
</file>

<file path=ppt/slides/_rels/slide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wmf"/><Relationship Id="rId3" Type="http://schemas.openxmlformats.org/officeDocument/2006/relationships/oleObject" Target="../embeddings/oleObject2.bin"/><Relationship Id="rId4" Type="http://schemas.openxmlformats.org/officeDocument/2006/relationships/image" Target="../media/image3.wmf"/><Relationship Id="rId5" Type="http://schemas.openxmlformats.org/officeDocument/2006/relationships/oleObject" Target="../embeddings/oleObject3.bin"/><Relationship Id="rId6" Type="http://schemas.openxmlformats.org/officeDocument/2006/relationships/image" Target="../media/image4.wmf"/><Relationship Id="rId7" Type="http://schemas.openxmlformats.org/officeDocument/2006/relationships/slideLayout" Target="../slideLayouts/slideLayout3.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5.wmf"/><Relationship Id="rId3" Type="http://schemas.openxmlformats.org/officeDocument/2006/relationships/oleObject" Target="../embeddings/oleObject2.bin"/><Relationship Id="rId4" Type="http://schemas.openxmlformats.org/officeDocument/2006/relationships/image" Target="../media/image6.wmf"/><Relationship Id="rId5" Type="http://schemas.openxmlformats.org/officeDocument/2006/relationships/image" Target="../media/image7.png"/><Relationship Id="rId6" Type="http://schemas.openxmlformats.org/officeDocument/2006/relationships/slideLayout" Target="../slideLayouts/slideLayout5.xml"/><Relationship Id="rId7"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8.wmf"/><Relationship Id="rId3" Type="http://schemas.openxmlformats.org/officeDocument/2006/relationships/slideLayout" Target="../slideLayouts/slideLayout5.xml"/>
</Relationships>
</file>

<file path=ppt/slides/_rels/slide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9.wmf"/><Relationship Id="rId3" Type="http://schemas.openxmlformats.org/officeDocument/2006/relationships/oleObject" Target="../embeddings/oleObject2.bin"/><Relationship Id="rId4" Type="http://schemas.openxmlformats.org/officeDocument/2006/relationships/image" Target="../media/image10.wmf"/><Relationship Id="rId5" Type="http://schemas.openxmlformats.org/officeDocument/2006/relationships/slideLayout" Target="../slideLayouts/slideLayout5.xml"/>
</Relationships>
</file>

<file path=ppt/slides/_rels/slide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1.wmf"/><Relationship Id="rId3" Type="http://schemas.openxmlformats.org/officeDocument/2006/relationships/oleObject" Target="../embeddings/oleObject2.bin"/><Relationship Id="rId4" Type="http://schemas.openxmlformats.org/officeDocument/2006/relationships/image" Target="../media/image12.wmf"/><Relationship Id="rId5"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9" name=""/>
          <p:cNvSpPr/>
          <p:nvPr/>
        </p:nvSpPr>
        <p:spPr>
          <a:xfrm>
            <a:off x="274680" y="2082960"/>
            <a:ext cx="8610480" cy="3162240"/>
          </a:xfrm>
          <a:prstGeom prst="rect">
            <a:avLst/>
          </a:prstGeom>
          <a:noFill/>
          <a:ln w="0">
            <a:noFill/>
          </a:ln>
        </p:spPr>
        <p:style>
          <a:lnRef idx="0"/>
          <a:fillRef idx="0"/>
          <a:effectRef idx="0"/>
          <a:fontRef idx="minor"/>
        </p:style>
        <p:txBody>
          <a:bodyPr lIns="90360" rIns="90360" tIns="44280" bIns="442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2800"/>
            </a:br>
            <a:br>
              <a:rPr sz="2800"/>
            </a:br>
            <a:r>
              <a:rPr b="1" i="1" lang="en-US" sz="2800" strike="noStrike" u="none">
                <a:solidFill>
                  <a:srgbClr val="ffffff"/>
                </a:solidFill>
                <a:effectLst/>
                <a:uFillTx/>
                <a:latin typeface="Arial"/>
              </a:rPr>
              <a:t>Long-Term Energy Outlook</a:t>
            </a:r>
            <a:br>
              <a:rPr sz="2800"/>
            </a:br>
            <a:br>
              <a:rPr sz="2800"/>
            </a:br>
            <a:r>
              <a:rPr b="1" i="1" lang="en-US" sz="2800" strike="noStrike" u="none">
                <a:solidFill>
                  <a:srgbClr val="ffffff"/>
                </a:solidFill>
                <a:effectLst/>
                <a:uFillTx/>
                <a:latin typeface="Arial"/>
              </a:rPr>
              <a:t>Presentation to</a:t>
            </a:r>
            <a:br>
              <a:rPr sz="2800"/>
            </a:br>
            <a:r>
              <a:rPr b="1" i="1" lang="en-US" sz="2800" strike="noStrike" u="none">
                <a:solidFill>
                  <a:srgbClr val="ffffff"/>
                </a:solidFill>
                <a:effectLst/>
                <a:uFillTx/>
                <a:latin typeface="Arial"/>
              </a:rPr>
              <a:t> Texas Conservative Forum</a:t>
            </a:r>
            <a:br>
              <a:rPr sz="2800"/>
            </a:br>
            <a:br>
              <a:rPr sz="2800"/>
            </a:br>
            <a:r>
              <a:rPr b="1" i="1" lang="en-US" sz="2800" strike="noStrike" u="none">
                <a:solidFill>
                  <a:srgbClr val="ffffff"/>
                </a:solidFill>
                <a:effectLst/>
                <a:uFillTx/>
                <a:latin typeface="Arial"/>
              </a:rPr>
              <a:t>Austin</a:t>
            </a:r>
            <a:br>
              <a:rPr sz="2800"/>
            </a:br>
            <a:r>
              <a:rPr b="1" i="1" lang="en-US" sz="2800" strike="noStrike" u="none">
                <a:solidFill>
                  <a:srgbClr val="ffffff"/>
                </a:solidFill>
                <a:effectLst/>
                <a:uFillTx/>
                <a:latin typeface="Arial"/>
              </a:rPr>
              <a:t>September 2001</a:t>
            </a:r>
            <a:br>
              <a:rPr sz="2800"/>
            </a:br>
            <a:br>
              <a:rPr sz="2800"/>
            </a:br>
            <a:endParaRPr b="0" lang="en-US" sz="2800" strike="noStrike" u="none">
              <a:solidFill>
                <a:srgbClr val="ffffff"/>
              </a:solidFill>
              <a:effectLst/>
              <a:uFillTx/>
              <a:latin typeface="Times New Roman"/>
            </a:endParaRPr>
          </a:p>
        </p:txBody>
      </p:sp>
      <p:sp>
        <p:nvSpPr>
          <p:cNvPr id="20" name=""/>
          <p:cNvSpPr/>
          <p:nvPr/>
        </p:nvSpPr>
        <p:spPr>
          <a:xfrm flipV="1">
            <a:off x="154080" y="6176520"/>
            <a:ext cx="8848800" cy="4680"/>
          </a:xfrm>
          <a:prstGeom prst="line">
            <a:avLst/>
          </a:prstGeom>
          <a:ln w="9360">
            <a:solidFill>
              <a:srgbClr val="ffffff"/>
            </a:solidFill>
            <a:miter/>
          </a:ln>
        </p:spPr>
        <p:style>
          <a:lnRef idx="0"/>
          <a:fillRef idx="0"/>
          <a:effectRef idx="0"/>
          <a:fontRef idx="minor"/>
        </p:style>
        <p:txBody>
          <a:bodyPr lIns="90000" rIns="90000" tIns="-42120" bIns="-42120" anchor="ctr">
            <a:noAutofit/>
          </a:bodyPr>
          <a:p>
            <a:endParaRPr b="0" lang="en-US" sz="2400" strike="noStrike" u="none">
              <a:solidFill>
                <a:srgbClr val="ffffff"/>
              </a:solidFill>
              <a:effectLst/>
              <a:uFillTx/>
              <a:latin typeface="Times New Roman"/>
            </a:endParaRPr>
          </a:p>
        </p:txBody>
      </p:sp>
      <p:sp>
        <p:nvSpPr>
          <p:cNvPr id="21" name=""/>
          <p:cNvSpPr/>
          <p:nvPr/>
        </p:nvSpPr>
        <p:spPr>
          <a:xfrm>
            <a:off x="-228600" y="6232680"/>
            <a:ext cx="9372600" cy="458280"/>
          </a:xfrm>
          <a:prstGeom prst="rect">
            <a:avLst/>
          </a:prstGeom>
          <a:noFill/>
          <a:ln w="0">
            <a:noFill/>
          </a:ln>
        </p:spPr>
        <p:style>
          <a:lnRef idx="0"/>
          <a:fillRef idx="0"/>
          <a:effectRef idx="0"/>
          <a:fontRef idx="minor"/>
        </p:style>
        <p:txBody>
          <a:bodyPr lIns="92880" rIns="92880" tIns="46440" bIns="46440" anchor="t">
            <a:spAutoFit/>
          </a:bodyPr>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This presentation includes forward-looking statements.  Actual future conditions  (including economic conditions, energy demand, and energy supply) could differ materially due to changes in technology, the development of new supply sources, political events, demographic changes, and other factors discussed herein (and in Item 1 of ExxonMobil’s latest report on Form 10-K.</a:t>
            </a:r>
            <a:endParaRPr b="0" lang="en-US" sz="800" strike="noStrike" u="none">
              <a:solidFill>
                <a:srgbClr val="ffffff"/>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This material is not to be reproduced without the permission of Exxon Mobil Corporation.</a:t>
            </a:r>
            <a:endParaRPr b="0" lang="en-US" sz="800" strike="noStrike" u="none">
              <a:solidFill>
                <a:srgbClr val="ffffff"/>
              </a:solidFill>
              <a:effectLst/>
              <a:uFillTx/>
              <a:latin typeface="Times New Roman"/>
            </a:endParaRPr>
          </a:p>
        </p:txBody>
      </p:sp>
      <p:sp>
        <p:nvSpPr>
          <p:cNvPr id="22" name=""/>
          <p:cNvSpPr/>
          <p:nvPr/>
        </p:nvSpPr>
        <p:spPr>
          <a:xfrm>
            <a:off x="0" y="590400"/>
            <a:ext cx="9144000" cy="381240"/>
          </a:xfrm>
          <a:prstGeom prst="rect">
            <a:avLst/>
          </a:prstGeom>
          <a:solidFill>
            <a:srgbClr val="000000"/>
          </a:solidFill>
          <a:ln w="0">
            <a:noFill/>
          </a:ln>
        </p:spPr>
        <p:style>
          <a:lnRef idx="0"/>
          <a:fillRef idx="0"/>
          <a:effectRef idx="0"/>
          <a:fontRef idx="minor"/>
        </p:style>
        <p:txBody>
          <a:bodyPr wrap="none" lIns="92520" rIns="92520" tIns="46080" bIns="46080" anchor="ctr">
            <a:noAutofit/>
          </a:bodyPr>
          <a:p>
            <a:endParaRPr b="0" lang="en-US" sz="2400" strike="noStrike" u="none">
              <a:solidFill>
                <a:srgbClr val="ffffff"/>
              </a:solidFill>
              <a:effectLst/>
              <a:uFillTx/>
              <a:latin typeface="Times New Roman"/>
            </a:endParaRPr>
          </a:p>
        </p:txBody>
      </p:sp>
      <p:sp>
        <p:nvSpPr>
          <p:cNvPr id="23" name=""/>
          <p:cNvSpPr/>
          <p:nvPr/>
        </p:nvSpPr>
        <p:spPr>
          <a:xfrm flipV="1">
            <a:off x="331920" y="874440"/>
            <a:ext cx="8516880" cy="4680"/>
          </a:xfrm>
          <a:prstGeom prst="line">
            <a:avLst/>
          </a:prstGeom>
          <a:ln w="57240">
            <a:solidFill>
              <a:srgbClr val="ff0000"/>
            </a:solidFill>
            <a:miter/>
          </a:ln>
        </p:spPr>
        <p:style>
          <a:lnRef idx="0"/>
          <a:fillRef idx="0"/>
          <a:effectRef idx="0"/>
          <a:fontRef idx="minor"/>
        </p:style>
        <p:txBody>
          <a:bodyPr lIns="90000" rIns="90000" tIns="-42120" bIns="-42120" anchor="ctr">
            <a:noAutofit/>
          </a:bodyPr>
          <a:p>
            <a:endParaRPr b="0" lang="en-US" sz="2400" strike="noStrike" u="none">
              <a:solidFill>
                <a:srgbClr val="ffffff"/>
              </a:solidFill>
              <a:effectLst/>
              <a:uFillTx/>
              <a:latin typeface="Times New Roman"/>
            </a:endParaRPr>
          </a:p>
        </p:txBody>
      </p:sp>
      <p:pic>
        <p:nvPicPr>
          <p:cNvPr id="24" name="EXMO_R" descr=""/>
          <p:cNvPicPr/>
          <p:nvPr/>
        </p:nvPicPr>
        <p:blipFill>
          <a:blip r:embed="rId1"/>
          <a:stretch/>
        </p:blipFill>
        <p:spPr>
          <a:xfrm>
            <a:off x="3483000" y="1579680"/>
            <a:ext cx="2197080" cy="466560"/>
          </a:xfrm>
          <a:prstGeom prst="rect">
            <a:avLst/>
          </a:prstGeom>
          <a:noFill/>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45" name=""/>
          <p:cNvSpPr/>
          <p:nvPr/>
        </p:nvSpPr>
        <p:spPr>
          <a:xfrm>
            <a:off x="274680" y="2971800"/>
            <a:ext cx="8610480" cy="1219320"/>
          </a:xfrm>
          <a:prstGeom prst="rect">
            <a:avLst/>
          </a:prstGeom>
          <a:noFill/>
          <a:ln w="0">
            <a:noFill/>
          </a:ln>
        </p:spPr>
        <p:style>
          <a:lnRef idx="0"/>
          <a:fillRef idx="0"/>
          <a:effectRef idx="0"/>
          <a:fontRef idx="minor"/>
        </p:style>
        <p:txBody>
          <a:bodyPr lIns="90360" rIns="90360" tIns="44280" bIns="4428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3000"/>
            </a:br>
            <a:br>
              <a:rPr sz="3000"/>
            </a:br>
            <a:r>
              <a:rPr b="1" i="1" lang="en-US" sz="3800" strike="noStrike" u="none">
                <a:solidFill>
                  <a:srgbClr val="ffffff"/>
                </a:solidFill>
                <a:effectLst/>
                <a:uFillTx/>
                <a:latin typeface="Arial"/>
              </a:rPr>
              <a:t>Supplemental Charts as Needed</a:t>
            </a:r>
            <a:br>
              <a:rPr sz="3800"/>
            </a:br>
            <a:br>
              <a:rPr sz="3400"/>
            </a:br>
            <a:endParaRPr b="0" lang="en-US" sz="3800" strike="noStrike" u="none">
              <a:solidFill>
                <a:srgbClr val="ffffff"/>
              </a:solidFill>
              <a:effectLst/>
              <a:uFillTx/>
              <a:latin typeface="Times New Roman"/>
            </a:endParaRPr>
          </a:p>
        </p:txBody>
      </p:sp>
      <p:sp>
        <p:nvSpPr>
          <p:cNvPr id="146" name=""/>
          <p:cNvSpPr/>
          <p:nvPr/>
        </p:nvSpPr>
        <p:spPr>
          <a:xfrm>
            <a:off x="0" y="590400"/>
            <a:ext cx="9144000" cy="381240"/>
          </a:xfrm>
          <a:prstGeom prst="rect">
            <a:avLst/>
          </a:prstGeom>
          <a:solidFill>
            <a:srgbClr val="000000"/>
          </a:solidFill>
          <a:ln w="0">
            <a:noFill/>
          </a:ln>
        </p:spPr>
        <p:style>
          <a:lnRef idx="0"/>
          <a:fillRef idx="0"/>
          <a:effectRef idx="0"/>
          <a:fontRef idx="minor"/>
        </p:style>
        <p:txBody>
          <a:bodyPr wrap="none" lIns="92520" rIns="92520" tIns="46080" bIns="46080" anchor="ctr">
            <a:noAutofit/>
          </a:bodyPr>
          <a:p>
            <a:endParaRPr b="0" lang="en-US" sz="2400" strike="noStrike" u="none">
              <a:solidFill>
                <a:srgbClr val="ffffff"/>
              </a:solidFill>
              <a:effectLst/>
              <a:uFillTx/>
              <a:latin typeface="Times New Roman"/>
            </a:endParaRPr>
          </a:p>
        </p:txBody>
      </p:sp>
      <p:sp>
        <p:nvSpPr>
          <p:cNvPr id="147" name=""/>
          <p:cNvSpPr/>
          <p:nvPr/>
        </p:nvSpPr>
        <p:spPr>
          <a:xfrm flipV="1">
            <a:off x="331920" y="4214520"/>
            <a:ext cx="8516880" cy="4680"/>
          </a:xfrm>
          <a:prstGeom prst="line">
            <a:avLst/>
          </a:prstGeom>
          <a:ln w="57240">
            <a:solidFill>
              <a:srgbClr val="ff0000"/>
            </a:solidFill>
            <a:miter/>
          </a:ln>
        </p:spPr>
        <p:style>
          <a:lnRef idx="0"/>
          <a:fillRef idx="0"/>
          <a:effectRef idx="0"/>
          <a:fontRef idx="minor"/>
        </p:style>
        <p:txBody>
          <a:bodyPr lIns="90000" rIns="90000" tIns="-42120" bIns="-42120" anchor="ctr">
            <a:noAutofit/>
          </a:bodyPr>
          <a:p>
            <a:endParaRPr b="0" lang="en-US" sz="24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graphicFrame>
        <p:nvGraphicFramePr>
          <p:cNvPr id="148" name=""/>
          <p:cNvGraphicFramePr/>
          <p:nvPr/>
        </p:nvGraphicFramePr>
        <p:xfrm>
          <a:off x="304920" y="1044720"/>
          <a:ext cx="8507160" cy="5398920"/>
        </p:xfrm>
        <a:graphic>
          <a:graphicData uri="http://schemas.openxmlformats.org/presentationml/2006/ole">
            <p:oleObj r:id="rId1" spid="">
              <p:embed/>
              <p:pic>
                <p:nvPicPr>
                  <p:cNvPr id="149" name="" descr=""/>
                  <p:cNvPicPr/>
                  <p:nvPr/>
                </p:nvPicPr>
                <p:blipFill>
                  <a:blip r:embed="rId2"/>
                  <a:stretch/>
                </p:blipFill>
                <p:spPr>
                  <a:xfrm>
                    <a:off x="304920" y="1044720"/>
                    <a:ext cx="8507160" cy="5398920"/>
                  </a:xfrm>
                  <a:prstGeom prst="rect">
                    <a:avLst/>
                  </a:prstGeom>
                  <a:noFill/>
                  <a:ln w="0">
                    <a:noFill/>
                  </a:ln>
                </p:spPr>
              </p:pic>
            </p:oleObj>
          </a:graphicData>
        </a:graphic>
      </p:graphicFrame>
      <p:sp>
        <p:nvSpPr>
          <p:cNvPr id="150" name=""/>
          <p:cNvSpPr/>
          <p:nvPr/>
        </p:nvSpPr>
        <p:spPr>
          <a:xfrm>
            <a:off x="8475840" y="2906640"/>
            <a:ext cx="288720" cy="1008000"/>
          </a:xfrm>
          <a:prstGeom prst="rect">
            <a:avLst/>
          </a:prstGeom>
          <a:solidFill>
            <a:srgbClr val="c0c0c0"/>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51" name=""/>
          <p:cNvSpPr/>
          <p:nvPr/>
        </p:nvSpPr>
        <p:spPr>
          <a:xfrm>
            <a:off x="6802560" y="2400480"/>
            <a:ext cx="287280" cy="569880"/>
          </a:xfrm>
          <a:prstGeom prst="rect">
            <a:avLst/>
          </a:prstGeom>
          <a:solidFill>
            <a:srgbClr val="c0c0c0"/>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52" name=""/>
          <p:cNvSpPr/>
          <p:nvPr/>
        </p:nvSpPr>
        <p:spPr>
          <a:xfrm>
            <a:off x="5159520" y="4361040"/>
            <a:ext cx="304560" cy="1004760"/>
          </a:xfrm>
          <a:prstGeom prst="rect">
            <a:avLst/>
          </a:prstGeom>
          <a:solidFill>
            <a:srgbClr val="c0c0c0"/>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53" name=""/>
          <p:cNvSpPr/>
          <p:nvPr/>
        </p:nvSpPr>
        <p:spPr>
          <a:xfrm>
            <a:off x="3519360" y="4280040"/>
            <a:ext cx="257400" cy="249120"/>
          </a:xfrm>
          <a:prstGeom prst="rect">
            <a:avLst/>
          </a:prstGeom>
          <a:solidFill>
            <a:srgbClr val="c0c0c0"/>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54" name=""/>
          <p:cNvSpPr/>
          <p:nvPr/>
        </p:nvSpPr>
        <p:spPr>
          <a:xfrm>
            <a:off x="1846440" y="3900600"/>
            <a:ext cx="312480" cy="625320"/>
          </a:xfrm>
          <a:prstGeom prst="rect">
            <a:avLst/>
          </a:prstGeom>
          <a:solidFill>
            <a:srgbClr val="c0c0c0"/>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55" name=""/>
          <p:cNvSpPr/>
          <p:nvPr/>
        </p:nvSpPr>
        <p:spPr>
          <a:xfrm>
            <a:off x="98280" y="260280"/>
            <a:ext cx="9045720" cy="4572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156" name=""/>
          <p:cNvSpPr/>
          <p:nvPr/>
        </p:nvSpPr>
        <p:spPr>
          <a:xfrm>
            <a:off x="321480" y="868320"/>
            <a:ext cx="6663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 / Yr</a:t>
            </a:r>
            <a:endParaRPr b="0" lang="en-US" sz="1400" strike="noStrike" u="none">
              <a:solidFill>
                <a:srgbClr val="ffffff"/>
              </a:solidFill>
              <a:effectLst/>
              <a:uFillTx/>
              <a:latin typeface="Times New Roman"/>
            </a:endParaRPr>
          </a:p>
        </p:txBody>
      </p:sp>
      <p:sp>
        <p:nvSpPr>
          <p:cNvPr id="157" name=""/>
          <p:cNvSpPr/>
          <p:nvPr/>
        </p:nvSpPr>
        <p:spPr>
          <a:xfrm>
            <a:off x="844560" y="1031760"/>
            <a:ext cx="1060560" cy="615240"/>
          </a:xfrm>
          <a:prstGeom prst="rect">
            <a:avLst/>
          </a:prstGeom>
          <a:noFill/>
          <a:ln w="0">
            <a:noFill/>
          </a:ln>
        </p:spPr>
        <p:style>
          <a:lnRef idx="0"/>
          <a:fillRef idx="0"/>
          <a:effectRef idx="0"/>
          <a:fontRef idx="minor"/>
        </p:style>
        <p:txBody>
          <a:bodyPr lIns="90000" rIns="90000" tIns="46800" bIns="46800" anchor="t">
            <a:spAutoFit/>
          </a:bodyPr>
          <a:p>
            <a:pPr algn="ct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US &amp; </a:t>
            </a:r>
            <a:endParaRPr b="0" lang="en-US" sz="1800" strike="noStrike" u="none">
              <a:solidFill>
                <a:srgbClr val="ffffff"/>
              </a:solidFill>
              <a:effectLst/>
              <a:uFillTx/>
              <a:latin typeface="Times New Roman"/>
            </a:endParaRPr>
          </a:p>
          <a:p>
            <a:pPr algn="ct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Canada</a:t>
            </a:r>
            <a:endParaRPr b="0" lang="en-US" sz="1800" strike="noStrike" u="none">
              <a:solidFill>
                <a:srgbClr val="ffffff"/>
              </a:solidFill>
              <a:effectLst/>
              <a:uFillTx/>
              <a:latin typeface="Times New Roman"/>
            </a:endParaRPr>
          </a:p>
        </p:txBody>
      </p:sp>
      <p:sp>
        <p:nvSpPr>
          <p:cNvPr id="158" name=""/>
          <p:cNvSpPr/>
          <p:nvPr/>
        </p:nvSpPr>
        <p:spPr>
          <a:xfrm>
            <a:off x="2201760" y="1022400"/>
            <a:ext cx="151920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W. Europe</a:t>
            </a:r>
            <a:endParaRPr b="0" lang="en-US" sz="1800" strike="noStrike" u="none">
              <a:solidFill>
                <a:srgbClr val="ffffff"/>
              </a:solidFill>
              <a:effectLst/>
              <a:uFillTx/>
              <a:latin typeface="Times New Roman"/>
            </a:endParaRPr>
          </a:p>
        </p:txBody>
      </p:sp>
      <p:sp>
        <p:nvSpPr>
          <p:cNvPr id="159" name=""/>
          <p:cNvSpPr/>
          <p:nvPr/>
        </p:nvSpPr>
        <p:spPr>
          <a:xfrm>
            <a:off x="3981600" y="1017720"/>
            <a:ext cx="12016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Japan</a:t>
            </a:r>
            <a:endParaRPr b="0" lang="en-US" sz="1800" strike="noStrike" u="none">
              <a:solidFill>
                <a:srgbClr val="ffffff"/>
              </a:solidFill>
              <a:effectLst/>
              <a:uFillTx/>
              <a:latin typeface="Times New Roman"/>
            </a:endParaRPr>
          </a:p>
        </p:txBody>
      </p:sp>
      <p:sp>
        <p:nvSpPr>
          <p:cNvPr id="160" name=""/>
          <p:cNvSpPr/>
          <p:nvPr/>
        </p:nvSpPr>
        <p:spPr>
          <a:xfrm>
            <a:off x="801720" y="5794200"/>
            <a:ext cx="396720" cy="574560"/>
          </a:xfrm>
          <a:prstGeom prst="rect">
            <a:avLst/>
          </a:prstGeom>
          <a:noFill/>
          <a:ln w="0">
            <a:noFill/>
          </a:ln>
        </p:spPr>
        <p:style>
          <a:lnRef idx="0"/>
          <a:fillRef idx="0"/>
          <a:effectRef idx="0"/>
          <a:fontRef idx="minor"/>
        </p:style>
        <p:txBody>
          <a:bodyPr lIns="90000" rIns="90000" tIns="46800" bIns="46800" anchor="t">
            <a:spAutoFit/>
          </a:bodyPr>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70</a:t>
            </a:r>
            <a:endParaRPr b="0" lang="en-US" sz="1400" strike="noStrike" u="none">
              <a:solidFill>
                <a:srgbClr val="ffffff"/>
              </a:solidFill>
              <a:effectLst/>
              <a:uFillTx/>
              <a:latin typeface="Times New Roman"/>
            </a:endParaRPr>
          </a:p>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to</a:t>
            </a:r>
            <a:endParaRPr b="0" lang="en-US" sz="1400" strike="noStrike" u="none">
              <a:solidFill>
                <a:srgbClr val="ffffff"/>
              </a:solidFill>
              <a:effectLst/>
              <a:uFillTx/>
              <a:latin typeface="Times New Roman"/>
            </a:endParaRPr>
          </a:p>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85</a:t>
            </a:r>
            <a:endParaRPr b="0" lang="en-US" sz="1400" strike="noStrike" u="none">
              <a:solidFill>
                <a:srgbClr val="ffffff"/>
              </a:solidFill>
              <a:effectLst/>
              <a:uFillTx/>
              <a:latin typeface="Times New Roman"/>
            </a:endParaRPr>
          </a:p>
        </p:txBody>
      </p:sp>
      <p:sp>
        <p:nvSpPr>
          <p:cNvPr id="161" name=""/>
          <p:cNvSpPr/>
          <p:nvPr/>
        </p:nvSpPr>
        <p:spPr>
          <a:xfrm>
            <a:off x="1944720" y="2676600"/>
            <a:ext cx="1160280" cy="702000"/>
          </a:xfrm>
          <a:prstGeom prst="rect">
            <a:avLst/>
          </a:prstGeom>
          <a:noFill/>
          <a:ln w="0">
            <a:noFill/>
          </a:ln>
        </p:spPr>
        <p:style>
          <a:lnRef idx="0"/>
          <a:fillRef idx="0"/>
          <a:effectRef idx="0"/>
          <a:fontRef idx="minor"/>
        </p:style>
        <p:txBody>
          <a:bodyPr lIns="90000" rIns="90000" tIns="46800" bIns="46800" anchor="t">
            <a:spAutoFit/>
          </a:bodyPr>
          <a:p>
            <a:pPr>
              <a:lnSpc>
                <a:spcPct val="95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External Forecasts ‘00-’20</a:t>
            </a:r>
            <a:endParaRPr b="0" lang="en-US" sz="1400" strike="noStrike" u="none">
              <a:solidFill>
                <a:srgbClr val="ffffff"/>
              </a:solidFill>
              <a:effectLst/>
              <a:uFillTx/>
              <a:latin typeface="Times New Roman"/>
            </a:endParaRPr>
          </a:p>
        </p:txBody>
      </p:sp>
      <p:sp>
        <p:nvSpPr>
          <p:cNvPr id="162" name=""/>
          <p:cNvSpPr/>
          <p:nvPr/>
        </p:nvSpPr>
        <p:spPr>
          <a:xfrm>
            <a:off x="944640" y="4427640"/>
            <a:ext cx="790560" cy="478440"/>
          </a:xfrm>
          <a:prstGeom prst="rect">
            <a:avLst/>
          </a:prstGeom>
          <a:solidFill>
            <a:srgbClr val="000000"/>
          </a:solidFill>
          <a:ln w="0">
            <a:noFill/>
          </a:ln>
        </p:spPr>
        <p:style>
          <a:lnRef idx="0"/>
          <a:fillRef idx="0"/>
          <a:effectRef idx="0"/>
          <a:fontRef idx="minor"/>
        </p:style>
        <p:txBody>
          <a:bodyPr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ffffff"/>
                </a:solidFill>
                <a:effectLst/>
                <a:uFillTx/>
                <a:latin typeface="Arial"/>
              </a:rPr>
              <a:t>GDP</a:t>
            </a:r>
            <a:endParaRPr b="0" lang="en-US" sz="1400" strike="noStrike" u="none">
              <a:solidFill>
                <a:srgbClr val="ffffff"/>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Capita</a:t>
            </a:r>
            <a:endParaRPr b="0" lang="en-US" sz="1400" strike="noStrike" u="none">
              <a:solidFill>
                <a:srgbClr val="ffffff"/>
              </a:solidFill>
              <a:effectLst/>
              <a:uFillTx/>
              <a:latin typeface="Times New Roman"/>
            </a:endParaRPr>
          </a:p>
        </p:txBody>
      </p:sp>
      <p:sp>
        <p:nvSpPr>
          <p:cNvPr id="163" name=""/>
          <p:cNvSpPr/>
          <p:nvPr/>
        </p:nvSpPr>
        <p:spPr>
          <a:xfrm>
            <a:off x="1047600" y="5337000"/>
            <a:ext cx="586080" cy="307440"/>
          </a:xfrm>
          <a:prstGeom prst="rect">
            <a:avLst/>
          </a:prstGeom>
          <a:solidFill>
            <a:srgbClr val="000000"/>
          </a:solid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Pop </a:t>
            </a:r>
            <a:endParaRPr b="0" lang="en-US" sz="1400" strike="noStrike" u="none">
              <a:solidFill>
                <a:srgbClr val="ffffff"/>
              </a:solidFill>
              <a:effectLst/>
              <a:uFillTx/>
              <a:latin typeface="Times New Roman"/>
            </a:endParaRPr>
          </a:p>
        </p:txBody>
      </p:sp>
      <p:sp>
        <p:nvSpPr>
          <p:cNvPr id="164" name=""/>
          <p:cNvSpPr/>
          <p:nvPr/>
        </p:nvSpPr>
        <p:spPr>
          <a:xfrm>
            <a:off x="1138320" y="5794200"/>
            <a:ext cx="396720" cy="574560"/>
          </a:xfrm>
          <a:prstGeom prst="rect">
            <a:avLst/>
          </a:prstGeom>
          <a:noFill/>
          <a:ln w="0">
            <a:noFill/>
          </a:ln>
        </p:spPr>
        <p:style>
          <a:lnRef idx="0"/>
          <a:fillRef idx="0"/>
          <a:effectRef idx="0"/>
          <a:fontRef idx="minor"/>
        </p:style>
        <p:txBody>
          <a:bodyPr lIns="90000" rIns="90000" tIns="46800" bIns="46800" anchor="t">
            <a:spAutoFit/>
          </a:bodyPr>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85</a:t>
            </a:r>
            <a:endParaRPr b="0" lang="en-US" sz="1400" strike="noStrike" u="none">
              <a:solidFill>
                <a:srgbClr val="ffffff"/>
              </a:solidFill>
              <a:effectLst/>
              <a:uFillTx/>
              <a:latin typeface="Times New Roman"/>
            </a:endParaRPr>
          </a:p>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to</a:t>
            </a:r>
            <a:endParaRPr b="0" lang="en-US" sz="1400" strike="noStrike" u="none">
              <a:solidFill>
                <a:srgbClr val="ffffff"/>
              </a:solidFill>
              <a:effectLst/>
              <a:uFillTx/>
              <a:latin typeface="Times New Roman"/>
            </a:endParaRPr>
          </a:p>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00</a:t>
            </a:r>
            <a:endParaRPr b="0" lang="en-US" sz="1400" strike="noStrike" u="none">
              <a:solidFill>
                <a:srgbClr val="ffffff"/>
              </a:solidFill>
              <a:effectLst/>
              <a:uFillTx/>
              <a:latin typeface="Times New Roman"/>
            </a:endParaRPr>
          </a:p>
        </p:txBody>
      </p:sp>
      <p:sp>
        <p:nvSpPr>
          <p:cNvPr id="165" name=""/>
          <p:cNvSpPr/>
          <p:nvPr/>
        </p:nvSpPr>
        <p:spPr>
          <a:xfrm>
            <a:off x="1468440" y="5794200"/>
            <a:ext cx="396720" cy="574560"/>
          </a:xfrm>
          <a:prstGeom prst="rect">
            <a:avLst/>
          </a:prstGeom>
          <a:noFill/>
          <a:ln w="0">
            <a:noFill/>
          </a:ln>
        </p:spPr>
        <p:style>
          <a:lnRef idx="0"/>
          <a:fillRef idx="0"/>
          <a:effectRef idx="0"/>
          <a:fontRef idx="minor"/>
        </p:style>
        <p:txBody>
          <a:bodyPr lIns="90000" rIns="90000" tIns="46800" bIns="46800" anchor="t">
            <a:spAutoFit/>
          </a:bodyPr>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00</a:t>
            </a:r>
            <a:endParaRPr b="0" lang="en-US" sz="1400" strike="noStrike" u="none">
              <a:solidFill>
                <a:srgbClr val="ffffff"/>
              </a:solidFill>
              <a:effectLst/>
              <a:uFillTx/>
              <a:latin typeface="Times New Roman"/>
            </a:endParaRPr>
          </a:p>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to</a:t>
            </a:r>
            <a:endParaRPr b="0" lang="en-US" sz="1400" strike="noStrike" u="none">
              <a:solidFill>
                <a:srgbClr val="ffffff"/>
              </a:solidFill>
              <a:effectLst/>
              <a:uFillTx/>
              <a:latin typeface="Times New Roman"/>
            </a:endParaRPr>
          </a:p>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20</a:t>
            </a:r>
            <a:endParaRPr b="0" lang="en-US" sz="1400" strike="noStrike" u="none">
              <a:solidFill>
                <a:srgbClr val="ffffff"/>
              </a:solidFill>
              <a:effectLst/>
              <a:uFillTx/>
              <a:latin typeface="Times New Roman"/>
            </a:endParaRPr>
          </a:p>
        </p:txBody>
      </p:sp>
      <p:sp>
        <p:nvSpPr>
          <p:cNvPr id="166" name=""/>
          <p:cNvSpPr/>
          <p:nvPr/>
        </p:nvSpPr>
        <p:spPr>
          <a:xfrm>
            <a:off x="7327800" y="1031760"/>
            <a:ext cx="1128960" cy="615240"/>
          </a:xfrm>
          <a:prstGeom prst="rect">
            <a:avLst/>
          </a:prstGeom>
          <a:noFill/>
          <a:ln w="0">
            <a:noFill/>
          </a:ln>
        </p:spPr>
        <p:style>
          <a:lnRef idx="0"/>
          <a:fillRef idx="0"/>
          <a:effectRef idx="0"/>
          <a:fontRef idx="minor"/>
        </p:style>
        <p:txBody>
          <a:bodyPr lIns="90000" rIns="90000" tIns="46800" bIns="46800" anchor="t">
            <a:spAutoFit/>
          </a:bodyPr>
          <a:p>
            <a:pPr algn="ct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Latin America</a:t>
            </a:r>
            <a:endParaRPr b="0" lang="en-US" sz="1800" strike="noStrike" u="none">
              <a:solidFill>
                <a:srgbClr val="ffffff"/>
              </a:solidFill>
              <a:effectLst/>
              <a:uFillTx/>
              <a:latin typeface="Times New Roman"/>
            </a:endParaRPr>
          </a:p>
        </p:txBody>
      </p:sp>
      <p:sp>
        <p:nvSpPr>
          <p:cNvPr id="167" name=""/>
          <p:cNvSpPr/>
          <p:nvPr/>
        </p:nvSpPr>
        <p:spPr>
          <a:xfrm>
            <a:off x="1987560" y="3187800"/>
            <a:ext cx="0" cy="609480"/>
          </a:xfrm>
          <a:prstGeom prst="line">
            <a:avLst/>
          </a:prstGeom>
          <a:ln w="936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68" name=""/>
          <p:cNvSpPr/>
          <p:nvPr/>
        </p:nvSpPr>
        <p:spPr>
          <a:xfrm>
            <a:off x="2463840" y="5794200"/>
            <a:ext cx="396720" cy="574560"/>
          </a:xfrm>
          <a:prstGeom prst="rect">
            <a:avLst/>
          </a:prstGeom>
          <a:noFill/>
          <a:ln w="0">
            <a:noFill/>
          </a:ln>
        </p:spPr>
        <p:style>
          <a:lnRef idx="0"/>
          <a:fillRef idx="0"/>
          <a:effectRef idx="0"/>
          <a:fontRef idx="minor"/>
        </p:style>
        <p:txBody>
          <a:bodyPr lIns="90000" rIns="90000" tIns="46800" bIns="46800" anchor="t">
            <a:spAutoFit/>
          </a:bodyPr>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70</a:t>
            </a:r>
            <a:endParaRPr b="0" lang="en-US" sz="1400" strike="noStrike" u="none">
              <a:solidFill>
                <a:srgbClr val="ffffff"/>
              </a:solidFill>
              <a:effectLst/>
              <a:uFillTx/>
              <a:latin typeface="Times New Roman"/>
            </a:endParaRPr>
          </a:p>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to</a:t>
            </a:r>
            <a:endParaRPr b="0" lang="en-US" sz="1400" strike="noStrike" u="none">
              <a:solidFill>
                <a:srgbClr val="ffffff"/>
              </a:solidFill>
              <a:effectLst/>
              <a:uFillTx/>
              <a:latin typeface="Times New Roman"/>
            </a:endParaRPr>
          </a:p>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85</a:t>
            </a:r>
            <a:endParaRPr b="0" lang="en-US" sz="1400" strike="noStrike" u="none">
              <a:solidFill>
                <a:srgbClr val="ffffff"/>
              </a:solidFill>
              <a:effectLst/>
              <a:uFillTx/>
              <a:latin typeface="Times New Roman"/>
            </a:endParaRPr>
          </a:p>
        </p:txBody>
      </p:sp>
      <p:sp>
        <p:nvSpPr>
          <p:cNvPr id="169" name=""/>
          <p:cNvSpPr/>
          <p:nvPr/>
        </p:nvSpPr>
        <p:spPr>
          <a:xfrm>
            <a:off x="2800440" y="5794200"/>
            <a:ext cx="396720" cy="574560"/>
          </a:xfrm>
          <a:prstGeom prst="rect">
            <a:avLst/>
          </a:prstGeom>
          <a:noFill/>
          <a:ln w="0">
            <a:noFill/>
          </a:ln>
        </p:spPr>
        <p:style>
          <a:lnRef idx="0"/>
          <a:fillRef idx="0"/>
          <a:effectRef idx="0"/>
          <a:fontRef idx="minor"/>
        </p:style>
        <p:txBody>
          <a:bodyPr lIns="90000" rIns="90000" tIns="46800" bIns="46800" anchor="t">
            <a:spAutoFit/>
          </a:bodyPr>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85</a:t>
            </a:r>
            <a:endParaRPr b="0" lang="en-US" sz="1400" strike="noStrike" u="none">
              <a:solidFill>
                <a:srgbClr val="ffffff"/>
              </a:solidFill>
              <a:effectLst/>
              <a:uFillTx/>
              <a:latin typeface="Times New Roman"/>
            </a:endParaRPr>
          </a:p>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to</a:t>
            </a:r>
            <a:endParaRPr b="0" lang="en-US" sz="1400" strike="noStrike" u="none">
              <a:solidFill>
                <a:srgbClr val="ffffff"/>
              </a:solidFill>
              <a:effectLst/>
              <a:uFillTx/>
              <a:latin typeface="Times New Roman"/>
            </a:endParaRPr>
          </a:p>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00</a:t>
            </a:r>
            <a:endParaRPr b="0" lang="en-US" sz="1400" strike="noStrike" u="none">
              <a:solidFill>
                <a:srgbClr val="ffffff"/>
              </a:solidFill>
              <a:effectLst/>
              <a:uFillTx/>
              <a:latin typeface="Times New Roman"/>
            </a:endParaRPr>
          </a:p>
        </p:txBody>
      </p:sp>
      <p:sp>
        <p:nvSpPr>
          <p:cNvPr id="170" name=""/>
          <p:cNvSpPr/>
          <p:nvPr/>
        </p:nvSpPr>
        <p:spPr>
          <a:xfrm>
            <a:off x="3130560" y="5794200"/>
            <a:ext cx="396720" cy="574560"/>
          </a:xfrm>
          <a:prstGeom prst="rect">
            <a:avLst/>
          </a:prstGeom>
          <a:noFill/>
          <a:ln w="0">
            <a:noFill/>
          </a:ln>
        </p:spPr>
        <p:style>
          <a:lnRef idx="0"/>
          <a:fillRef idx="0"/>
          <a:effectRef idx="0"/>
          <a:fontRef idx="minor"/>
        </p:style>
        <p:txBody>
          <a:bodyPr lIns="90000" rIns="90000" tIns="46800" bIns="46800" anchor="t">
            <a:spAutoFit/>
          </a:bodyPr>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00</a:t>
            </a:r>
            <a:endParaRPr b="0" lang="en-US" sz="1400" strike="noStrike" u="none">
              <a:solidFill>
                <a:srgbClr val="ffffff"/>
              </a:solidFill>
              <a:effectLst/>
              <a:uFillTx/>
              <a:latin typeface="Times New Roman"/>
            </a:endParaRPr>
          </a:p>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to</a:t>
            </a:r>
            <a:endParaRPr b="0" lang="en-US" sz="1400" strike="noStrike" u="none">
              <a:solidFill>
                <a:srgbClr val="ffffff"/>
              </a:solidFill>
              <a:effectLst/>
              <a:uFillTx/>
              <a:latin typeface="Times New Roman"/>
            </a:endParaRPr>
          </a:p>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20</a:t>
            </a:r>
            <a:endParaRPr b="0" lang="en-US" sz="1400" strike="noStrike" u="none">
              <a:solidFill>
                <a:srgbClr val="ffffff"/>
              </a:solidFill>
              <a:effectLst/>
              <a:uFillTx/>
              <a:latin typeface="Times New Roman"/>
            </a:endParaRPr>
          </a:p>
        </p:txBody>
      </p:sp>
      <p:sp>
        <p:nvSpPr>
          <p:cNvPr id="171" name=""/>
          <p:cNvSpPr/>
          <p:nvPr/>
        </p:nvSpPr>
        <p:spPr>
          <a:xfrm>
            <a:off x="4106880" y="5794200"/>
            <a:ext cx="396720" cy="574560"/>
          </a:xfrm>
          <a:prstGeom prst="rect">
            <a:avLst/>
          </a:prstGeom>
          <a:noFill/>
          <a:ln w="0">
            <a:noFill/>
          </a:ln>
        </p:spPr>
        <p:style>
          <a:lnRef idx="0"/>
          <a:fillRef idx="0"/>
          <a:effectRef idx="0"/>
          <a:fontRef idx="minor"/>
        </p:style>
        <p:txBody>
          <a:bodyPr lIns="90000" rIns="90000" tIns="46800" bIns="46800" anchor="t">
            <a:spAutoFit/>
          </a:bodyPr>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70</a:t>
            </a:r>
            <a:endParaRPr b="0" lang="en-US" sz="1400" strike="noStrike" u="none">
              <a:solidFill>
                <a:srgbClr val="ffffff"/>
              </a:solidFill>
              <a:effectLst/>
              <a:uFillTx/>
              <a:latin typeface="Times New Roman"/>
            </a:endParaRPr>
          </a:p>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to</a:t>
            </a:r>
            <a:endParaRPr b="0" lang="en-US" sz="1400" strike="noStrike" u="none">
              <a:solidFill>
                <a:srgbClr val="ffffff"/>
              </a:solidFill>
              <a:effectLst/>
              <a:uFillTx/>
              <a:latin typeface="Times New Roman"/>
            </a:endParaRPr>
          </a:p>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85</a:t>
            </a:r>
            <a:endParaRPr b="0" lang="en-US" sz="1400" strike="noStrike" u="none">
              <a:solidFill>
                <a:srgbClr val="ffffff"/>
              </a:solidFill>
              <a:effectLst/>
              <a:uFillTx/>
              <a:latin typeface="Times New Roman"/>
            </a:endParaRPr>
          </a:p>
        </p:txBody>
      </p:sp>
      <p:sp>
        <p:nvSpPr>
          <p:cNvPr id="172" name=""/>
          <p:cNvSpPr/>
          <p:nvPr/>
        </p:nvSpPr>
        <p:spPr>
          <a:xfrm>
            <a:off x="4443480" y="5794200"/>
            <a:ext cx="396720" cy="574560"/>
          </a:xfrm>
          <a:prstGeom prst="rect">
            <a:avLst/>
          </a:prstGeom>
          <a:noFill/>
          <a:ln w="0">
            <a:noFill/>
          </a:ln>
        </p:spPr>
        <p:style>
          <a:lnRef idx="0"/>
          <a:fillRef idx="0"/>
          <a:effectRef idx="0"/>
          <a:fontRef idx="minor"/>
        </p:style>
        <p:txBody>
          <a:bodyPr lIns="90000" rIns="90000" tIns="46800" bIns="46800" anchor="t">
            <a:spAutoFit/>
          </a:bodyPr>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85</a:t>
            </a:r>
            <a:endParaRPr b="0" lang="en-US" sz="1400" strike="noStrike" u="none">
              <a:solidFill>
                <a:srgbClr val="ffffff"/>
              </a:solidFill>
              <a:effectLst/>
              <a:uFillTx/>
              <a:latin typeface="Times New Roman"/>
            </a:endParaRPr>
          </a:p>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to</a:t>
            </a:r>
            <a:endParaRPr b="0" lang="en-US" sz="1400" strike="noStrike" u="none">
              <a:solidFill>
                <a:srgbClr val="ffffff"/>
              </a:solidFill>
              <a:effectLst/>
              <a:uFillTx/>
              <a:latin typeface="Times New Roman"/>
            </a:endParaRPr>
          </a:p>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00</a:t>
            </a:r>
            <a:endParaRPr b="0" lang="en-US" sz="1400" strike="noStrike" u="none">
              <a:solidFill>
                <a:srgbClr val="ffffff"/>
              </a:solidFill>
              <a:effectLst/>
              <a:uFillTx/>
              <a:latin typeface="Times New Roman"/>
            </a:endParaRPr>
          </a:p>
        </p:txBody>
      </p:sp>
      <p:sp>
        <p:nvSpPr>
          <p:cNvPr id="173" name=""/>
          <p:cNvSpPr/>
          <p:nvPr/>
        </p:nvSpPr>
        <p:spPr>
          <a:xfrm>
            <a:off x="4773600" y="5794200"/>
            <a:ext cx="396720" cy="574560"/>
          </a:xfrm>
          <a:prstGeom prst="rect">
            <a:avLst/>
          </a:prstGeom>
          <a:noFill/>
          <a:ln w="0">
            <a:noFill/>
          </a:ln>
        </p:spPr>
        <p:style>
          <a:lnRef idx="0"/>
          <a:fillRef idx="0"/>
          <a:effectRef idx="0"/>
          <a:fontRef idx="minor"/>
        </p:style>
        <p:txBody>
          <a:bodyPr lIns="90000" rIns="90000" tIns="46800" bIns="46800" anchor="t">
            <a:spAutoFit/>
          </a:bodyPr>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00</a:t>
            </a:r>
            <a:endParaRPr b="0" lang="en-US" sz="1400" strike="noStrike" u="none">
              <a:solidFill>
                <a:srgbClr val="ffffff"/>
              </a:solidFill>
              <a:effectLst/>
              <a:uFillTx/>
              <a:latin typeface="Times New Roman"/>
            </a:endParaRPr>
          </a:p>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to</a:t>
            </a:r>
            <a:endParaRPr b="0" lang="en-US" sz="1400" strike="noStrike" u="none">
              <a:solidFill>
                <a:srgbClr val="ffffff"/>
              </a:solidFill>
              <a:effectLst/>
              <a:uFillTx/>
              <a:latin typeface="Times New Roman"/>
            </a:endParaRPr>
          </a:p>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20</a:t>
            </a:r>
            <a:endParaRPr b="0" lang="en-US" sz="1400" strike="noStrike" u="none">
              <a:solidFill>
                <a:srgbClr val="ffffff"/>
              </a:solidFill>
              <a:effectLst/>
              <a:uFillTx/>
              <a:latin typeface="Times New Roman"/>
            </a:endParaRPr>
          </a:p>
        </p:txBody>
      </p:sp>
      <p:sp>
        <p:nvSpPr>
          <p:cNvPr id="174" name=""/>
          <p:cNvSpPr/>
          <p:nvPr/>
        </p:nvSpPr>
        <p:spPr>
          <a:xfrm>
            <a:off x="5759280" y="5794200"/>
            <a:ext cx="397080" cy="574560"/>
          </a:xfrm>
          <a:prstGeom prst="rect">
            <a:avLst/>
          </a:prstGeom>
          <a:noFill/>
          <a:ln w="0">
            <a:noFill/>
          </a:ln>
        </p:spPr>
        <p:style>
          <a:lnRef idx="0"/>
          <a:fillRef idx="0"/>
          <a:effectRef idx="0"/>
          <a:fontRef idx="minor"/>
        </p:style>
        <p:txBody>
          <a:bodyPr lIns="90000" rIns="90000" tIns="46800" bIns="46800" anchor="t">
            <a:spAutoFit/>
          </a:bodyPr>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70</a:t>
            </a:r>
            <a:endParaRPr b="0" lang="en-US" sz="1400" strike="noStrike" u="none">
              <a:solidFill>
                <a:srgbClr val="ffffff"/>
              </a:solidFill>
              <a:effectLst/>
              <a:uFillTx/>
              <a:latin typeface="Times New Roman"/>
            </a:endParaRPr>
          </a:p>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to</a:t>
            </a:r>
            <a:endParaRPr b="0" lang="en-US" sz="1400" strike="noStrike" u="none">
              <a:solidFill>
                <a:srgbClr val="ffffff"/>
              </a:solidFill>
              <a:effectLst/>
              <a:uFillTx/>
              <a:latin typeface="Times New Roman"/>
            </a:endParaRPr>
          </a:p>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85</a:t>
            </a:r>
            <a:endParaRPr b="0" lang="en-US" sz="1400" strike="noStrike" u="none">
              <a:solidFill>
                <a:srgbClr val="ffffff"/>
              </a:solidFill>
              <a:effectLst/>
              <a:uFillTx/>
              <a:latin typeface="Times New Roman"/>
            </a:endParaRPr>
          </a:p>
        </p:txBody>
      </p:sp>
      <p:sp>
        <p:nvSpPr>
          <p:cNvPr id="175" name=""/>
          <p:cNvSpPr/>
          <p:nvPr/>
        </p:nvSpPr>
        <p:spPr>
          <a:xfrm>
            <a:off x="6095880" y="5794200"/>
            <a:ext cx="397080" cy="574560"/>
          </a:xfrm>
          <a:prstGeom prst="rect">
            <a:avLst/>
          </a:prstGeom>
          <a:noFill/>
          <a:ln w="0">
            <a:noFill/>
          </a:ln>
        </p:spPr>
        <p:style>
          <a:lnRef idx="0"/>
          <a:fillRef idx="0"/>
          <a:effectRef idx="0"/>
          <a:fontRef idx="minor"/>
        </p:style>
        <p:txBody>
          <a:bodyPr lIns="90000" rIns="90000" tIns="46800" bIns="46800" anchor="t">
            <a:spAutoFit/>
          </a:bodyPr>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85</a:t>
            </a:r>
            <a:endParaRPr b="0" lang="en-US" sz="1400" strike="noStrike" u="none">
              <a:solidFill>
                <a:srgbClr val="ffffff"/>
              </a:solidFill>
              <a:effectLst/>
              <a:uFillTx/>
              <a:latin typeface="Times New Roman"/>
            </a:endParaRPr>
          </a:p>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to</a:t>
            </a:r>
            <a:endParaRPr b="0" lang="en-US" sz="1400" strike="noStrike" u="none">
              <a:solidFill>
                <a:srgbClr val="ffffff"/>
              </a:solidFill>
              <a:effectLst/>
              <a:uFillTx/>
              <a:latin typeface="Times New Roman"/>
            </a:endParaRPr>
          </a:p>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00</a:t>
            </a:r>
            <a:endParaRPr b="0" lang="en-US" sz="1400" strike="noStrike" u="none">
              <a:solidFill>
                <a:srgbClr val="ffffff"/>
              </a:solidFill>
              <a:effectLst/>
              <a:uFillTx/>
              <a:latin typeface="Times New Roman"/>
            </a:endParaRPr>
          </a:p>
        </p:txBody>
      </p:sp>
      <p:sp>
        <p:nvSpPr>
          <p:cNvPr id="176" name=""/>
          <p:cNvSpPr/>
          <p:nvPr/>
        </p:nvSpPr>
        <p:spPr>
          <a:xfrm>
            <a:off x="6426360" y="5794200"/>
            <a:ext cx="396720" cy="574560"/>
          </a:xfrm>
          <a:prstGeom prst="rect">
            <a:avLst/>
          </a:prstGeom>
          <a:noFill/>
          <a:ln w="0">
            <a:noFill/>
          </a:ln>
        </p:spPr>
        <p:style>
          <a:lnRef idx="0"/>
          <a:fillRef idx="0"/>
          <a:effectRef idx="0"/>
          <a:fontRef idx="minor"/>
        </p:style>
        <p:txBody>
          <a:bodyPr lIns="90000" rIns="90000" tIns="46800" bIns="46800" anchor="t">
            <a:spAutoFit/>
          </a:bodyPr>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00</a:t>
            </a:r>
            <a:endParaRPr b="0" lang="en-US" sz="1400" strike="noStrike" u="none">
              <a:solidFill>
                <a:srgbClr val="ffffff"/>
              </a:solidFill>
              <a:effectLst/>
              <a:uFillTx/>
              <a:latin typeface="Times New Roman"/>
            </a:endParaRPr>
          </a:p>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to</a:t>
            </a:r>
            <a:endParaRPr b="0" lang="en-US" sz="1400" strike="noStrike" u="none">
              <a:solidFill>
                <a:srgbClr val="ffffff"/>
              </a:solidFill>
              <a:effectLst/>
              <a:uFillTx/>
              <a:latin typeface="Times New Roman"/>
            </a:endParaRPr>
          </a:p>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20</a:t>
            </a:r>
            <a:endParaRPr b="0" lang="en-US" sz="1400" strike="noStrike" u="none">
              <a:solidFill>
                <a:srgbClr val="ffffff"/>
              </a:solidFill>
              <a:effectLst/>
              <a:uFillTx/>
              <a:latin typeface="Times New Roman"/>
            </a:endParaRPr>
          </a:p>
        </p:txBody>
      </p:sp>
      <p:sp>
        <p:nvSpPr>
          <p:cNvPr id="177" name=""/>
          <p:cNvSpPr/>
          <p:nvPr/>
        </p:nvSpPr>
        <p:spPr>
          <a:xfrm>
            <a:off x="7407360" y="5794200"/>
            <a:ext cx="396720" cy="574560"/>
          </a:xfrm>
          <a:prstGeom prst="rect">
            <a:avLst/>
          </a:prstGeom>
          <a:noFill/>
          <a:ln w="0">
            <a:noFill/>
          </a:ln>
        </p:spPr>
        <p:style>
          <a:lnRef idx="0"/>
          <a:fillRef idx="0"/>
          <a:effectRef idx="0"/>
          <a:fontRef idx="minor"/>
        </p:style>
        <p:txBody>
          <a:bodyPr lIns="90000" rIns="90000" tIns="46800" bIns="46800" anchor="t">
            <a:spAutoFit/>
          </a:bodyPr>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70</a:t>
            </a:r>
            <a:endParaRPr b="0" lang="en-US" sz="1400" strike="noStrike" u="none">
              <a:solidFill>
                <a:srgbClr val="ffffff"/>
              </a:solidFill>
              <a:effectLst/>
              <a:uFillTx/>
              <a:latin typeface="Times New Roman"/>
            </a:endParaRPr>
          </a:p>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to</a:t>
            </a:r>
            <a:endParaRPr b="0" lang="en-US" sz="1400" strike="noStrike" u="none">
              <a:solidFill>
                <a:srgbClr val="ffffff"/>
              </a:solidFill>
              <a:effectLst/>
              <a:uFillTx/>
              <a:latin typeface="Times New Roman"/>
            </a:endParaRPr>
          </a:p>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85</a:t>
            </a:r>
            <a:endParaRPr b="0" lang="en-US" sz="1400" strike="noStrike" u="none">
              <a:solidFill>
                <a:srgbClr val="ffffff"/>
              </a:solidFill>
              <a:effectLst/>
              <a:uFillTx/>
              <a:latin typeface="Times New Roman"/>
            </a:endParaRPr>
          </a:p>
        </p:txBody>
      </p:sp>
      <p:sp>
        <p:nvSpPr>
          <p:cNvPr id="178" name=""/>
          <p:cNvSpPr/>
          <p:nvPr/>
        </p:nvSpPr>
        <p:spPr>
          <a:xfrm>
            <a:off x="7743960" y="5794200"/>
            <a:ext cx="396720" cy="574560"/>
          </a:xfrm>
          <a:prstGeom prst="rect">
            <a:avLst/>
          </a:prstGeom>
          <a:noFill/>
          <a:ln w="0">
            <a:noFill/>
          </a:ln>
        </p:spPr>
        <p:style>
          <a:lnRef idx="0"/>
          <a:fillRef idx="0"/>
          <a:effectRef idx="0"/>
          <a:fontRef idx="minor"/>
        </p:style>
        <p:txBody>
          <a:bodyPr lIns="90000" rIns="90000" tIns="46800" bIns="46800" anchor="t">
            <a:spAutoFit/>
          </a:bodyPr>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85</a:t>
            </a:r>
            <a:endParaRPr b="0" lang="en-US" sz="1400" strike="noStrike" u="none">
              <a:solidFill>
                <a:srgbClr val="ffffff"/>
              </a:solidFill>
              <a:effectLst/>
              <a:uFillTx/>
              <a:latin typeface="Times New Roman"/>
            </a:endParaRPr>
          </a:p>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to</a:t>
            </a:r>
            <a:endParaRPr b="0" lang="en-US" sz="1400" strike="noStrike" u="none">
              <a:solidFill>
                <a:srgbClr val="ffffff"/>
              </a:solidFill>
              <a:effectLst/>
              <a:uFillTx/>
              <a:latin typeface="Times New Roman"/>
            </a:endParaRPr>
          </a:p>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00</a:t>
            </a:r>
            <a:endParaRPr b="0" lang="en-US" sz="1400" strike="noStrike" u="none">
              <a:solidFill>
                <a:srgbClr val="ffffff"/>
              </a:solidFill>
              <a:effectLst/>
              <a:uFillTx/>
              <a:latin typeface="Times New Roman"/>
            </a:endParaRPr>
          </a:p>
        </p:txBody>
      </p:sp>
      <p:sp>
        <p:nvSpPr>
          <p:cNvPr id="179" name=""/>
          <p:cNvSpPr/>
          <p:nvPr/>
        </p:nvSpPr>
        <p:spPr>
          <a:xfrm>
            <a:off x="8074080" y="5794200"/>
            <a:ext cx="396720" cy="574560"/>
          </a:xfrm>
          <a:prstGeom prst="rect">
            <a:avLst/>
          </a:prstGeom>
          <a:noFill/>
          <a:ln w="0">
            <a:noFill/>
          </a:ln>
        </p:spPr>
        <p:style>
          <a:lnRef idx="0"/>
          <a:fillRef idx="0"/>
          <a:effectRef idx="0"/>
          <a:fontRef idx="minor"/>
        </p:style>
        <p:txBody>
          <a:bodyPr lIns="90000" rIns="90000" tIns="46800" bIns="46800" anchor="t">
            <a:spAutoFit/>
          </a:bodyPr>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00</a:t>
            </a:r>
            <a:endParaRPr b="0" lang="en-US" sz="1400" strike="noStrike" u="none">
              <a:solidFill>
                <a:srgbClr val="ffffff"/>
              </a:solidFill>
              <a:effectLst/>
              <a:uFillTx/>
              <a:latin typeface="Times New Roman"/>
            </a:endParaRPr>
          </a:p>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to</a:t>
            </a:r>
            <a:endParaRPr b="0" lang="en-US" sz="1400" strike="noStrike" u="none">
              <a:solidFill>
                <a:srgbClr val="ffffff"/>
              </a:solidFill>
              <a:effectLst/>
              <a:uFillTx/>
              <a:latin typeface="Times New Roman"/>
            </a:endParaRPr>
          </a:p>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20</a:t>
            </a:r>
            <a:endParaRPr b="0" lang="en-US" sz="1400" strike="noStrike" u="none">
              <a:solidFill>
                <a:srgbClr val="ffffff"/>
              </a:solidFill>
              <a:effectLst/>
              <a:uFillTx/>
              <a:latin typeface="Times New Roman"/>
            </a:endParaRPr>
          </a:p>
        </p:txBody>
      </p:sp>
      <p:sp>
        <p:nvSpPr>
          <p:cNvPr id="180" name=""/>
          <p:cNvSpPr/>
          <p:nvPr/>
        </p:nvSpPr>
        <p:spPr>
          <a:xfrm>
            <a:off x="5584680" y="1017720"/>
            <a:ext cx="157824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Developing Asia</a:t>
            </a:r>
            <a:endParaRPr b="0" lang="en-US" sz="1800" strike="noStrike" u="none">
              <a:solidFill>
                <a:srgbClr val="ffffff"/>
              </a:solidFill>
              <a:effectLst/>
              <a:uFillTx/>
              <a:latin typeface="Times New Roman"/>
            </a:endParaRPr>
          </a:p>
        </p:txBody>
      </p:sp>
      <p:sp>
        <p:nvSpPr>
          <p:cNvPr id="181" name=""/>
          <p:cNvSpPr/>
          <p:nvPr/>
        </p:nvSpPr>
        <p:spPr>
          <a:xfrm>
            <a:off x="289080" y="243000"/>
            <a:ext cx="7500960" cy="101916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ffffff"/>
                </a:solidFill>
                <a:effectLst/>
                <a:uFillTx/>
                <a:latin typeface="Arial"/>
              </a:rPr>
              <a:t>Long-Term GDP Growth Outlook</a:t>
            </a:r>
            <a:endParaRPr b="0" lang="en-US" sz="26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82" name="PlaceHolder 1"/>
          <p:cNvSpPr>
            <a:spLocks noGrp="1"/>
          </p:cNvSpPr>
          <p:nvPr>
            <p:ph type="title"/>
          </p:nvPr>
        </p:nvSpPr>
        <p:spPr>
          <a:xfrm>
            <a:off x="289080" y="242640"/>
            <a:ext cx="7500960" cy="101916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ffffff"/>
                </a:solidFill>
                <a:effectLst/>
                <a:uFillTx/>
                <a:latin typeface="Arial"/>
              </a:rPr>
              <a:t>World Energy Demand</a:t>
            </a:r>
            <a:endParaRPr b="1" i="1" lang="en-US" sz="2600" strike="noStrike" u="none">
              <a:solidFill>
                <a:srgbClr val="ffffff"/>
              </a:solidFill>
              <a:effectLst/>
              <a:uFillTx/>
              <a:latin typeface="Arial"/>
            </a:endParaRPr>
          </a:p>
        </p:txBody>
      </p:sp>
      <p:graphicFrame>
        <p:nvGraphicFramePr>
          <p:cNvPr id="183" name=""/>
          <p:cNvGraphicFramePr/>
          <p:nvPr/>
        </p:nvGraphicFramePr>
        <p:xfrm>
          <a:off x="25560" y="1079640"/>
          <a:ext cx="3251160" cy="4927320"/>
        </p:xfrm>
        <a:graphic>
          <a:graphicData uri="http://schemas.openxmlformats.org/presentationml/2006/ole">
            <p:oleObj r:id="rId1" spid="">
              <p:embed/>
              <p:pic>
                <p:nvPicPr>
                  <p:cNvPr id="184" name="" descr=""/>
                  <p:cNvPicPr/>
                  <p:nvPr/>
                </p:nvPicPr>
                <p:blipFill>
                  <a:blip r:embed="rId2"/>
                  <a:stretch/>
                </p:blipFill>
                <p:spPr>
                  <a:xfrm>
                    <a:off x="25560" y="1079640"/>
                    <a:ext cx="3251160" cy="4927320"/>
                  </a:xfrm>
                  <a:prstGeom prst="rect">
                    <a:avLst/>
                  </a:prstGeom>
                  <a:noFill/>
                  <a:ln w="0">
                    <a:noFill/>
                  </a:ln>
                </p:spPr>
              </p:pic>
            </p:oleObj>
          </a:graphicData>
        </a:graphic>
      </p:graphicFrame>
      <p:graphicFrame>
        <p:nvGraphicFramePr>
          <p:cNvPr id="185" name=""/>
          <p:cNvGraphicFramePr/>
          <p:nvPr/>
        </p:nvGraphicFramePr>
        <p:xfrm>
          <a:off x="3060720" y="1079640"/>
          <a:ext cx="3187800" cy="4927320"/>
        </p:xfrm>
        <a:graphic>
          <a:graphicData uri="http://schemas.openxmlformats.org/presentationml/2006/ole">
            <p:oleObj r:id="rId3" spid="">
              <p:embed/>
              <p:pic>
                <p:nvPicPr>
                  <p:cNvPr id="186" name="" descr=""/>
                  <p:cNvPicPr/>
                  <p:nvPr/>
                </p:nvPicPr>
                <p:blipFill>
                  <a:blip r:embed="rId4"/>
                  <a:stretch/>
                </p:blipFill>
                <p:spPr>
                  <a:xfrm>
                    <a:off x="3060720" y="1079640"/>
                    <a:ext cx="3187800" cy="4927320"/>
                  </a:xfrm>
                  <a:prstGeom prst="rect">
                    <a:avLst/>
                  </a:prstGeom>
                  <a:noFill/>
                  <a:ln w="0">
                    <a:noFill/>
                  </a:ln>
                </p:spPr>
              </p:pic>
            </p:oleObj>
          </a:graphicData>
        </a:graphic>
      </p:graphicFrame>
      <p:graphicFrame>
        <p:nvGraphicFramePr>
          <p:cNvPr id="187" name=""/>
          <p:cNvGraphicFramePr/>
          <p:nvPr/>
        </p:nvGraphicFramePr>
        <p:xfrm>
          <a:off x="5994360" y="1079640"/>
          <a:ext cx="3162240" cy="4927320"/>
        </p:xfrm>
        <a:graphic>
          <a:graphicData uri="http://schemas.openxmlformats.org/presentationml/2006/ole">
            <p:oleObj r:id="rId5" spid="">
              <p:embed/>
              <p:pic>
                <p:nvPicPr>
                  <p:cNvPr id="188" name="" descr=""/>
                  <p:cNvPicPr/>
                  <p:nvPr/>
                </p:nvPicPr>
                <p:blipFill>
                  <a:blip r:embed="rId6"/>
                  <a:stretch/>
                </p:blipFill>
                <p:spPr>
                  <a:xfrm>
                    <a:off x="5994360" y="1079640"/>
                    <a:ext cx="3162240" cy="4927320"/>
                  </a:xfrm>
                  <a:prstGeom prst="rect">
                    <a:avLst/>
                  </a:prstGeom>
                  <a:noFill/>
                  <a:ln w="0">
                    <a:noFill/>
                  </a:ln>
                </p:spPr>
              </p:pic>
            </p:oleObj>
          </a:graphicData>
        </a:graphic>
      </p:graphicFrame>
      <p:sp>
        <p:nvSpPr>
          <p:cNvPr id="189" name=""/>
          <p:cNvSpPr/>
          <p:nvPr/>
        </p:nvSpPr>
        <p:spPr>
          <a:xfrm>
            <a:off x="977760" y="887400"/>
            <a:ext cx="1628640" cy="3682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Total Energy </a:t>
            </a:r>
            <a:endParaRPr b="0" lang="en-US" sz="1800" strike="noStrike" u="none">
              <a:solidFill>
                <a:srgbClr val="ffffff"/>
              </a:solidFill>
              <a:effectLst/>
              <a:uFillTx/>
              <a:latin typeface="Times New Roman"/>
            </a:endParaRPr>
          </a:p>
        </p:txBody>
      </p:sp>
      <p:sp>
        <p:nvSpPr>
          <p:cNvPr id="190" name=""/>
          <p:cNvSpPr/>
          <p:nvPr/>
        </p:nvSpPr>
        <p:spPr>
          <a:xfrm>
            <a:off x="4002120" y="887400"/>
            <a:ext cx="1629000" cy="3682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Other Energy</a:t>
            </a:r>
            <a:endParaRPr b="0" lang="en-US" sz="1800" strike="noStrike" u="none">
              <a:solidFill>
                <a:srgbClr val="ffffff"/>
              </a:solidFill>
              <a:effectLst/>
              <a:uFillTx/>
              <a:latin typeface="Times New Roman"/>
            </a:endParaRPr>
          </a:p>
        </p:txBody>
      </p:sp>
      <p:sp>
        <p:nvSpPr>
          <p:cNvPr id="191" name=""/>
          <p:cNvSpPr/>
          <p:nvPr/>
        </p:nvSpPr>
        <p:spPr>
          <a:xfrm>
            <a:off x="6945480" y="887400"/>
            <a:ext cx="1603080" cy="3682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Solar &amp; Wind</a:t>
            </a:r>
            <a:endParaRPr b="0" lang="en-US" sz="1800" strike="noStrike" u="none">
              <a:solidFill>
                <a:srgbClr val="ffffff"/>
              </a:solidFill>
              <a:effectLst/>
              <a:uFillTx/>
              <a:latin typeface="Times New Roman"/>
            </a:endParaRPr>
          </a:p>
        </p:txBody>
      </p:sp>
      <p:sp>
        <p:nvSpPr>
          <p:cNvPr id="192" name=""/>
          <p:cNvSpPr/>
          <p:nvPr/>
        </p:nvSpPr>
        <p:spPr>
          <a:xfrm>
            <a:off x="4546800" y="5143680"/>
            <a:ext cx="65628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Hydro</a:t>
            </a:r>
            <a:endParaRPr b="0" lang="en-US" sz="1400" strike="noStrike" u="none">
              <a:solidFill>
                <a:srgbClr val="ffffff"/>
              </a:solidFill>
              <a:effectLst/>
              <a:uFillTx/>
              <a:latin typeface="Times New Roman"/>
            </a:endParaRPr>
          </a:p>
        </p:txBody>
      </p:sp>
      <p:sp>
        <p:nvSpPr>
          <p:cNvPr id="193" name=""/>
          <p:cNvSpPr/>
          <p:nvPr/>
        </p:nvSpPr>
        <p:spPr>
          <a:xfrm>
            <a:off x="4481640" y="4521240"/>
            <a:ext cx="79524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Nuclear</a:t>
            </a:r>
            <a:endParaRPr b="0" lang="en-US" sz="1400" strike="noStrike" u="none">
              <a:solidFill>
                <a:srgbClr val="ffffff"/>
              </a:solidFill>
              <a:effectLst/>
              <a:uFillTx/>
              <a:latin typeface="Times New Roman"/>
            </a:endParaRPr>
          </a:p>
        </p:txBody>
      </p:sp>
      <p:sp>
        <p:nvSpPr>
          <p:cNvPr id="194" name=""/>
          <p:cNvSpPr/>
          <p:nvPr/>
        </p:nvSpPr>
        <p:spPr>
          <a:xfrm>
            <a:off x="4417920" y="3213000"/>
            <a:ext cx="91404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Biomass,</a:t>
            </a:r>
            <a:endParaRPr b="0" lang="en-US" sz="14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MSW</a:t>
            </a:r>
            <a:endParaRPr b="0" lang="en-US" sz="1400" strike="noStrike" u="none">
              <a:solidFill>
                <a:srgbClr val="ffffff"/>
              </a:solidFill>
              <a:effectLst/>
              <a:uFillTx/>
              <a:latin typeface="Times New Roman"/>
            </a:endParaRPr>
          </a:p>
        </p:txBody>
      </p:sp>
      <p:sp>
        <p:nvSpPr>
          <p:cNvPr id="195" name=""/>
          <p:cNvSpPr/>
          <p:nvPr/>
        </p:nvSpPr>
        <p:spPr>
          <a:xfrm>
            <a:off x="3789000" y="2073240"/>
            <a:ext cx="129024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Solar &amp; Wind</a:t>
            </a:r>
            <a:endParaRPr b="0" lang="en-US" sz="1400" strike="noStrike" u="none">
              <a:solidFill>
                <a:srgbClr val="ffffff"/>
              </a:solidFill>
              <a:effectLst/>
              <a:uFillTx/>
              <a:latin typeface="Times New Roman"/>
            </a:endParaRPr>
          </a:p>
        </p:txBody>
      </p:sp>
      <p:sp>
        <p:nvSpPr>
          <p:cNvPr id="196" name=""/>
          <p:cNvSpPr/>
          <p:nvPr/>
        </p:nvSpPr>
        <p:spPr>
          <a:xfrm>
            <a:off x="5092560" y="2225520"/>
            <a:ext cx="355680" cy="114480"/>
          </a:xfrm>
          <a:prstGeom prst="line">
            <a:avLst/>
          </a:prstGeom>
          <a:ln w="936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97" name=""/>
          <p:cNvSpPr/>
          <p:nvPr/>
        </p:nvSpPr>
        <p:spPr>
          <a:xfrm>
            <a:off x="1751040" y="4875120"/>
            <a:ext cx="39852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Oil</a:t>
            </a:r>
            <a:endParaRPr b="0" lang="en-US" sz="1400" strike="noStrike" u="none">
              <a:solidFill>
                <a:srgbClr val="ffffff"/>
              </a:solidFill>
              <a:effectLst/>
              <a:uFillTx/>
              <a:latin typeface="Times New Roman"/>
            </a:endParaRPr>
          </a:p>
        </p:txBody>
      </p:sp>
      <p:sp>
        <p:nvSpPr>
          <p:cNvPr id="198" name=""/>
          <p:cNvSpPr/>
          <p:nvPr/>
        </p:nvSpPr>
        <p:spPr>
          <a:xfrm>
            <a:off x="1699560" y="4075200"/>
            <a:ext cx="50760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Gas</a:t>
            </a:r>
            <a:endParaRPr b="0" lang="en-US" sz="1400" strike="noStrike" u="none">
              <a:solidFill>
                <a:srgbClr val="ffffff"/>
              </a:solidFill>
              <a:effectLst/>
              <a:uFillTx/>
              <a:latin typeface="Times New Roman"/>
            </a:endParaRPr>
          </a:p>
        </p:txBody>
      </p:sp>
      <p:sp>
        <p:nvSpPr>
          <p:cNvPr id="199" name=""/>
          <p:cNvSpPr/>
          <p:nvPr/>
        </p:nvSpPr>
        <p:spPr>
          <a:xfrm>
            <a:off x="1675440" y="3562200"/>
            <a:ext cx="5475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Coal</a:t>
            </a:r>
            <a:endParaRPr b="0" lang="en-US" sz="1400" strike="noStrike" u="none">
              <a:solidFill>
                <a:srgbClr val="ffffff"/>
              </a:solidFill>
              <a:effectLst/>
              <a:uFillTx/>
              <a:latin typeface="Times New Roman"/>
            </a:endParaRPr>
          </a:p>
        </p:txBody>
      </p:sp>
      <p:sp>
        <p:nvSpPr>
          <p:cNvPr id="200" name=""/>
          <p:cNvSpPr/>
          <p:nvPr/>
        </p:nvSpPr>
        <p:spPr>
          <a:xfrm>
            <a:off x="1641600" y="3048120"/>
            <a:ext cx="626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Other</a:t>
            </a:r>
            <a:endParaRPr b="0" lang="en-US" sz="1400" strike="noStrike" u="none">
              <a:solidFill>
                <a:srgbClr val="ffffff"/>
              </a:solidFill>
              <a:effectLst/>
              <a:uFillTx/>
              <a:latin typeface="Times New Roman"/>
            </a:endParaRPr>
          </a:p>
        </p:txBody>
      </p:sp>
      <p:sp>
        <p:nvSpPr>
          <p:cNvPr id="201" name=""/>
          <p:cNvSpPr/>
          <p:nvPr/>
        </p:nvSpPr>
        <p:spPr>
          <a:xfrm>
            <a:off x="2448720" y="3005280"/>
            <a:ext cx="428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1.7</a:t>
            </a:r>
            <a:endParaRPr b="0" lang="en-US" sz="1400" strike="noStrike" u="none">
              <a:solidFill>
                <a:srgbClr val="ffffff"/>
              </a:solidFill>
              <a:effectLst/>
              <a:uFillTx/>
              <a:latin typeface="Times New Roman"/>
            </a:endParaRPr>
          </a:p>
        </p:txBody>
      </p:sp>
      <p:sp>
        <p:nvSpPr>
          <p:cNvPr id="202" name=""/>
          <p:cNvSpPr/>
          <p:nvPr/>
        </p:nvSpPr>
        <p:spPr>
          <a:xfrm>
            <a:off x="2444040" y="2397240"/>
            <a:ext cx="428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1.2</a:t>
            </a:r>
            <a:endParaRPr b="0" lang="en-US" sz="1400" strike="noStrike" u="none">
              <a:solidFill>
                <a:srgbClr val="ffffff"/>
              </a:solidFill>
              <a:effectLst/>
              <a:uFillTx/>
              <a:latin typeface="Times New Roman"/>
            </a:endParaRPr>
          </a:p>
        </p:txBody>
      </p:sp>
      <p:sp>
        <p:nvSpPr>
          <p:cNvPr id="203" name=""/>
          <p:cNvSpPr/>
          <p:nvPr/>
        </p:nvSpPr>
        <p:spPr>
          <a:xfrm>
            <a:off x="2448720" y="3743280"/>
            <a:ext cx="428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2.9</a:t>
            </a:r>
            <a:endParaRPr b="0" lang="en-US" sz="1400" strike="noStrike" u="none">
              <a:solidFill>
                <a:srgbClr val="ffffff"/>
              </a:solidFill>
              <a:effectLst/>
              <a:uFillTx/>
              <a:latin typeface="Times New Roman"/>
            </a:endParaRPr>
          </a:p>
        </p:txBody>
      </p:sp>
      <p:sp>
        <p:nvSpPr>
          <p:cNvPr id="204" name=""/>
          <p:cNvSpPr/>
          <p:nvPr/>
        </p:nvSpPr>
        <p:spPr>
          <a:xfrm>
            <a:off x="2431080" y="4859280"/>
            <a:ext cx="428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1.8</a:t>
            </a:r>
            <a:endParaRPr b="0" lang="en-US" sz="1400" strike="noStrike" u="none">
              <a:solidFill>
                <a:srgbClr val="ffffff"/>
              </a:solidFill>
              <a:effectLst/>
              <a:uFillTx/>
              <a:latin typeface="Times New Roman"/>
            </a:endParaRPr>
          </a:p>
        </p:txBody>
      </p:sp>
      <p:sp>
        <p:nvSpPr>
          <p:cNvPr id="205" name=""/>
          <p:cNvSpPr/>
          <p:nvPr/>
        </p:nvSpPr>
        <p:spPr>
          <a:xfrm>
            <a:off x="1914480" y="1469880"/>
            <a:ext cx="1374840" cy="579240"/>
          </a:xfrm>
          <a:prstGeom prst="rect">
            <a:avLst/>
          </a:prstGeom>
          <a:noFill/>
          <a:ln w="0">
            <a:noFill/>
          </a:ln>
        </p:spPr>
        <p:style>
          <a:lnRef idx="0"/>
          <a:fillRef idx="0"/>
          <a:effectRef idx="0"/>
          <a:fontRef idx="minor"/>
        </p:style>
        <p:txBody>
          <a:bodyPr lIns="90360" rIns="90360" tIns="44280" bIns="44280" anchor="t">
            <a:spAutoFit/>
          </a:bodyPr>
          <a:p>
            <a:pPr algn="ctr">
              <a:lnSpc>
                <a:spcPct val="115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Growth Rate 2000-2020, %</a:t>
            </a:r>
            <a:endParaRPr b="0" lang="en-US" sz="1400" strike="noStrike" u="none">
              <a:solidFill>
                <a:srgbClr val="ffffff"/>
              </a:solidFill>
              <a:effectLst/>
              <a:uFillTx/>
              <a:latin typeface="Times New Roman"/>
            </a:endParaRPr>
          </a:p>
        </p:txBody>
      </p:sp>
      <p:sp>
        <p:nvSpPr>
          <p:cNvPr id="206" name=""/>
          <p:cNvSpPr/>
          <p:nvPr/>
        </p:nvSpPr>
        <p:spPr>
          <a:xfrm>
            <a:off x="2019240" y="1998720"/>
            <a:ext cx="1152720" cy="0"/>
          </a:xfrm>
          <a:prstGeom prst="line">
            <a:avLst/>
          </a:prstGeom>
          <a:ln w="19080">
            <a:solidFill>
              <a:srgbClr val="ffffff"/>
            </a:solidFill>
            <a:miter/>
          </a:ln>
        </p:spPr>
        <p:style>
          <a:lnRef idx="0"/>
          <a:fillRef idx="0"/>
          <a:effectRef idx="0"/>
          <a:fontRef idx="minor"/>
        </p:style>
        <p:txBody>
          <a:bodyPr lIns="90360" rIns="90360" tIns="-44280" bIns="-44280" anchor="ctr">
            <a:noAutofit/>
          </a:bodyPr>
          <a:p>
            <a:endParaRPr b="0" lang="en-US" sz="2400" strike="noStrike" u="none">
              <a:solidFill>
                <a:srgbClr val="ffffff"/>
              </a:solidFill>
              <a:effectLst/>
              <a:uFillTx/>
              <a:latin typeface="Times New Roman"/>
            </a:endParaRPr>
          </a:p>
        </p:txBody>
      </p:sp>
      <p:sp>
        <p:nvSpPr>
          <p:cNvPr id="207" name=""/>
          <p:cNvSpPr/>
          <p:nvPr/>
        </p:nvSpPr>
        <p:spPr>
          <a:xfrm>
            <a:off x="7757280" y="5092560"/>
            <a:ext cx="59688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Solar</a:t>
            </a:r>
            <a:endParaRPr b="0" lang="en-US" sz="1400" strike="noStrike" u="none">
              <a:solidFill>
                <a:srgbClr val="ffffff"/>
              </a:solidFill>
              <a:effectLst/>
              <a:uFillTx/>
              <a:latin typeface="Times New Roman"/>
            </a:endParaRPr>
          </a:p>
        </p:txBody>
      </p:sp>
      <p:sp>
        <p:nvSpPr>
          <p:cNvPr id="208" name=""/>
          <p:cNvSpPr/>
          <p:nvPr/>
        </p:nvSpPr>
        <p:spPr>
          <a:xfrm>
            <a:off x="7786080" y="3911760"/>
            <a:ext cx="58680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Wind</a:t>
            </a:r>
            <a:endParaRPr b="0" lang="en-US" sz="1400" strike="noStrike" u="none">
              <a:solidFill>
                <a:srgbClr val="ffffff"/>
              </a:solidFill>
              <a:effectLst/>
              <a:uFillTx/>
              <a:latin typeface="Times New Roman"/>
            </a:endParaRPr>
          </a:p>
        </p:txBody>
      </p:sp>
      <p:sp>
        <p:nvSpPr>
          <p:cNvPr id="209" name=""/>
          <p:cNvSpPr/>
          <p:nvPr/>
        </p:nvSpPr>
        <p:spPr>
          <a:xfrm>
            <a:off x="77400" y="969840"/>
            <a:ext cx="83448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MBDOE</a:t>
            </a:r>
            <a:endParaRPr b="0" lang="en-US" sz="1400" strike="noStrike" u="none">
              <a:solidFill>
                <a:srgbClr val="ffffff"/>
              </a:solidFill>
              <a:effectLst/>
              <a:uFillTx/>
              <a:latin typeface="Times New Roman"/>
            </a:endParaRPr>
          </a:p>
        </p:txBody>
      </p:sp>
      <p:sp>
        <p:nvSpPr>
          <p:cNvPr id="210" name=""/>
          <p:cNvSpPr/>
          <p:nvPr/>
        </p:nvSpPr>
        <p:spPr>
          <a:xfrm>
            <a:off x="2934720" y="976320"/>
            <a:ext cx="83448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MBDOE</a:t>
            </a:r>
            <a:endParaRPr b="0" lang="en-US" sz="1400" strike="noStrike" u="none">
              <a:solidFill>
                <a:srgbClr val="ffffff"/>
              </a:solidFill>
              <a:effectLst/>
              <a:uFillTx/>
              <a:latin typeface="Times New Roman"/>
            </a:endParaRPr>
          </a:p>
        </p:txBody>
      </p:sp>
      <p:sp>
        <p:nvSpPr>
          <p:cNvPr id="211" name=""/>
          <p:cNvSpPr/>
          <p:nvPr/>
        </p:nvSpPr>
        <p:spPr>
          <a:xfrm>
            <a:off x="5919120" y="976320"/>
            <a:ext cx="83448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MBDOE</a:t>
            </a:r>
            <a:endParaRPr b="0" lang="en-US" sz="1400" strike="noStrike" u="none">
              <a:solidFill>
                <a:srgbClr val="ffffff"/>
              </a:solidFill>
              <a:effectLst/>
              <a:uFillTx/>
              <a:latin typeface="Times New Roman"/>
            </a:endParaRPr>
          </a:p>
        </p:txBody>
      </p:sp>
      <p:sp>
        <p:nvSpPr>
          <p:cNvPr id="212" name=""/>
          <p:cNvSpPr/>
          <p:nvPr/>
        </p:nvSpPr>
        <p:spPr>
          <a:xfrm>
            <a:off x="5407920" y="3043080"/>
            <a:ext cx="428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1.3</a:t>
            </a:r>
            <a:endParaRPr b="0" lang="en-US" sz="1400" strike="noStrike" u="none">
              <a:solidFill>
                <a:srgbClr val="ffffff"/>
              </a:solidFill>
              <a:effectLst/>
              <a:uFillTx/>
              <a:latin typeface="Times New Roman"/>
            </a:endParaRPr>
          </a:p>
        </p:txBody>
      </p:sp>
      <p:sp>
        <p:nvSpPr>
          <p:cNvPr id="213" name=""/>
          <p:cNvSpPr/>
          <p:nvPr/>
        </p:nvSpPr>
        <p:spPr>
          <a:xfrm>
            <a:off x="5407920" y="4302000"/>
            <a:ext cx="428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0.2</a:t>
            </a:r>
            <a:endParaRPr b="0" lang="en-US" sz="1400" strike="noStrike" u="none">
              <a:solidFill>
                <a:srgbClr val="ffffff"/>
              </a:solidFill>
              <a:effectLst/>
              <a:uFillTx/>
              <a:latin typeface="Times New Roman"/>
            </a:endParaRPr>
          </a:p>
        </p:txBody>
      </p:sp>
      <p:sp>
        <p:nvSpPr>
          <p:cNvPr id="214" name=""/>
          <p:cNvSpPr/>
          <p:nvPr/>
        </p:nvSpPr>
        <p:spPr>
          <a:xfrm>
            <a:off x="5390280" y="5138640"/>
            <a:ext cx="428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2.4</a:t>
            </a:r>
            <a:endParaRPr b="0" lang="en-US" sz="1400" strike="noStrike" u="none">
              <a:solidFill>
                <a:srgbClr val="ffffff"/>
              </a:solidFill>
              <a:effectLst/>
              <a:uFillTx/>
              <a:latin typeface="Times New Roman"/>
            </a:endParaRPr>
          </a:p>
        </p:txBody>
      </p:sp>
      <p:sp>
        <p:nvSpPr>
          <p:cNvPr id="215" name=""/>
          <p:cNvSpPr/>
          <p:nvPr/>
        </p:nvSpPr>
        <p:spPr>
          <a:xfrm>
            <a:off x="8340120" y="3780000"/>
            <a:ext cx="37908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14</a:t>
            </a:r>
            <a:endParaRPr b="0" lang="en-US" sz="1400" strike="noStrike" u="none">
              <a:solidFill>
                <a:srgbClr val="ffffff"/>
              </a:solidFill>
              <a:effectLst/>
              <a:uFillTx/>
              <a:latin typeface="Times New Roman"/>
            </a:endParaRPr>
          </a:p>
        </p:txBody>
      </p:sp>
      <p:sp>
        <p:nvSpPr>
          <p:cNvPr id="216" name=""/>
          <p:cNvSpPr/>
          <p:nvPr/>
        </p:nvSpPr>
        <p:spPr>
          <a:xfrm>
            <a:off x="8340120" y="5013360"/>
            <a:ext cx="37908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10</a:t>
            </a:r>
            <a:endParaRPr b="0" lang="en-US" sz="1400" strike="noStrike" u="none">
              <a:solidFill>
                <a:srgbClr val="ffffff"/>
              </a:solidFill>
              <a:effectLst/>
              <a:uFillTx/>
              <a:latin typeface="Times New Roman"/>
            </a:endParaRPr>
          </a:p>
        </p:txBody>
      </p:sp>
      <p:sp>
        <p:nvSpPr>
          <p:cNvPr id="217" name=""/>
          <p:cNvSpPr/>
          <p:nvPr/>
        </p:nvSpPr>
        <p:spPr>
          <a:xfrm>
            <a:off x="1038960" y="3919680"/>
            <a:ext cx="428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1.1</a:t>
            </a:r>
            <a:endParaRPr b="0" lang="en-US" sz="1400" strike="noStrike" u="none">
              <a:solidFill>
                <a:srgbClr val="ffffff"/>
              </a:solidFill>
              <a:effectLst/>
              <a:uFillTx/>
              <a:latin typeface="Times New Roman"/>
            </a:endParaRPr>
          </a:p>
        </p:txBody>
      </p:sp>
      <p:sp>
        <p:nvSpPr>
          <p:cNvPr id="218" name=""/>
          <p:cNvSpPr/>
          <p:nvPr/>
        </p:nvSpPr>
        <p:spPr>
          <a:xfrm>
            <a:off x="1034280" y="3400560"/>
            <a:ext cx="428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2.8</a:t>
            </a:r>
            <a:endParaRPr b="0" lang="en-US" sz="1400" strike="noStrike" u="none">
              <a:solidFill>
                <a:srgbClr val="ffffff"/>
              </a:solidFill>
              <a:effectLst/>
              <a:uFillTx/>
              <a:latin typeface="Times New Roman"/>
            </a:endParaRPr>
          </a:p>
        </p:txBody>
      </p:sp>
      <p:sp>
        <p:nvSpPr>
          <p:cNvPr id="219" name=""/>
          <p:cNvSpPr/>
          <p:nvPr/>
        </p:nvSpPr>
        <p:spPr>
          <a:xfrm>
            <a:off x="1038960" y="4327560"/>
            <a:ext cx="428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2.4</a:t>
            </a:r>
            <a:endParaRPr b="0" lang="en-US" sz="1400" strike="noStrike" u="none">
              <a:solidFill>
                <a:srgbClr val="ffffff"/>
              </a:solidFill>
              <a:effectLst/>
              <a:uFillTx/>
              <a:latin typeface="Times New Roman"/>
            </a:endParaRPr>
          </a:p>
        </p:txBody>
      </p:sp>
      <p:sp>
        <p:nvSpPr>
          <p:cNvPr id="220" name=""/>
          <p:cNvSpPr/>
          <p:nvPr/>
        </p:nvSpPr>
        <p:spPr>
          <a:xfrm>
            <a:off x="1021320" y="4859280"/>
            <a:ext cx="428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1.0</a:t>
            </a:r>
            <a:endParaRPr b="0" lang="en-US" sz="1400" strike="noStrike" u="none">
              <a:solidFill>
                <a:srgbClr val="ffffff"/>
              </a:solidFill>
              <a:effectLst/>
              <a:uFillTx/>
              <a:latin typeface="Times New Roman"/>
            </a:endParaRPr>
          </a:p>
        </p:txBody>
      </p:sp>
      <p:sp>
        <p:nvSpPr>
          <p:cNvPr id="221" name=""/>
          <p:cNvSpPr/>
          <p:nvPr/>
        </p:nvSpPr>
        <p:spPr>
          <a:xfrm>
            <a:off x="3985200" y="3576600"/>
            <a:ext cx="428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1.5</a:t>
            </a:r>
            <a:endParaRPr b="0" lang="en-US" sz="1400" strike="noStrike" u="none">
              <a:solidFill>
                <a:srgbClr val="ffffff"/>
              </a:solidFill>
              <a:effectLst/>
              <a:uFillTx/>
              <a:latin typeface="Times New Roman"/>
            </a:endParaRPr>
          </a:p>
        </p:txBody>
      </p:sp>
      <p:sp>
        <p:nvSpPr>
          <p:cNvPr id="222" name=""/>
          <p:cNvSpPr/>
          <p:nvPr/>
        </p:nvSpPr>
        <p:spPr>
          <a:xfrm>
            <a:off x="3985200" y="4683240"/>
            <a:ext cx="428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6.5</a:t>
            </a:r>
            <a:endParaRPr b="0" lang="en-US" sz="1400" strike="noStrike" u="none">
              <a:solidFill>
                <a:srgbClr val="ffffff"/>
              </a:solidFill>
              <a:effectLst/>
              <a:uFillTx/>
              <a:latin typeface="Times New Roman"/>
            </a:endParaRPr>
          </a:p>
        </p:txBody>
      </p:sp>
      <p:sp>
        <p:nvSpPr>
          <p:cNvPr id="223" name=""/>
          <p:cNvSpPr/>
          <p:nvPr/>
        </p:nvSpPr>
        <p:spPr>
          <a:xfrm>
            <a:off x="3967920" y="5138640"/>
            <a:ext cx="428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2.5</a:t>
            </a:r>
            <a:endParaRPr b="0" lang="en-US" sz="1400" strike="noStrike" u="none">
              <a:solidFill>
                <a:srgbClr val="ffffff"/>
              </a:solidFill>
              <a:effectLst/>
              <a:uFillTx/>
              <a:latin typeface="Times New Roman"/>
            </a:endParaRPr>
          </a:p>
        </p:txBody>
      </p:sp>
      <p:sp>
        <p:nvSpPr>
          <p:cNvPr id="224" name=""/>
          <p:cNvSpPr/>
          <p:nvPr/>
        </p:nvSpPr>
        <p:spPr>
          <a:xfrm>
            <a:off x="7223400" y="4884840"/>
            <a:ext cx="527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13.4</a:t>
            </a:r>
            <a:endParaRPr b="0" lang="en-US" sz="1400" strike="noStrike" u="none">
              <a:solidFill>
                <a:srgbClr val="ffffff"/>
              </a:solidFill>
              <a:effectLst/>
              <a:uFillTx/>
              <a:latin typeface="Times New Roman"/>
            </a:endParaRPr>
          </a:p>
        </p:txBody>
      </p:sp>
      <p:sp>
        <p:nvSpPr>
          <p:cNvPr id="225" name=""/>
          <p:cNvSpPr/>
          <p:nvPr/>
        </p:nvSpPr>
        <p:spPr>
          <a:xfrm>
            <a:off x="7320600" y="5216400"/>
            <a:ext cx="428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9.5</a:t>
            </a:r>
            <a:endParaRPr b="0" lang="en-US" sz="1400" strike="noStrike" u="none">
              <a:solidFill>
                <a:srgbClr val="ffffff"/>
              </a:solidFill>
              <a:effectLst/>
              <a:uFillTx/>
              <a:latin typeface="Times New Roman"/>
            </a:endParaRPr>
          </a:p>
        </p:txBody>
      </p:sp>
      <p:sp>
        <p:nvSpPr>
          <p:cNvPr id="226" name=""/>
          <p:cNvSpPr/>
          <p:nvPr/>
        </p:nvSpPr>
        <p:spPr>
          <a:xfrm>
            <a:off x="630360" y="1471680"/>
            <a:ext cx="1374480" cy="579240"/>
          </a:xfrm>
          <a:prstGeom prst="rect">
            <a:avLst/>
          </a:prstGeom>
          <a:noFill/>
          <a:ln w="0">
            <a:noFill/>
          </a:ln>
        </p:spPr>
        <p:style>
          <a:lnRef idx="0"/>
          <a:fillRef idx="0"/>
          <a:effectRef idx="0"/>
          <a:fontRef idx="minor"/>
        </p:style>
        <p:txBody>
          <a:bodyPr lIns="90360" rIns="90360" tIns="44280" bIns="44280" anchor="t">
            <a:spAutoFit/>
          </a:bodyPr>
          <a:p>
            <a:pPr algn="ctr">
              <a:lnSpc>
                <a:spcPct val="115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Growth Rate 1980-2000, %</a:t>
            </a:r>
            <a:endParaRPr b="0" lang="en-US" sz="1400" strike="noStrike" u="none">
              <a:solidFill>
                <a:srgbClr val="ffffff"/>
              </a:solidFill>
              <a:effectLst/>
              <a:uFillTx/>
              <a:latin typeface="Times New Roman"/>
            </a:endParaRPr>
          </a:p>
        </p:txBody>
      </p:sp>
      <p:sp>
        <p:nvSpPr>
          <p:cNvPr id="227" name=""/>
          <p:cNvSpPr/>
          <p:nvPr/>
        </p:nvSpPr>
        <p:spPr>
          <a:xfrm>
            <a:off x="739800" y="1998720"/>
            <a:ext cx="1152360" cy="0"/>
          </a:xfrm>
          <a:prstGeom prst="line">
            <a:avLst/>
          </a:prstGeom>
          <a:ln w="19080">
            <a:solidFill>
              <a:srgbClr val="ffffff"/>
            </a:solidFill>
            <a:miter/>
          </a:ln>
        </p:spPr>
        <p:style>
          <a:lnRef idx="0"/>
          <a:fillRef idx="0"/>
          <a:effectRef idx="0"/>
          <a:fontRef idx="minor"/>
        </p:style>
        <p:txBody>
          <a:bodyPr lIns="90360" rIns="90360" tIns="-44280" bIns="-44280" anchor="ctr">
            <a:noAutofit/>
          </a:bodyPr>
          <a:p>
            <a:endParaRPr b="0" lang="en-US" sz="2400" strike="noStrike" u="none">
              <a:solidFill>
                <a:srgbClr val="ffffff"/>
              </a:solidFill>
              <a:effectLst/>
              <a:uFillTx/>
              <a:latin typeface="Times New Roman"/>
            </a:endParaRPr>
          </a:p>
        </p:txBody>
      </p:sp>
      <p:sp>
        <p:nvSpPr>
          <p:cNvPr id="228" name=""/>
          <p:cNvSpPr/>
          <p:nvPr/>
        </p:nvSpPr>
        <p:spPr>
          <a:xfrm>
            <a:off x="349200" y="6032520"/>
            <a:ext cx="8680680" cy="48276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100000"/>
              </a:lnSpc>
              <a:spcBef>
                <a:spcPts val="675"/>
              </a:spcBef>
              <a:spcAft>
                <a:spcPts val="561"/>
              </a:spcAft>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Fossil fuels continue to maintain share of world energy demand.</a:t>
            </a:r>
            <a:endParaRPr b="0" lang="en-US" sz="1800" strike="noStrike" u="none">
              <a:solidFill>
                <a:srgbClr val="ffffff"/>
              </a:solidFill>
              <a:effectLst/>
              <a:uFillTx/>
              <a:latin typeface="Times New Roman"/>
            </a:endParaRPr>
          </a:p>
          <a:p>
            <a:pPr lvl="1" marL="743040" indent="-285840">
              <a:lnSpc>
                <a:spcPct val="100000"/>
              </a:lnSpc>
              <a:spcBef>
                <a:spcPts val="675"/>
              </a:spcBef>
              <a:spcAft>
                <a:spcPts val="561"/>
              </a:spcAft>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29" name=""/>
          <p:cNvSpPr/>
          <p:nvPr/>
        </p:nvSpPr>
        <p:spPr>
          <a:xfrm>
            <a:off x="288360" y="244440"/>
            <a:ext cx="8376840" cy="4899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ffffff"/>
                </a:solidFill>
                <a:effectLst/>
                <a:uFillTx/>
                <a:latin typeface="Arial"/>
              </a:rPr>
              <a:t>Efficiency and Conservation Reduce Energy Growth</a:t>
            </a:r>
            <a:endParaRPr b="0" lang="en-US" sz="2600" strike="noStrike" u="none">
              <a:solidFill>
                <a:srgbClr val="ffffff"/>
              </a:solidFill>
              <a:effectLst/>
              <a:uFillTx/>
              <a:latin typeface="Times New Roman"/>
            </a:endParaRPr>
          </a:p>
        </p:txBody>
      </p:sp>
      <p:sp>
        <p:nvSpPr>
          <p:cNvPr id="230" name=""/>
          <p:cNvSpPr/>
          <p:nvPr/>
        </p:nvSpPr>
        <p:spPr>
          <a:xfrm>
            <a:off x="3943440" y="1130400"/>
            <a:ext cx="6793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MBD</a:t>
            </a:r>
            <a:endParaRPr b="0" lang="en-US" sz="1400" strike="noStrike" u="none">
              <a:solidFill>
                <a:srgbClr val="ffffff"/>
              </a:solidFill>
              <a:effectLst/>
              <a:uFillTx/>
              <a:latin typeface="Times New Roman"/>
            </a:endParaRPr>
          </a:p>
        </p:txBody>
      </p:sp>
      <p:sp>
        <p:nvSpPr>
          <p:cNvPr id="231" name=""/>
          <p:cNvSpPr/>
          <p:nvPr/>
        </p:nvSpPr>
        <p:spPr>
          <a:xfrm>
            <a:off x="8286840" y="1136520"/>
            <a:ext cx="6793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MBD</a:t>
            </a:r>
            <a:endParaRPr b="0" lang="en-US" sz="1400" strike="noStrike" u="none">
              <a:solidFill>
                <a:srgbClr val="ffffff"/>
              </a:solidFill>
              <a:effectLst/>
              <a:uFillTx/>
              <a:latin typeface="Times New Roman"/>
            </a:endParaRPr>
          </a:p>
        </p:txBody>
      </p:sp>
      <p:graphicFrame>
        <p:nvGraphicFramePr>
          <p:cNvPr id="232" name=""/>
          <p:cNvGraphicFramePr/>
          <p:nvPr/>
        </p:nvGraphicFramePr>
        <p:xfrm>
          <a:off x="127080" y="1206360"/>
          <a:ext cx="4483080" cy="4813560"/>
        </p:xfrm>
        <a:graphic>
          <a:graphicData uri="http://schemas.openxmlformats.org/presentationml/2006/ole">
            <p:oleObj r:id="rId1" spid="">
              <p:embed/>
              <p:pic>
                <p:nvPicPr>
                  <p:cNvPr id="233" name="" descr=""/>
                  <p:cNvPicPr/>
                  <p:nvPr/>
                </p:nvPicPr>
                <p:blipFill>
                  <a:blip r:embed="rId2"/>
                  <a:stretch/>
                </p:blipFill>
                <p:spPr>
                  <a:xfrm>
                    <a:off x="127080" y="1206360"/>
                    <a:ext cx="4483080" cy="4813560"/>
                  </a:xfrm>
                  <a:prstGeom prst="rect">
                    <a:avLst/>
                  </a:prstGeom>
                  <a:noFill/>
                  <a:ln w="0">
                    <a:noFill/>
                  </a:ln>
                </p:spPr>
              </p:pic>
            </p:oleObj>
          </a:graphicData>
        </a:graphic>
      </p:graphicFrame>
      <p:graphicFrame>
        <p:nvGraphicFramePr>
          <p:cNvPr id="234" name=""/>
          <p:cNvGraphicFramePr/>
          <p:nvPr/>
        </p:nvGraphicFramePr>
        <p:xfrm>
          <a:off x="4521240" y="1206360"/>
          <a:ext cx="4483080" cy="4813560"/>
        </p:xfrm>
        <a:graphic>
          <a:graphicData uri="http://schemas.openxmlformats.org/presentationml/2006/ole">
            <p:oleObj r:id="rId3" spid="">
              <p:embed/>
              <p:pic>
                <p:nvPicPr>
                  <p:cNvPr id="235" name="" descr=""/>
                  <p:cNvPicPr/>
                  <p:nvPr/>
                </p:nvPicPr>
                <p:blipFill>
                  <a:blip r:embed="rId4"/>
                  <a:stretch/>
                </p:blipFill>
                <p:spPr>
                  <a:xfrm>
                    <a:off x="4521240" y="1206360"/>
                    <a:ext cx="4483080" cy="4813560"/>
                  </a:xfrm>
                  <a:prstGeom prst="rect">
                    <a:avLst/>
                  </a:prstGeom>
                  <a:noFill/>
                  <a:ln w="0">
                    <a:noFill/>
                  </a:ln>
                </p:spPr>
              </p:pic>
            </p:oleObj>
          </a:graphicData>
        </a:graphic>
      </p:graphicFrame>
      <p:sp>
        <p:nvSpPr>
          <p:cNvPr id="236" name=""/>
          <p:cNvSpPr/>
          <p:nvPr/>
        </p:nvSpPr>
        <p:spPr>
          <a:xfrm>
            <a:off x="5219640" y="1881360"/>
            <a:ext cx="13017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Energy/GDP</a:t>
            </a:r>
            <a:r>
              <a:rPr b="0" lang="en-US" sz="2400" strike="noStrike" u="none">
                <a:solidFill>
                  <a:srgbClr val="ffffff"/>
                </a:solidFill>
                <a:effectLst/>
                <a:uFillTx/>
                <a:latin typeface="Arial"/>
              </a:rPr>
              <a:t> </a:t>
            </a:r>
            <a:endParaRPr b="0" lang="en-US" sz="2400" strike="noStrike" u="none">
              <a:solidFill>
                <a:srgbClr val="ffffff"/>
              </a:solidFill>
              <a:effectLst/>
              <a:uFillTx/>
              <a:latin typeface="Times New Roman"/>
            </a:endParaRPr>
          </a:p>
        </p:txBody>
      </p:sp>
      <p:sp>
        <p:nvSpPr>
          <p:cNvPr id="237" name=""/>
          <p:cNvSpPr/>
          <p:nvPr/>
        </p:nvSpPr>
        <p:spPr>
          <a:xfrm>
            <a:off x="5219640" y="3925800"/>
            <a:ext cx="160668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Energy Demand</a:t>
            </a:r>
            <a:r>
              <a:rPr b="0" lang="en-US" sz="2400" strike="noStrike" u="none">
                <a:solidFill>
                  <a:srgbClr val="ffffff"/>
                </a:solidFill>
                <a:effectLst/>
                <a:uFillTx/>
                <a:latin typeface="Arial"/>
              </a:rPr>
              <a:t> </a:t>
            </a:r>
            <a:endParaRPr b="0" lang="en-US" sz="2400" strike="noStrike" u="none">
              <a:solidFill>
                <a:srgbClr val="ffffff"/>
              </a:solidFill>
              <a:effectLst/>
              <a:uFillTx/>
              <a:latin typeface="Times New Roman"/>
            </a:endParaRPr>
          </a:p>
        </p:txBody>
      </p:sp>
      <p:sp>
        <p:nvSpPr>
          <p:cNvPr id="238" name=""/>
          <p:cNvSpPr/>
          <p:nvPr/>
        </p:nvSpPr>
        <p:spPr>
          <a:xfrm>
            <a:off x="977760" y="1957320"/>
            <a:ext cx="13017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Energy/GDP</a:t>
            </a:r>
            <a:r>
              <a:rPr b="0" lang="en-US" sz="2400" strike="noStrike" u="none">
                <a:solidFill>
                  <a:srgbClr val="ffffff"/>
                </a:solidFill>
                <a:effectLst/>
                <a:uFillTx/>
                <a:latin typeface="Arial"/>
              </a:rPr>
              <a:t> </a:t>
            </a:r>
            <a:endParaRPr b="0" lang="en-US" sz="2400" strike="noStrike" u="none">
              <a:solidFill>
                <a:srgbClr val="ffffff"/>
              </a:solidFill>
              <a:effectLst/>
              <a:uFillTx/>
              <a:latin typeface="Times New Roman"/>
            </a:endParaRPr>
          </a:p>
        </p:txBody>
      </p:sp>
      <p:sp>
        <p:nvSpPr>
          <p:cNvPr id="239" name=""/>
          <p:cNvSpPr/>
          <p:nvPr/>
        </p:nvSpPr>
        <p:spPr>
          <a:xfrm>
            <a:off x="977760" y="4040280"/>
            <a:ext cx="160668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Energy Demand</a:t>
            </a:r>
            <a:r>
              <a:rPr b="0" lang="en-US" sz="2400" strike="noStrike" u="none">
                <a:solidFill>
                  <a:srgbClr val="ffffff"/>
                </a:solidFill>
                <a:effectLst/>
                <a:uFillTx/>
                <a:latin typeface="Arial"/>
              </a:rPr>
              <a:t> </a:t>
            </a:r>
            <a:endParaRPr b="0" lang="en-US" sz="2400" strike="noStrike" u="none">
              <a:solidFill>
                <a:srgbClr val="ffffff"/>
              </a:solidFill>
              <a:effectLst/>
              <a:uFillTx/>
              <a:latin typeface="Times New Roman"/>
            </a:endParaRPr>
          </a:p>
        </p:txBody>
      </p:sp>
      <p:sp>
        <p:nvSpPr>
          <p:cNvPr id="240" name=""/>
          <p:cNvSpPr/>
          <p:nvPr/>
        </p:nvSpPr>
        <p:spPr>
          <a:xfrm>
            <a:off x="777240" y="844560"/>
            <a:ext cx="3079440" cy="7038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Industrialized Countries</a:t>
            </a:r>
            <a:endParaRPr b="0" lang="en-US" sz="20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Energy/GDP &amp; Energy</a:t>
            </a:r>
            <a:endParaRPr b="0" lang="en-US" sz="2000" strike="noStrike" u="none">
              <a:solidFill>
                <a:srgbClr val="ffffff"/>
              </a:solidFill>
              <a:effectLst/>
              <a:uFillTx/>
              <a:latin typeface="Times New Roman"/>
            </a:endParaRPr>
          </a:p>
        </p:txBody>
      </p:sp>
      <p:sp>
        <p:nvSpPr>
          <p:cNvPr id="241" name=""/>
          <p:cNvSpPr/>
          <p:nvPr/>
        </p:nvSpPr>
        <p:spPr>
          <a:xfrm>
            <a:off x="5408280" y="847800"/>
            <a:ext cx="2853720" cy="7038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Developing Countries</a:t>
            </a:r>
            <a:endParaRPr b="0" lang="en-US" sz="20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Energy/GDP &amp; Energy</a:t>
            </a:r>
            <a:endParaRPr b="0" lang="en-US" sz="2000" strike="noStrike" u="none">
              <a:solidFill>
                <a:srgbClr val="ffffff"/>
              </a:solidFill>
              <a:effectLst/>
              <a:uFillTx/>
              <a:latin typeface="Times New Roman"/>
            </a:endParaRPr>
          </a:p>
        </p:txBody>
      </p:sp>
      <p:sp>
        <p:nvSpPr>
          <p:cNvPr id="242" name=""/>
          <p:cNvSpPr/>
          <p:nvPr/>
        </p:nvSpPr>
        <p:spPr>
          <a:xfrm>
            <a:off x="393840" y="6006960"/>
            <a:ext cx="8648640" cy="482760"/>
          </a:xfrm>
          <a:prstGeom prst="rect">
            <a:avLst/>
          </a:prstGeom>
          <a:noFill/>
          <a:ln w="0">
            <a:noFill/>
          </a:ln>
        </p:spPr>
        <p:style>
          <a:lnRef idx="0"/>
          <a:fillRef idx="0"/>
          <a:effectRef idx="0"/>
          <a:fontRef idx="minor"/>
        </p:style>
        <p:txBody>
          <a:bodyPr lIns="90000" rIns="90000" tIns="46800" bIns="46800" anchor="t">
            <a:normAutofit fontScale="77500" lnSpcReduction="19999"/>
          </a:bodyPr>
          <a:p>
            <a:pPr marL="343080" indent="-343080">
              <a:lnSpc>
                <a:spcPct val="100000"/>
              </a:lnSpc>
              <a:spcBef>
                <a:spcPts val="675"/>
              </a:spcBef>
              <a:spcAft>
                <a:spcPts val="561"/>
              </a:spcAft>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Efficiency and conservation will significantly slow energy demand but additional supplies still required. </a:t>
            </a:r>
            <a:endParaRPr b="0" lang="en-US" sz="1800" strike="noStrike" u="none">
              <a:solidFill>
                <a:srgbClr val="ffffff"/>
              </a:solidFill>
              <a:effectLst/>
              <a:uFillTx/>
              <a:latin typeface="Times New Roman"/>
            </a:endParaRPr>
          </a:p>
        </p:txBody>
      </p:sp>
      <p:sp>
        <p:nvSpPr>
          <p:cNvPr id="243" name=""/>
          <p:cNvSpPr/>
          <p:nvPr/>
        </p:nvSpPr>
        <p:spPr>
          <a:xfrm>
            <a:off x="1209600" y="4802040"/>
            <a:ext cx="22100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Energy/GDP @ 2000 Levels</a:t>
            </a:r>
            <a:endParaRPr b="0" lang="en-US" sz="1200" strike="noStrike" u="none">
              <a:solidFill>
                <a:srgbClr val="ffffff"/>
              </a:solidFill>
              <a:effectLst/>
              <a:uFillTx/>
              <a:latin typeface="Times New Roman"/>
            </a:endParaRPr>
          </a:p>
        </p:txBody>
      </p:sp>
      <p:sp>
        <p:nvSpPr>
          <p:cNvPr id="244" name=""/>
          <p:cNvSpPr/>
          <p:nvPr/>
        </p:nvSpPr>
        <p:spPr>
          <a:xfrm>
            <a:off x="1008000" y="4965840"/>
            <a:ext cx="206280" cy="1440"/>
          </a:xfrm>
          <a:prstGeom prst="line">
            <a:avLst/>
          </a:prstGeom>
          <a:ln w="31680">
            <a:solidFill>
              <a:srgbClr val="0000ff"/>
            </a:solidFill>
            <a:prstDash val="sysDot"/>
            <a:miter/>
          </a:ln>
        </p:spPr>
        <p:style>
          <a:lnRef idx="0"/>
          <a:fillRef idx="0"/>
          <a:effectRef idx="0"/>
          <a:fontRef idx="minor"/>
        </p:style>
        <p:txBody>
          <a:bodyPr lIns="92520" rIns="92520" tIns="-44640" bIns="-44640" anchor="ctr">
            <a:noAutofit/>
          </a:bodyPr>
          <a:p>
            <a:endParaRPr b="0" lang="en-US" sz="2400" strike="noStrike" u="none">
              <a:solidFill>
                <a:srgbClr val="ffffff"/>
              </a:solidFill>
              <a:effectLst/>
              <a:uFillTx/>
              <a:latin typeface="Times New Roman"/>
            </a:endParaRPr>
          </a:p>
        </p:txBody>
      </p:sp>
      <p:sp>
        <p:nvSpPr>
          <p:cNvPr id="245" name=""/>
          <p:cNvSpPr/>
          <p:nvPr/>
        </p:nvSpPr>
        <p:spPr>
          <a:xfrm>
            <a:off x="987480" y="5124600"/>
            <a:ext cx="212760" cy="139680"/>
          </a:xfrm>
          <a:custGeom>
            <a:avLst/>
            <a:gdLst/>
            <a:ahLst/>
            <a:rect l="l" t="t" r="r" b="b"/>
            <a:pathLst>
              <a:path w="240" h="144">
                <a:moveTo>
                  <a:pt x="0" y="144"/>
                </a:moveTo>
                <a:lnTo>
                  <a:pt x="240" y="144"/>
                </a:lnTo>
                <a:lnTo>
                  <a:pt x="240" y="0"/>
                </a:lnTo>
                <a:lnTo>
                  <a:pt x="0" y="144"/>
                </a:lnTo>
                <a:close/>
              </a:path>
            </a:pathLst>
          </a:custGeom>
          <a:blipFill rotWithShape="0">
            <a:blip r:embed="rId5"/>
            <a:srcRect/>
            <a:tile tx="0" ty="0" sx="100000" sy="100000" algn="ctr"/>
          </a:blipFill>
          <a:ln w="15840">
            <a:solidFill>
              <a:srgbClr val="ff0000"/>
            </a:solidFill>
            <a:round/>
          </a:ln>
        </p:spPr>
        <p:style>
          <a:lnRef idx="0"/>
          <a:fillRef idx="0"/>
          <a:effectRef idx="0"/>
          <a:fontRef idx="minor"/>
        </p:style>
        <p:txBody>
          <a:bodyPr wrap="none" lIns="92520" rIns="92520" tIns="46080" bIns="46080" anchor="ctr">
            <a:noAutofit/>
          </a:bodyPr>
          <a:p>
            <a:endParaRPr b="0" lang="en-US" sz="2400" strike="noStrike" u="none">
              <a:solidFill>
                <a:srgbClr val="ffffff"/>
              </a:solidFill>
              <a:effectLst/>
              <a:uFillTx/>
              <a:latin typeface="Times New Roman"/>
            </a:endParaRPr>
          </a:p>
        </p:txBody>
      </p:sp>
      <p:sp>
        <p:nvSpPr>
          <p:cNvPr id="246" name=""/>
          <p:cNvSpPr/>
          <p:nvPr/>
        </p:nvSpPr>
        <p:spPr>
          <a:xfrm>
            <a:off x="1209600" y="5052960"/>
            <a:ext cx="26132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Efficiency/Conservation Savings</a:t>
            </a:r>
            <a:endParaRPr b="0" lang="en-US" sz="1200" strike="noStrike" u="none">
              <a:solidFill>
                <a:srgbClr val="ffffff"/>
              </a:solidFill>
              <a:effectLst/>
              <a:uFillTx/>
              <a:latin typeface="Times New Roman"/>
            </a:endParaRPr>
          </a:p>
        </p:txBody>
      </p:sp>
      <p:sp>
        <p:nvSpPr>
          <p:cNvPr id="247" name=""/>
          <p:cNvSpPr/>
          <p:nvPr/>
        </p:nvSpPr>
        <p:spPr>
          <a:xfrm>
            <a:off x="9360" y="920880"/>
            <a:ext cx="92736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BBL/</a:t>
            </a:r>
            <a:endParaRPr b="0" lang="en-US" sz="14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$K GDP</a:t>
            </a:r>
            <a:endParaRPr b="0" lang="en-US" sz="1400" strike="noStrike" u="none">
              <a:solidFill>
                <a:srgbClr val="ffffff"/>
              </a:solidFill>
              <a:effectLst/>
              <a:uFillTx/>
              <a:latin typeface="Times New Roman"/>
            </a:endParaRPr>
          </a:p>
        </p:txBody>
      </p:sp>
      <p:sp>
        <p:nvSpPr>
          <p:cNvPr id="248" name=""/>
          <p:cNvSpPr/>
          <p:nvPr/>
        </p:nvSpPr>
        <p:spPr>
          <a:xfrm>
            <a:off x="4448160" y="920880"/>
            <a:ext cx="92700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BBL/</a:t>
            </a:r>
            <a:endParaRPr b="0" lang="en-US" sz="14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$K GDP</a:t>
            </a:r>
            <a:endParaRPr b="0" lang="en-US" sz="1400" strike="noStrike" u="none">
              <a:solidFill>
                <a:srgbClr val="ffffff"/>
              </a:solidFill>
              <a:effectLst/>
              <a:uFillTx/>
              <a:latin typeface="Times New Roman"/>
            </a:endParaRPr>
          </a:p>
        </p:txBody>
      </p:sp>
      <p:sp>
        <p:nvSpPr>
          <p:cNvPr id="249" name=""/>
          <p:cNvSpPr/>
          <p:nvPr/>
        </p:nvSpPr>
        <p:spPr>
          <a:xfrm>
            <a:off x="838080" y="4800600"/>
            <a:ext cx="2730600" cy="558720"/>
          </a:xfrm>
          <a:prstGeom prst="rect">
            <a:avLst/>
          </a:prstGeom>
          <a:noFill/>
          <a:ln w="9360">
            <a:solidFill>
              <a:srgbClr val="ff3300"/>
            </a:solidFill>
            <a:miter/>
          </a:ln>
        </p:spPr>
        <p:style>
          <a:lnRef idx="0"/>
          <a:fillRef idx="0"/>
          <a:effectRef idx="0"/>
          <a:fontRef idx="minor"/>
        </p:style>
        <p:txBody>
          <a:bodyPr wrap="none" lIns="92520" rIns="92520" tIns="46080" bIns="46080" anchor="ctr">
            <a:noAutofit/>
          </a:bodyPr>
          <a:p>
            <a:endParaRPr b="0" lang="en-US" sz="24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50" name="PlaceHolder 1"/>
          <p:cNvSpPr>
            <a:spLocks noGrp="1"/>
          </p:cNvSpPr>
          <p:nvPr>
            <p:ph type="title"/>
          </p:nvPr>
        </p:nvSpPr>
        <p:spPr>
          <a:xfrm>
            <a:off x="293400" y="231840"/>
            <a:ext cx="8653320" cy="1017360"/>
          </a:xfrm>
          <a:prstGeom prst="rect">
            <a:avLst/>
          </a:prstGeom>
          <a:noFill/>
          <a:ln w="9360">
            <a:solidFill>
              <a:srgbClr val="000000"/>
            </a:solidFill>
            <a:miter/>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ffffff"/>
                </a:solidFill>
                <a:effectLst/>
                <a:uFillTx/>
                <a:latin typeface="Arial"/>
              </a:rPr>
              <a:t>Composition of Oil Demand Growth</a:t>
            </a:r>
            <a:endParaRPr b="1" i="1" lang="en-US" sz="2600" strike="noStrike" u="none">
              <a:solidFill>
                <a:srgbClr val="ffffff"/>
              </a:solidFill>
              <a:effectLst/>
              <a:uFillTx/>
              <a:latin typeface="Arial"/>
            </a:endParaRPr>
          </a:p>
        </p:txBody>
      </p:sp>
      <p:graphicFrame>
        <p:nvGraphicFramePr>
          <p:cNvPr id="251" name=""/>
          <p:cNvGraphicFramePr/>
          <p:nvPr/>
        </p:nvGraphicFramePr>
        <p:xfrm>
          <a:off x="0" y="1346040"/>
          <a:ext cx="4699080" cy="4648320"/>
        </p:xfrm>
        <a:graphic>
          <a:graphicData uri="http://schemas.openxmlformats.org/presentationml/2006/ole">
            <p:oleObj r:id="rId1" spid="">
              <p:embed/>
              <p:pic>
                <p:nvPicPr>
                  <p:cNvPr id="252" name="" descr=""/>
                  <p:cNvPicPr/>
                  <p:nvPr/>
                </p:nvPicPr>
                <p:blipFill>
                  <a:blip r:embed="rId2"/>
                  <a:stretch/>
                </p:blipFill>
                <p:spPr>
                  <a:xfrm>
                    <a:off x="0" y="1346040"/>
                    <a:ext cx="4699080" cy="4648320"/>
                  </a:xfrm>
                  <a:prstGeom prst="rect">
                    <a:avLst/>
                  </a:prstGeom>
                  <a:noFill/>
                  <a:ln w="0">
                    <a:noFill/>
                  </a:ln>
                </p:spPr>
              </p:pic>
            </p:oleObj>
          </a:graphicData>
        </a:graphic>
      </p:graphicFrame>
      <p:sp>
        <p:nvSpPr>
          <p:cNvPr id="253" name=""/>
          <p:cNvSpPr/>
          <p:nvPr/>
        </p:nvSpPr>
        <p:spPr>
          <a:xfrm>
            <a:off x="3126600" y="4307040"/>
            <a:ext cx="86796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Transport</a:t>
            </a:r>
            <a:endParaRPr b="0" lang="en-US" sz="1600" strike="noStrike" u="none">
              <a:solidFill>
                <a:srgbClr val="ffffff"/>
              </a:solidFill>
              <a:effectLst/>
              <a:uFillTx/>
              <a:latin typeface="Times New Roman"/>
            </a:endParaRPr>
          </a:p>
        </p:txBody>
      </p:sp>
      <p:sp>
        <p:nvSpPr>
          <p:cNvPr id="254" name=""/>
          <p:cNvSpPr/>
          <p:nvPr/>
        </p:nvSpPr>
        <p:spPr>
          <a:xfrm>
            <a:off x="3134160" y="2373480"/>
            <a:ext cx="845280" cy="7315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Res/Com</a:t>
            </a:r>
            <a:endParaRPr b="0" lang="en-US" sz="16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Industry</a:t>
            </a:r>
            <a:endParaRPr b="0" lang="en-US" sz="16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Power</a:t>
            </a:r>
            <a:endParaRPr b="0" lang="en-US" sz="1600" strike="noStrike" u="none">
              <a:solidFill>
                <a:srgbClr val="ffffff"/>
              </a:solidFill>
              <a:effectLst/>
              <a:uFillTx/>
              <a:latin typeface="Times New Roman"/>
            </a:endParaRPr>
          </a:p>
        </p:txBody>
      </p:sp>
      <p:sp>
        <p:nvSpPr>
          <p:cNvPr id="255" name=""/>
          <p:cNvSpPr/>
          <p:nvPr/>
        </p:nvSpPr>
        <p:spPr>
          <a:xfrm>
            <a:off x="5710320" y="979560"/>
            <a:ext cx="2504880" cy="3682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Annual Growth Rates</a:t>
            </a:r>
            <a:endParaRPr b="0" lang="en-US" sz="1800" strike="noStrike" u="none">
              <a:solidFill>
                <a:srgbClr val="ffffff"/>
              </a:solidFill>
              <a:effectLst/>
              <a:uFillTx/>
              <a:latin typeface="Times New Roman"/>
            </a:endParaRPr>
          </a:p>
        </p:txBody>
      </p:sp>
      <p:sp>
        <p:nvSpPr>
          <p:cNvPr id="256" name=""/>
          <p:cNvSpPr/>
          <p:nvPr/>
        </p:nvSpPr>
        <p:spPr>
          <a:xfrm>
            <a:off x="1509120" y="979560"/>
            <a:ext cx="2264400" cy="3682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2000 - 2020 Growth</a:t>
            </a:r>
            <a:endParaRPr b="0" lang="en-US" sz="1800" strike="noStrike" u="none">
              <a:solidFill>
                <a:srgbClr val="ffffff"/>
              </a:solidFill>
              <a:effectLst/>
              <a:uFillTx/>
              <a:latin typeface="Times New Roman"/>
            </a:endParaRPr>
          </a:p>
        </p:txBody>
      </p:sp>
      <p:sp>
        <p:nvSpPr>
          <p:cNvPr id="257" name=""/>
          <p:cNvSpPr/>
          <p:nvPr/>
        </p:nvSpPr>
        <p:spPr>
          <a:xfrm>
            <a:off x="7165800" y="1601640"/>
            <a:ext cx="51912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ffffff"/>
                </a:solidFill>
                <a:effectLst/>
                <a:uFillTx/>
                <a:latin typeface="Arial"/>
              </a:rPr>
              <a:t>90-00</a:t>
            </a:r>
            <a:endParaRPr b="0" lang="en-US" sz="1600" strike="noStrike" u="none">
              <a:solidFill>
                <a:srgbClr val="ffffff"/>
              </a:solidFill>
              <a:effectLst/>
              <a:uFillTx/>
              <a:latin typeface="Times New Roman"/>
            </a:endParaRPr>
          </a:p>
        </p:txBody>
      </p:sp>
      <p:sp>
        <p:nvSpPr>
          <p:cNvPr id="258" name=""/>
          <p:cNvSpPr/>
          <p:nvPr/>
        </p:nvSpPr>
        <p:spPr>
          <a:xfrm>
            <a:off x="8128080" y="1601640"/>
            <a:ext cx="51912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ffffff"/>
                </a:solidFill>
                <a:effectLst/>
                <a:uFillTx/>
                <a:latin typeface="Arial"/>
              </a:rPr>
              <a:t>00-20</a:t>
            </a:r>
            <a:endParaRPr b="0" lang="en-US" sz="1600" strike="noStrike" u="none">
              <a:solidFill>
                <a:srgbClr val="ffffff"/>
              </a:solidFill>
              <a:effectLst/>
              <a:uFillTx/>
              <a:latin typeface="Times New Roman"/>
            </a:endParaRPr>
          </a:p>
        </p:txBody>
      </p:sp>
      <p:sp>
        <p:nvSpPr>
          <p:cNvPr id="259" name=""/>
          <p:cNvSpPr/>
          <p:nvPr/>
        </p:nvSpPr>
        <p:spPr>
          <a:xfrm>
            <a:off x="5249880" y="4307040"/>
            <a:ext cx="176544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E. Eur Incl FSU</a:t>
            </a:r>
            <a:endParaRPr b="0" lang="en-US" sz="1600" strike="noStrike" u="none">
              <a:solidFill>
                <a:srgbClr val="ffffff"/>
              </a:solidFill>
              <a:effectLst/>
              <a:uFillTx/>
              <a:latin typeface="Times New Roman"/>
            </a:endParaRPr>
          </a:p>
        </p:txBody>
      </p:sp>
      <p:sp>
        <p:nvSpPr>
          <p:cNvPr id="260" name=""/>
          <p:cNvSpPr/>
          <p:nvPr/>
        </p:nvSpPr>
        <p:spPr>
          <a:xfrm>
            <a:off x="7159680" y="4307040"/>
            <a:ext cx="62208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-7.4%</a:t>
            </a:r>
            <a:endParaRPr b="0" lang="en-US" sz="1600" strike="noStrike" u="none">
              <a:solidFill>
                <a:srgbClr val="ffffff"/>
              </a:solidFill>
              <a:effectLst/>
              <a:uFillTx/>
              <a:latin typeface="Times New Roman"/>
            </a:endParaRPr>
          </a:p>
        </p:txBody>
      </p:sp>
      <p:sp>
        <p:nvSpPr>
          <p:cNvPr id="261" name=""/>
          <p:cNvSpPr/>
          <p:nvPr/>
        </p:nvSpPr>
        <p:spPr>
          <a:xfrm>
            <a:off x="8188200" y="4307040"/>
            <a:ext cx="55404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1.7%</a:t>
            </a:r>
            <a:endParaRPr b="0" lang="en-US" sz="1600" strike="noStrike" u="none">
              <a:solidFill>
                <a:srgbClr val="ffffff"/>
              </a:solidFill>
              <a:effectLst/>
              <a:uFillTx/>
              <a:latin typeface="Times New Roman"/>
            </a:endParaRPr>
          </a:p>
        </p:txBody>
      </p:sp>
      <p:sp>
        <p:nvSpPr>
          <p:cNvPr id="262" name=""/>
          <p:cNvSpPr/>
          <p:nvPr/>
        </p:nvSpPr>
        <p:spPr>
          <a:xfrm>
            <a:off x="5249880" y="3903840"/>
            <a:ext cx="106056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Mid East</a:t>
            </a:r>
            <a:endParaRPr b="0" lang="en-US" sz="1600" strike="noStrike" u="none">
              <a:solidFill>
                <a:srgbClr val="ffffff"/>
              </a:solidFill>
              <a:effectLst/>
              <a:uFillTx/>
              <a:latin typeface="Times New Roman"/>
            </a:endParaRPr>
          </a:p>
        </p:txBody>
      </p:sp>
      <p:sp>
        <p:nvSpPr>
          <p:cNvPr id="263" name=""/>
          <p:cNvSpPr/>
          <p:nvPr/>
        </p:nvSpPr>
        <p:spPr>
          <a:xfrm>
            <a:off x="7226280" y="3903840"/>
            <a:ext cx="55404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3.2%</a:t>
            </a:r>
            <a:endParaRPr b="0" lang="en-US" sz="1600" strike="noStrike" u="none">
              <a:solidFill>
                <a:srgbClr val="ffffff"/>
              </a:solidFill>
              <a:effectLst/>
              <a:uFillTx/>
              <a:latin typeface="Times New Roman"/>
            </a:endParaRPr>
          </a:p>
        </p:txBody>
      </p:sp>
      <p:sp>
        <p:nvSpPr>
          <p:cNvPr id="264" name=""/>
          <p:cNvSpPr/>
          <p:nvPr/>
        </p:nvSpPr>
        <p:spPr>
          <a:xfrm>
            <a:off x="8188200" y="3903840"/>
            <a:ext cx="55404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2.1%</a:t>
            </a:r>
            <a:endParaRPr b="0" lang="en-US" sz="1600" strike="noStrike" u="none">
              <a:solidFill>
                <a:srgbClr val="ffffff"/>
              </a:solidFill>
              <a:effectLst/>
              <a:uFillTx/>
              <a:latin typeface="Times New Roman"/>
            </a:endParaRPr>
          </a:p>
        </p:txBody>
      </p:sp>
      <p:sp>
        <p:nvSpPr>
          <p:cNvPr id="265" name=""/>
          <p:cNvSpPr/>
          <p:nvPr/>
        </p:nvSpPr>
        <p:spPr>
          <a:xfrm>
            <a:off x="5249880" y="3511440"/>
            <a:ext cx="85104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Africa</a:t>
            </a:r>
            <a:endParaRPr b="0" lang="en-US" sz="1600" strike="noStrike" u="none">
              <a:solidFill>
                <a:srgbClr val="ffffff"/>
              </a:solidFill>
              <a:effectLst/>
              <a:uFillTx/>
              <a:latin typeface="Times New Roman"/>
            </a:endParaRPr>
          </a:p>
        </p:txBody>
      </p:sp>
      <p:sp>
        <p:nvSpPr>
          <p:cNvPr id="266" name=""/>
          <p:cNvSpPr/>
          <p:nvPr/>
        </p:nvSpPr>
        <p:spPr>
          <a:xfrm>
            <a:off x="7226280" y="3511440"/>
            <a:ext cx="55404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2.6%</a:t>
            </a:r>
            <a:endParaRPr b="0" lang="en-US" sz="1600" strike="noStrike" u="none">
              <a:solidFill>
                <a:srgbClr val="ffffff"/>
              </a:solidFill>
              <a:effectLst/>
              <a:uFillTx/>
              <a:latin typeface="Times New Roman"/>
            </a:endParaRPr>
          </a:p>
        </p:txBody>
      </p:sp>
      <p:sp>
        <p:nvSpPr>
          <p:cNvPr id="267" name=""/>
          <p:cNvSpPr/>
          <p:nvPr/>
        </p:nvSpPr>
        <p:spPr>
          <a:xfrm>
            <a:off x="8188200" y="3511440"/>
            <a:ext cx="55404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2.9%</a:t>
            </a:r>
            <a:endParaRPr b="0" lang="en-US" sz="1600" strike="noStrike" u="none">
              <a:solidFill>
                <a:srgbClr val="ffffff"/>
              </a:solidFill>
              <a:effectLst/>
              <a:uFillTx/>
              <a:latin typeface="Times New Roman"/>
            </a:endParaRPr>
          </a:p>
        </p:txBody>
      </p:sp>
      <p:sp>
        <p:nvSpPr>
          <p:cNvPr id="268" name=""/>
          <p:cNvSpPr/>
          <p:nvPr/>
        </p:nvSpPr>
        <p:spPr>
          <a:xfrm>
            <a:off x="5249880" y="3132000"/>
            <a:ext cx="36036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LA</a:t>
            </a:r>
            <a:endParaRPr b="0" lang="en-US" sz="1600" strike="noStrike" u="none">
              <a:solidFill>
                <a:srgbClr val="ffffff"/>
              </a:solidFill>
              <a:effectLst/>
              <a:uFillTx/>
              <a:latin typeface="Times New Roman"/>
            </a:endParaRPr>
          </a:p>
        </p:txBody>
      </p:sp>
      <p:sp>
        <p:nvSpPr>
          <p:cNvPr id="269" name=""/>
          <p:cNvSpPr/>
          <p:nvPr/>
        </p:nvSpPr>
        <p:spPr>
          <a:xfrm>
            <a:off x="7226280" y="3132000"/>
            <a:ext cx="55404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2.8%</a:t>
            </a:r>
            <a:endParaRPr b="0" lang="en-US" sz="1600" strike="noStrike" u="none">
              <a:solidFill>
                <a:srgbClr val="ffffff"/>
              </a:solidFill>
              <a:effectLst/>
              <a:uFillTx/>
              <a:latin typeface="Times New Roman"/>
            </a:endParaRPr>
          </a:p>
        </p:txBody>
      </p:sp>
      <p:sp>
        <p:nvSpPr>
          <p:cNvPr id="270" name=""/>
          <p:cNvSpPr/>
          <p:nvPr/>
        </p:nvSpPr>
        <p:spPr>
          <a:xfrm>
            <a:off x="8188200" y="3132000"/>
            <a:ext cx="55404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3.2%</a:t>
            </a:r>
            <a:endParaRPr b="0" lang="en-US" sz="1600" strike="noStrike" u="none">
              <a:solidFill>
                <a:srgbClr val="ffffff"/>
              </a:solidFill>
              <a:effectLst/>
              <a:uFillTx/>
              <a:latin typeface="Times New Roman"/>
            </a:endParaRPr>
          </a:p>
        </p:txBody>
      </p:sp>
      <p:sp>
        <p:nvSpPr>
          <p:cNvPr id="271" name=""/>
          <p:cNvSpPr/>
          <p:nvPr/>
        </p:nvSpPr>
        <p:spPr>
          <a:xfrm>
            <a:off x="5249880" y="2771640"/>
            <a:ext cx="113832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Other AP</a:t>
            </a:r>
            <a:endParaRPr b="0" lang="en-US" sz="1600" strike="noStrike" u="none">
              <a:solidFill>
                <a:srgbClr val="ffffff"/>
              </a:solidFill>
              <a:effectLst/>
              <a:uFillTx/>
              <a:latin typeface="Times New Roman"/>
            </a:endParaRPr>
          </a:p>
        </p:txBody>
      </p:sp>
      <p:sp>
        <p:nvSpPr>
          <p:cNvPr id="272" name=""/>
          <p:cNvSpPr/>
          <p:nvPr/>
        </p:nvSpPr>
        <p:spPr>
          <a:xfrm>
            <a:off x="7226280" y="2771640"/>
            <a:ext cx="55404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6.0%</a:t>
            </a:r>
            <a:endParaRPr b="0" lang="en-US" sz="1600" strike="noStrike" u="none">
              <a:solidFill>
                <a:srgbClr val="ffffff"/>
              </a:solidFill>
              <a:effectLst/>
              <a:uFillTx/>
              <a:latin typeface="Times New Roman"/>
            </a:endParaRPr>
          </a:p>
        </p:txBody>
      </p:sp>
      <p:sp>
        <p:nvSpPr>
          <p:cNvPr id="273" name=""/>
          <p:cNvSpPr/>
          <p:nvPr/>
        </p:nvSpPr>
        <p:spPr>
          <a:xfrm>
            <a:off x="8188200" y="2771640"/>
            <a:ext cx="55404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2.8%</a:t>
            </a:r>
            <a:endParaRPr b="0" lang="en-US" sz="1600" strike="noStrike" u="none">
              <a:solidFill>
                <a:srgbClr val="ffffff"/>
              </a:solidFill>
              <a:effectLst/>
              <a:uFillTx/>
              <a:latin typeface="Times New Roman"/>
            </a:endParaRPr>
          </a:p>
        </p:txBody>
      </p:sp>
      <p:sp>
        <p:nvSpPr>
          <p:cNvPr id="274" name=""/>
          <p:cNvSpPr/>
          <p:nvPr/>
        </p:nvSpPr>
        <p:spPr>
          <a:xfrm>
            <a:off x="5249880" y="2066760"/>
            <a:ext cx="64296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India</a:t>
            </a:r>
            <a:endParaRPr b="0" lang="en-US" sz="1600" strike="noStrike" u="none">
              <a:solidFill>
                <a:srgbClr val="ffffff"/>
              </a:solidFill>
              <a:effectLst/>
              <a:uFillTx/>
              <a:latin typeface="Times New Roman"/>
            </a:endParaRPr>
          </a:p>
        </p:txBody>
      </p:sp>
      <p:sp>
        <p:nvSpPr>
          <p:cNvPr id="275" name=""/>
          <p:cNvSpPr/>
          <p:nvPr/>
        </p:nvSpPr>
        <p:spPr>
          <a:xfrm>
            <a:off x="7226280" y="2066760"/>
            <a:ext cx="55404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5.4%</a:t>
            </a:r>
            <a:endParaRPr b="0" lang="en-US" sz="1600" strike="noStrike" u="none">
              <a:solidFill>
                <a:srgbClr val="ffffff"/>
              </a:solidFill>
              <a:effectLst/>
              <a:uFillTx/>
              <a:latin typeface="Times New Roman"/>
            </a:endParaRPr>
          </a:p>
        </p:txBody>
      </p:sp>
      <p:sp>
        <p:nvSpPr>
          <p:cNvPr id="276" name=""/>
          <p:cNvSpPr/>
          <p:nvPr/>
        </p:nvSpPr>
        <p:spPr>
          <a:xfrm>
            <a:off x="8188200" y="2066760"/>
            <a:ext cx="55404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4.8%</a:t>
            </a:r>
            <a:endParaRPr b="0" lang="en-US" sz="1600" strike="noStrike" u="none">
              <a:solidFill>
                <a:srgbClr val="ffffff"/>
              </a:solidFill>
              <a:effectLst/>
              <a:uFillTx/>
              <a:latin typeface="Times New Roman"/>
            </a:endParaRPr>
          </a:p>
        </p:txBody>
      </p:sp>
      <p:sp>
        <p:nvSpPr>
          <p:cNvPr id="277" name=""/>
          <p:cNvSpPr/>
          <p:nvPr/>
        </p:nvSpPr>
        <p:spPr>
          <a:xfrm>
            <a:off x="5249880" y="2414520"/>
            <a:ext cx="73332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China</a:t>
            </a:r>
            <a:endParaRPr b="0" lang="en-US" sz="1600" strike="noStrike" u="none">
              <a:solidFill>
                <a:srgbClr val="ffffff"/>
              </a:solidFill>
              <a:effectLst/>
              <a:uFillTx/>
              <a:latin typeface="Times New Roman"/>
            </a:endParaRPr>
          </a:p>
        </p:txBody>
      </p:sp>
      <p:sp>
        <p:nvSpPr>
          <p:cNvPr id="278" name=""/>
          <p:cNvSpPr/>
          <p:nvPr/>
        </p:nvSpPr>
        <p:spPr>
          <a:xfrm>
            <a:off x="7226280" y="2414520"/>
            <a:ext cx="55404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7.0%</a:t>
            </a:r>
            <a:endParaRPr b="0" lang="en-US" sz="1600" strike="noStrike" u="none">
              <a:solidFill>
                <a:srgbClr val="ffffff"/>
              </a:solidFill>
              <a:effectLst/>
              <a:uFillTx/>
              <a:latin typeface="Times New Roman"/>
            </a:endParaRPr>
          </a:p>
        </p:txBody>
      </p:sp>
      <p:sp>
        <p:nvSpPr>
          <p:cNvPr id="279" name=""/>
          <p:cNvSpPr/>
          <p:nvPr/>
        </p:nvSpPr>
        <p:spPr>
          <a:xfrm>
            <a:off x="8188200" y="2414520"/>
            <a:ext cx="55404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4.0%</a:t>
            </a:r>
            <a:endParaRPr b="0" lang="en-US" sz="1600" strike="noStrike" u="none">
              <a:solidFill>
                <a:srgbClr val="ffffff"/>
              </a:solidFill>
              <a:effectLst/>
              <a:uFillTx/>
              <a:latin typeface="Times New Roman"/>
            </a:endParaRPr>
          </a:p>
        </p:txBody>
      </p:sp>
      <p:sp>
        <p:nvSpPr>
          <p:cNvPr id="280" name=""/>
          <p:cNvSpPr/>
          <p:nvPr/>
        </p:nvSpPr>
        <p:spPr>
          <a:xfrm>
            <a:off x="5249880" y="5559480"/>
            <a:ext cx="131760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Industrialized</a:t>
            </a:r>
            <a:endParaRPr b="0" lang="en-US" sz="1600" strike="noStrike" u="none">
              <a:solidFill>
                <a:srgbClr val="ffffff"/>
              </a:solidFill>
              <a:effectLst/>
              <a:uFillTx/>
              <a:latin typeface="Times New Roman"/>
            </a:endParaRPr>
          </a:p>
        </p:txBody>
      </p:sp>
      <p:sp>
        <p:nvSpPr>
          <p:cNvPr id="281" name=""/>
          <p:cNvSpPr/>
          <p:nvPr/>
        </p:nvSpPr>
        <p:spPr>
          <a:xfrm>
            <a:off x="7226280" y="5559480"/>
            <a:ext cx="55404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1.3%</a:t>
            </a:r>
            <a:endParaRPr b="0" lang="en-US" sz="1600" strike="noStrike" u="none">
              <a:solidFill>
                <a:srgbClr val="ffffff"/>
              </a:solidFill>
              <a:effectLst/>
              <a:uFillTx/>
              <a:latin typeface="Times New Roman"/>
            </a:endParaRPr>
          </a:p>
        </p:txBody>
      </p:sp>
      <p:sp>
        <p:nvSpPr>
          <p:cNvPr id="282" name=""/>
          <p:cNvSpPr/>
          <p:nvPr/>
        </p:nvSpPr>
        <p:spPr>
          <a:xfrm>
            <a:off x="8188200" y="5559480"/>
            <a:ext cx="55404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0.6%</a:t>
            </a:r>
            <a:endParaRPr b="0" lang="en-US" sz="1600" strike="noStrike" u="none">
              <a:solidFill>
                <a:srgbClr val="ffffff"/>
              </a:solidFill>
              <a:effectLst/>
              <a:uFillTx/>
              <a:latin typeface="Times New Roman"/>
            </a:endParaRPr>
          </a:p>
        </p:txBody>
      </p:sp>
      <p:sp>
        <p:nvSpPr>
          <p:cNvPr id="283" name=""/>
          <p:cNvSpPr/>
          <p:nvPr/>
        </p:nvSpPr>
        <p:spPr>
          <a:xfrm>
            <a:off x="5243400" y="5346720"/>
            <a:ext cx="131760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Memo:</a:t>
            </a:r>
            <a:endParaRPr b="0" lang="en-US" sz="1600" strike="noStrike" u="none">
              <a:solidFill>
                <a:srgbClr val="ffffff"/>
              </a:solidFill>
              <a:effectLst/>
              <a:uFillTx/>
              <a:latin typeface="Times New Roman"/>
            </a:endParaRPr>
          </a:p>
        </p:txBody>
      </p:sp>
      <p:sp>
        <p:nvSpPr>
          <p:cNvPr id="284" name=""/>
          <p:cNvSpPr/>
          <p:nvPr/>
        </p:nvSpPr>
        <p:spPr>
          <a:xfrm>
            <a:off x="267840" y="1338120"/>
            <a:ext cx="5770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MBD</a:t>
            </a:r>
            <a:endParaRPr b="0" lang="en-US" sz="1400" strike="noStrike" u="none">
              <a:solidFill>
                <a:srgbClr val="ffffff"/>
              </a:solidFill>
              <a:effectLst/>
              <a:uFillTx/>
              <a:latin typeface="Times New Roman"/>
            </a:endParaRPr>
          </a:p>
        </p:txBody>
      </p:sp>
      <p:sp>
        <p:nvSpPr>
          <p:cNvPr id="285" name=""/>
          <p:cNvSpPr/>
          <p:nvPr/>
        </p:nvSpPr>
        <p:spPr>
          <a:xfrm>
            <a:off x="1280520" y="4454640"/>
            <a:ext cx="53028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China</a:t>
            </a:r>
            <a:endParaRPr b="0" lang="en-US" sz="1600" strike="noStrike" u="none">
              <a:solidFill>
                <a:srgbClr val="ffffff"/>
              </a:solidFill>
              <a:effectLst/>
              <a:uFillTx/>
              <a:latin typeface="Times New Roman"/>
            </a:endParaRPr>
          </a:p>
        </p:txBody>
      </p:sp>
      <p:sp>
        <p:nvSpPr>
          <p:cNvPr id="286" name=""/>
          <p:cNvSpPr/>
          <p:nvPr/>
        </p:nvSpPr>
        <p:spPr>
          <a:xfrm>
            <a:off x="1311120" y="4019400"/>
            <a:ext cx="44028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India</a:t>
            </a:r>
            <a:endParaRPr b="0" lang="en-US" sz="1600" strike="noStrike" u="none">
              <a:solidFill>
                <a:srgbClr val="ffffff"/>
              </a:solidFill>
              <a:effectLst/>
              <a:uFillTx/>
              <a:latin typeface="Times New Roman"/>
            </a:endParaRPr>
          </a:p>
        </p:txBody>
      </p:sp>
      <p:sp>
        <p:nvSpPr>
          <p:cNvPr id="287" name=""/>
          <p:cNvSpPr/>
          <p:nvPr/>
        </p:nvSpPr>
        <p:spPr>
          <a:xfrm>
            <a:off x="1172520" y="3554280"/>
            <a:ext cx="83448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Other AP</a:t>
            </a:r>
            <a:endParaRPr b="0" lang="en-US" sz="1600" strike="noStrike" u="none">
              <a:solidFill>
                <a:srgbClr val="ffffff"/>
              </a:solidFill>
              <a:effectLst/>
              <a:uFillTx/>
              <a:latin typeface="Times New Roman"/>
            </a:endParaRPr>
          </a:p>
        </p:txBody>
      </p:sp>
      <p:sp>
        <p:nvSpPr>
          <p:cNvPr id="288" name=""/>
          <p:cNvSpPr/>
          <p:nvPr/>
        </p:nvSpPr>
        <p:spPr>
          <a:xfrm>
            <a:off x="1169640" y="2952720"/>
            <a:ext cx="71028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L. Amer</a:t>
            </a:r>
            <a:endParaRPr b="0" lang="en-US" sz="1600" strike="noStrike" u="none">
              <a:solidFill>
                <a:srgbClr val="ffffff"/>
              </a:solidFill>
              <a:effectLst/>
              <a:uFillTx/>
              <a:latin typeface="Times New Roman"/>
            </a:endParaRPr>
          </a:p>
        </p:txBody>
      </p:sp>
      <p:sp>
        <p:nvSpPr>
          <p:cNvPr id="289" name=""/>
          <p:cNvSpPr/>
          <p:nvPr/>
        </p:nvSpPr>
        <p:spPr>
          <a:xfrm>
            <a:off x="1251000" y="2538360"/>
            <a:ext cx="51876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Africa</a:t>
            </a:r>
            <a:endParaRPr b="0" lang="en-US" sz="1600" strike="noStrike" u="none">
              <a:solidFill>
                <a:srgbClr val="ffffff"/>
              </a:solidFill>
              <a:effectLst/>
              <a:uFillTx/>
              <a:latin typeface="Times New Roman"/>
            </a:endParaRPr>
          </a:p>
        </p:txBody>
      </p:sp>
      <p:sp>
        <p:nvSpPr>
          <p:cNvPr id="290" name=""/>
          <p:cNvSpPr/>
          <p:nvPr/>
        </p:nvSpPr>
        <p:spPr>
          <a:xfrm>
            <a:off x="1143720" y="2330280"/>
            <a:ext cx="78912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Mid East</a:t>
            </a:r>
            <a:endParaRPr b="0" lang="en-US" sz="1600" strike="noStrike" u="none">
              <a:solidFill>
                <a:srgbClr val="ffffff"/>
              </a:solidFill>
              <a:effectLst/>
              <a:uFillTx/>
              <a:latin typeface="Times New Roman"/>
            </a:endParaRPr>
          </a:p>
        </p:txBody>
      </p:sp>
      <p:sp>
        <p:nvSpPr>
          <p:cNvPr id="291" name=""/>
          <p:cNvSpPr/>
          <p:nvPr/>
        </p:nvSpPr>
        <p:spPr>
          <a:xfrm>
            <a:off x="883440" y="2093760"/>
            <a:ext cx="134100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E Eur Incl FSU</a:t>
            </a:r>
            <a:endParaRPr b="0" lang="en-US" sz="1600" strike="noStrike" u="none">
              <a:solidFill>
                <a:srgbClr val="ffffff"/>
              </a:solidFill>
              <a:effectLst/>
              <a:uFillTx/>
              <a:latin typeface="Times New Roman"/>
            </a:endParaRPr>
          </a:p>
        </p:txBody>
      </p:sp>
      <p:sp>
        <p:nvSpPr>
          <p:cNvPr id="292" name=""/>
          <p:cNvSpPr/>
          <p:nvPr/>
        </p:nvSpPr>
        <p:spPr>
          <a:xfrm>
            <a:off x="951120" y="5006880"/>
            <a:ext cx="119484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Industrialized</a:t>
            </a:r>
            <a:endParaRPr b="0" lang="en-US" sz="1600" strike="noStrike" u="none">
              <a:solidFill>
                <a:srgbClr val="ffffff"/>
              </a:solidFill>
              <a:effectLst/>
              <a:uFillTx/>
              <a:latin typeface="Times New Roman"/>
            </a:endParaRPr>
          </a:p>
        </p:txBody>
      </p:sp>
      <p:sp>
        <p:nvSpPr>
          <p:cNvPr id="293" name=""/>
          <p:cNvSpPr/>
          <p:nvPr/>
        </p:nvSpPr>
        <p:spPr>
          <a:xfrm>
            <a:off x="349200" y="6197760"/>
            <a:ext cx="8680680" cy="48240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100000"/>
              </a:lnSpc>
              <a:spcBef>
                <a:spcPts val="675"/>
              </a:spcBef>
              <a:spcAft>
                <a:spcPts val="561"/>
              </a:spcAft>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Transportation sector accounts for the majority of oil demand growth</a:t>
            </a:r>
            <a:endParaRPr b="0" lang="en-US" sz="1800" strike="noStrike" u="none">
              <a:solidFill>
                <a:srgbClr val="ffffff"/>
              </a:solidFill>
              <a:effectLst/>
              <a:uFillTx/>
              <a:latin typeface="Times New Roman"/>
            </a:endParaRPr>
          </a:p>
          <a:p>
            <a:pPr lvl="1" marL="743040" indent="-285840">
              <a:lnSpc>
                <a:spcPct val="100000"/>
              </a:lnSpc>
              <a:spcBef>
                <a:spcPts val="675"/>
              </a:spcBef>
              <a:spcAft>
                <a:spcPts val="561"/>
              </a:spcAft>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Times New Roman"/>
            </a:endParaRPr>
          </a:p>
        </p:txBody>
      </p:sp>
      <p:sp>
        <p:nvSpPr>
          <p:cNvPr id="294" name=""/>
          <p:cNvSpPr/>
          <p:nvPr/>
        </p:nvSpPr>
        <p:spPr>
          <a:xfrm>
            <a:off x="5249880" y="4707000"/>
            <a:ext cx="176544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Total Developing</a:t>
            </a:r>
            <a:endParaRPr b="0" lang="en-US" sz="1600" strike="noStrike" u="none">
              <a:solidFill>
                <a:srgbClr val="ffffff"/>
              </a:solidFill>
              <a:effectLst/>
              <a:uFillTx/>
              <a:latin typeface="Times New Roman"/>
            </a:endParaRPr>
          </a:p>
        </p:txBody>
      </p:sp>
      <p:sp>
        <p:nvSpPr>
          <p:cNvPr id="295" name=""/>
          <p:cNvSpPr/>
          <p:nvPr/>
        </p:nvSpPr>
        <p:spPr>
          <a:xfrm>
            <a:off x="7226280" y="4707000"/>
            <a:ext cx="62244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1.3%</a:t>
            </a:r>
            <a:endParaRPr b="0" lang="en-US" sz="1600" strike="noStrike" u="none">
              <a:solidFill>
                <a:srgbClr val="ffffff"/>
              </a:solidFill>
              <a:effectLst/>
              <a:uFillTx/>
              <a:latin typeface="Times New Roman"/>
            </a:endParaRPr>
          </a:p>
        </p:txBody>
      </p:sp>
      <p:sp>
        <p:nvSpPr>
          <p:cNvPr id="296" name=""/>
          <p:cNvSpPr/>
          <p:nvPr/>
        </p:nvSpPr>
        <p:spPr>
          <a:xfrm>
            <a:off x="8188200" y="4707000"/>
            <a:ext cx="55404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3.0%</a:t>
            </a:r>
            <a:endParaRPr b="0" lang="en-US" sz="16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graphicFrame>
        <p:nvGraphicFramePr>
          <p:cNvPr id="297" name=""/>
          <p:cNvGraphicFramePr/>
          <p:nvPr/>
        </p:nvGraphicFramePr>
        <p:xfrm>
          <a:off x="299880" y="1257480"/>
          <a:ext cx="4184640" cy="4762440"/>
        </p:xfrm>
        <a:graphic>
          <a:graphicData uri="http://schemas.openxmlformats.org/presentationml/2006/ole">
            <p:oleObj r:id="rId1" spid="">
              <p:embed/>
              <p:pic>
                <p:nvPicPr>
                  <p:cNvPr id="298" name="" descr=""/>
                  <p:cNvPicPr/>
                  <p:nvPr/>
                </p:nvPicPr>
                <p:blipFill>
                  <a:blip r:embed="rId2"/>
                  <a:stretch/>
                </p:blipFill>
                <p:spPr>
                  <a:xfrm>
                    <a:off x="299880" y="1257480"/>
                    <a:ext cx="4184640" cy="4762440"/>
                  </a:xfrm>
                  <a:prstGeom prst="rect">
                    <a:avLst/>
                  </a:prstGeom>
                  <a:noFill/>
                  <a:ln w="0">
                    <a:noFill/>
                  </a:ln>
                </p:spPr>
              </p:pic>
            </p:oleObj>
          </a:graphicData>
        </a:graphic>
      </p:graphicFrame>
      <p:sp>
        <p:nvSpPr>
          <p:cNvPr id="299" name=""/>
          <p:cNvSpPr/>
          <p:nvPr/>
        </p:nvSpPr>
        <p:spPr>
          <a:xfrm>
            <a:off x="1224360" y="4194000"/>
            <a:ext cx="160776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Non-OPEC Crude</a:t>
            </a:r>
            <a:endParaRPr b="0" lang="en-US" sz="14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Developed</a:t>
            </a:r>
            <a:endParaRPr b="0" lang="en-US" sz="1400" strike="noStrike" u="none">
              <a:solidFill>
                <a:srgbClr val="ffffff"/>
              </a:solidFill>
              <a:effectLst/>
              <a:uFillTx/>
              <a:latin typeface="Times New Roman"/>
            </a:endParaRPr>
          </a:p>
        </p:txBody>
      </p:sp>
      <p:sp>
        <p:nvSpPr>
          <p:cNvPr id="300" name=""/>
          <p:cNvSpPr/>
          <p:nvPr/>
        </p:nvSpPr>
        <p:spPr>
          <a:xfrm>
            <a:off x="2791800" y="3057480"/>
            <a:ext cx="1497960" cy="6890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Non-OPEC Crude</a:t>
            </a:r>
            <a:endParaRPr b="0" lang="en-US" sz="13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Undeveloped / </a:t>
            </a:r>
            <a:endParaRPr b="0" lang="en-US" sz="13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Undiscovered</a:t>
            </a:r>
            <a:endParaRPr b="0" lang="en-US" sz="1300" strike="noStrike" u="none">
              <a:solidFill>
                <a:srgbClr val="ffffff"/>
              </a:solidFill>
              <a:effectLst/>
              <a:uFillTx/>
              <a:latin typeface="Times New Roman"/>
            </a:endParaRPr>
          </a:p>
        </p:txBody>
      </p:sp>
      <p:sp>
        <p:nvSpPr>
          <p:cNvPr id="301" name=""/>
          <p:cNvSpPr/>
          <p:nvPr/>
        </p:nvSpPr>
        <p:spPr>
          <a:xfrm>
            <a:off x="1486440" y="3022560"/>
            <a:ext cx="114192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NGL / Other</a:t>
            </a:r>
            <a:endParaRPr b="0" lang="en-US" sz="1400" strike="noStrike" u="none">
              <a:solidFill>
                <a:srgbClr val="ffffff"/>
              </a:solidFill>
              <a:effectLst/>
              <a:uFillTx/>
              <a:latin typeface="Times New Roman"/>
            </a:endParaRPr>
          </a:p>
        </p:txBody>
      </p:sp>
      <p:sp>
        <p:nvSpPr>
          <p:cNvPr id="302" name=""/>
          <p:cNvSpPr/>
          <p:nvPr/>
        </p:nvSpPr>
        <p:spPr>
          <a:xfrm>
            <a:off x="306000" y="1055520"/>
            <a:ext cx="57708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MBD</a:t>
            </a:r>
            <a:endParaRPr b="0" lang="en-US" sz="1400" strike="noStrike" u="none">
              <a:solidFill>
                <a:srgbClr val="ffffff"/>
              </a:solidFill>
              <a:effectLst/>
              <a:uFillTx/>
              <a:latin typeface="Times New Roman"/>
            </a:endParaRPr>
          </a:p>
        </p:txBody>
      </p:sp>
      <p:sp>
        <p:nvSpPr>
          <p:cNvPr id="303" name=""/>
          <p:cNvSpPr/>
          <p:nvPr/>
        </p:nvSpPr>
        <p:spPr>
          <a:xfrm>
            <a:off x="1432080" y="974880"/>
            <a:ext cx="2004480" cy="642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Liquids Supply</a:t>
            </a:r>
            <a:endParaRPr b="0" lang="en-US" sz="20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Ex OPEC Crude</a:t>
            </a:r>
            <a:endParaRPr b="0" lang="en-US" sz="1600" strike="noStrike" u="none">
              <a:solidFill>
                <a:srgbClr val="ffffff"/>
              </a:solidFill>
              <a:effectLst/>
              <a:uFillTx/>
              <a:latin typeface="Times New Roman"/>
            </a:endParaRPr>
          </a:p>
        </p:txBody>
      </p:sp>
      <p:graphicFrame>
        <p:nvGraphicFramePr>
          <p:cNvPr id="304" name=""/>
          <p:cNvGraphicFramePr/>
          <p:nvPr/>
        </p:nvGraphicFramePr>
        <p:xfrm>
          <a:off x="4527720" y="1257480"/>
          <a:ext cx="4300200" cy="4762440"/>
        </p:xfrm>
        <a:graphic>
          <a:graphicData uri="http://schemas.openxmlformats.org/presentationml/2006/ole">
            <p:oleObj r:id="rId3" spid="">
              <p:embed/>
              <p:pic>
                <p:nvPicPr>
                  <p:cNvPr id="305" name="" descr=""/>
                  <p:cNvPicPr/>
                  <p:nvPr/>
                </p:nvPicPr>
                <p:blipFill>
                  <a:blip r:embed="rId4"/>
                  <a:stretch/>
                </p:blipFill>
                <p:spPr>
                  <a:xfrm>
                    <a:off x="4527720" y="1257480"/>
                    <a:ext cx="4300200" cy="4762440"/>
                  </a:xfrm>
                  <a:prstGeom prst="rect">
                    <a:avLst/>
                  </a:prstGeom>
                  <a:noFill/>
                  <a:ln w="0">
                    <a:noFill/>
                  </a:ln>
                </p:spPr>
              </p:pic>
            </p:oleObj>
          </a:graphicData>
        </a:graphic>
      </p:graphicFrame>
      <p:sp>
        <p:nvSpPr>
          <p:cNvPr id="306" name=""/>
          <p:cNvSpPr/>
          <p:nvPr/>
        </p:nvSpPr>
        <p:spPr>
          <a:xfrm>
            <a:off x="6674760" y="3251160"/>
            <a:ext cx="4392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~28</a:t>
            </a:r>
            <a:endParaRPr b="0" lang="en-US" sz="1200" strike="noStrike" u="none">
              <a:solidFill>
                <a:srgbClr val="ffffff"/>
              </a:solidFill>
              <a:effectLst/>
              <a:uFillTx/>
              <a:latin typeface="Times New Roman"/>
            </a:endParaRPr>
          </a:p>
        </p:txBody>
      </p:sp>
      <p:sp>
        <p:nvSpPr>
          <p:cNvPr id="307" name=""/>
          <p:cNvSpPr/>
          <p:nvPr/>
        </p:nvSpPr>
        <p:spPr>
          <a:xfrm flipV="1">
            <a:off x="6916680" y="2966760"/>
            <a:ext cx="0" cy="338040"/>
          </a:xfrm>
          <a:prstGeom prst="line">
            <a:avLst/>
          </a:prstGeom>
          <a:ln w="936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08" name=""/>
          <p:cNvSpPr/>
          <p:nvPr/>
        </p:nvSpPr>
        <p:spPr>
          <a:xfrm>
            <a:off x="6916680" y="3490920"/>
            <a:ext cx="0" cy="338040"/>
          </a:xfrm>
          <a:prstGeom prst="line">
            <a:avLst/>
          </a:prstGeom>
          <a:ln w="936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09" name=""/>
          <p:cNvSpPr/>
          <p:nvPr/>
        </p:nvSpPr>
        <p:spPr>
          <a:xfrm>
            <a:off x="7324920" y="2870280"/>
            <a:ext cx="6595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~30-34</a:t>
            </a:r>
            <a:endParaRPr b="0" lang="en-US" sz="1200" strike="noStrike" u="none">
              <a:solidFill>
                <a:srgbClr val="ffffff"/>
              </a:solidFill>
              <a:effectLst/>
              <a:uFillTx/>
              <a:latin typeface="Times New Roman"/>
            </a:endParaRPr>
          </a:p>
        </p:txBody>
      </p:sp>
      <p:sp>
        <p:nvSpPr>
          <p:cNvPr id="310" name=""/>
          <p:cNvSpPr/>
          <p:nvPr/>
        </p:nvSpPr>
        <p:spPr>
          <a:xfrm flipV="1">
            <a:off x="7694640" y="2522160"/>
            <a:ext cx="0" cy="384120"/>
          </a:xfrm>
          <a:prstGeom prst="line">
            <a:avLst/>
          </a:prstGeom>
          <a:ln w="936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11" name=""/>
          <p:cNvSpPr/>
          <p:nvPr/>
        </p:nvSpPr>
        <p:spPr>
          <a:xfrm>
            <a:off x="7694640" y="3110040"/>
            <a:ext cx="0" cy="374400"/>
          </a:xfrm>
          <a:prstGeom prst="line">
            <a:avLst/>
          </a:prstGeom>
          <a:ln w="936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12" name=""/>
          <p:cNvSpPr/>
          <p:nvPr/>
        </p:nvSpPr>
        <p:spPr>
          <a:xfrm>
            <a:off x="6786720" y="4567320"/>
            <a:ext cx="1607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Non-OPEC Crude</a:t>
            </a:r>
            <a:endParaRPr b="0" lang="en-US" sz="1400" strike="noStrike" u="none">
              <a:solidFill>
                <a:srgbClr val="ffffff"/>
              </a:solidFill>
              <a:effectLst/>
              <a:uFillTx/>
              <a:latin typeface="Times New Roman"/>
            </a:endParaRPr>
          </a:p>
        </p:txBody>
      </p:sp>
      <p:sp>
        <p:nvSpPr>
          <p:cNvPr id="313" name=""/>
          <p:cNvSpPr/>
          <p:nvPr/>
        </p:nvSpPr>
        <p:spPr>
          <a:xfrm>
            <a:off x="7495200" y="3530520"/>
            <a:ext cx="1068480" cy="4906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ffffff"/>
                </a:solidFill>
                <a:effectLst/>
                <a:uFillTx/>
                <a:latin typeface="Arial"/>
              </a:rPr>
              <a:t>NGL/</a:t>
            </a:r>
            <a:endParaRPr b="0" lang="en-US" sz="13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ffffff"/>
                </a:solidFill>
                <a:effectLst/>
                <a:uFillTx/>
                <a:latin typeface="Arial"/>
              </a:rPr>
              <a:t>Condensate</a:t>
            </a:r>
            <a:endParaRPr b="0" lang="en-US" sz="1300" strike="noStrike" u="none">
              <a:solidFill>
                <a:srgbClr val="ffffff"/>
              </a:solidFill>
              <a:effectLst/>
              <a:uFillTx/>
              <a:latin typeface="Times New Roman"/>
            </a:endParaRPr>
          </a:p>
        </p:txBody>
      </p:sp>
      <p:sp>
        <p:nvSpPr>
          <p:cNvPr id="314" name=""/>
          <p:cNvSpPr/>
          <p:nvPr/>
        </p:nvSpPr>
        <p:spPr>
          <a:xfrm>
            <a:off x="7842240" y="3327480"/>
            <a:ext cx="592200" cy="2923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Other</a:t>
            </a:r>
            <a:endParaRPr b="0" lang="en-US" sz="1300" strike="noStrike" u="none">
              <a:solidFill>
                <a:srgbClr val="ffffff"/>
              </a:solidFill>
              <a:effectLst/>
              <a:uFillTx/>
              <a:latin typeface="Times New Roman"/>
            </a:endParaRPr>
          </a:p>
        </p:txBody>
      </p:sp>
      <p:sp>
        <p:nvSpPr>
          <p:cNvPr id="315" name=""/>
          <p:cNvSpPr/>
          <p:nvPr/>
        </p:nvSpPr>
        <p:spPr>
          <a:xfrm>
            <a:off x="5186880" y="3594240"/>
            <a:ext cx="139716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OPEC Crude</a:t>
            </a:r>
            <a:endParaRPr b="0" lang="en-US" sz="1600" strike="noStrike" u="none">
              <a:solidFill>
                <a:srgbClr val="ffffff"/>
              </a:solidFill>
              <a:effectLst/>
              <a:uFillTx/>
              <a:latin typeface="Times New Roman"/>
            </a:endParaRPr>
          </a:p>
        </p:txBody>
      </p:sp>
      <p:sp>
        <p:nvSpPr>
          <p:cNvPr id="316" name=""/>
          <p:cNvSpPr/>
          <p:nvPr/>
        </p:nvSpPr>
        <p:spPr>
          <a:xfrm>
            <a:off x="4573080" y="1060560"/>
            <a:ext cx="5770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MBD</a:t>
            </a:r>
            <a:endParaRPr b="0" lang="en-US" sz="1400" strike="noStrike" u="none">
              <a:solidFill>
                <a:srgbClr val="ffffff"/>
              </a:solidFill>
              <a:effectLst/>
              <a:uFillTx/>
              <a:latin typeface="Times New Roman"/>
            </a:endParaRPr>
          </a:p>
        </p:txBody>
      </p:sp>
      <p:sp>
        <p:nvSpPr>
          <p:cNvPr id="317" name=""/>
          <p:cNvSpPr/>
          <p:nvPr/>
        </p:nvSpPr>
        <p:spPr>
          <a:xfrm>
            <a:off x="5574240" y="971640"/>
            <a:ext cx="2513880" cy="398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Oil Demand/Supply</a:t>
            </a:r>
            <a:endParaRPr b="0" lang="en-US" sz="2000" strike="noStrike" u="none">
              <a:solidFill>
                <a:srgbClr val="ffffff"/>
              </a:solidFill>
              <a:effectLst/>
              <a:uFillTx/>
              <a:latin typeface="Times New Roman"/>
            </a:endParaRPr>
          </a:p>
        </p:txBody>
      </p:sp>
      <p:sp>
        <p:nvSpPr>
          <p:cNvPr id="318" name="PlaceHolder 1"/>
          <p:cNvSpPr>
            <a:spLocks noGrp="1"/>
          </p:cNvSpPr>
          <p:nvPr>
            <p:ph type="title"/>
          </p:nvPr>
        </p:nvSpPr>
        <p:spPr>
          <a:xfrm>
            <a:off x="291960" y="241200"/>
            <a:ext cx="7772400" cy="46368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ffffff"/>
                </a:solidFill>
                <a:effectLst/>
                <a:uFillTx/>
                <a:latin typeface="Arial"/>
              </a:rPr>
              <a:t>World Oil Supply</a:t>
            </a:r>
            <a:endParaRPr b="1" i="1" lang="en-US" sz="2600" strike="noStrike" u="none">
              <a:solidFill>
                <a:srgbClr val="ffffff"/>
              </a:solidFill>
              <a:effectLst/>
              <a:uFillTx/>
              <a:latin typeface="Arial"/>
            </a:endParaRPr>
          </a:p>
        </p:txBody>
      </p:sp>
      <p:sp>
        <p:nvSpPr>
          <p:cNvPr id="319" name=""/>
          <p:cNvSpPr/>
          <p:nvPr/>
        </p:nvSpPr>
        <p:spPr>
          <a:xfrm>
            <a:off x="349200" y="6045120"/>
            <a:ext cx="8680680" cy="48276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100000"/>
              </a:lnSpc>
              <a:spcBef>
                <a:spcPts val="675"/>
              </a:spcBef>
              <a:spcAft>
                <a:spcPts val="561"/>
              </a:spcAft>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Non-OPEC undeveloped/undiscovered reserves need to be brought to market.</a:t>
            </a:r>
            <a:endParaRPr b="0" lang="en-US" sz="18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grpSp>
        <p:nvGrpSpPr>
          <p:cNvPr id="320" name=""/>
          <p:cNvGrpSpPr/>
          <p:nvPr/>
        </p:nvGrpSpPr>
        <p:grpSpPr>
          <a:xfrm>
            <a:off x="304920" y="1015920"/>
            <a:ext cx="8281440" cy="4898880"/>
            <a:chOff x="304920" y="1015920"/>
            <a:chExt cx="8281440" cy="4898880"/>
          </a:xfrm>
        </p:grpSpPr>
        <p:sp>
          <p:nvSpPr>
            <p:cNvPr id="321" name=""/>
            <p:cNvSpPr/>
            <p:nvPr/>
          </p:nvSpPr>
          <p:spPr>
            <a:xfrm>
              <a:off x="3785040" y="1394280"/>
              <a:ext cx="4801320" cy="3809520"/>
            </a:xfrm>
            <a:custGeom>
              <a:avLst/>
              <a:gdLst/>
              <a:ahLst/>
              <a:rect l="l" t="t" r="r" b="b"/>
              <a:pathLst>
                <a:path w="2129" h="1889">
                  <a:moveTo>
                    <a:pt x="290" y="555"/>
                  </a:moveTo>
                  <a:lnTo>
                    <a:pt x="291" y="549"/>
                  </a:lnTo>
                  <a:lnTo>
                    <a:pt x="276" y="538"/>
                  </a:lnTo>
                  <a:lnTo>
                    <a:pt x="277" y="522"/>
                  </a:lnTo>
                  <a:lnTo>
                    <a:pt x="290" y="510"/>
                  </a:lnTo>
                  <a:lnTo>
                    <a:pt x="282" y="504"/>
                  </a:lnTo>
                  <a:lnTo>
                    <a:pt x="286" y="481"/>
                  </a:lnTo>
                  <a:lnTo>
                    <a:pt x="266" y="498"/>
                  </a:lnTo>
                  <a:lnTo>
                    <a:pt x="263" y="524"/>
                  </a:lnTo>
                  <a:lnTo>
                    <a:pt x="269" y="538"/>
                  </a:lnTo>
                  <a:lnTo>
                    <a:pt x="268" y="568"/>
                  </a:lnTo>
                  <a:lnTo>
                    <a:pt x="260" y="560"/>
                  </a:lnTo>
                  <a:lnTo>
                    <a:pt x="252" y="571"/>
                  </a:lnTo>
                  <a:lnTo>
                    <a:pt x="235" y="571"/>
                  </a:lnTo>
                  <a:lnTo>
                    <a:pt x="235" y="586"/>
                  </a:lnTo>
                  <a:lnTo>
                    <a:pt x="229" y="576"/>
                  </a:lnTo>
                  <a:lnTo>
                    <a:pt x="225" y="593"/>
                  </a:lnTo>
                  <a:lnTo>
                    <a:pt x="231" y="597"/>
                  </a:lnTo>
                  <a:lnTo>
                    <a:pt x="215" y="605"/>
                  </a:lnTo>
                  <a:lnTo>
                    <a:pt x="209" y="608"/>
                  </a:lnTo>
                  <a:lnTo>
                    <a:pt x="199" y="613"/>
                  </a:lnTo>
                  <a:lnTo>
                    <a:pt x="187" y="640"/>
                  </a:lnTo>
                  <a:lnTo>
                    <a:pt x="162" y="637"/>
                  </a:lnTo>
                  <a:lnTo>
                    <a:pt x="165" y="655"/>
                  </a:lnTo>
                  <a:lnTo>
                    <a:pt x="134" y="656"/>
                  </a:lnTo>
                  <a:lnTo>
                    <a:pt x="134" y="658"/>
                  </a:lnTo>
                  <a:lnTo>
                    <a:pt x="137" y="669"/>
                  </a:lnTo>
                  <a:lnTo>
                    <a:pt x="164" y="678"/>
                  </a:lnTo>
                  <a:lnTo>
                    <a:pt x="160" y="686"/>
                  </a:lnTo>
                  <a:lnTo>
                    <a:pt x="169" y="695"/>
                  </a:lnTo>
                  <a:lnTo>
                    <a:pt x="166" y="696"/>
                  </a:lnTo>
                  <a:lnTo>
                    <a:pt x="169" y="694"/>
                  </a:lnTo>
                  <a:lnTo>
                    <a:pt x="174" y="714"/>
                  </a:lnTo>
                  <a:lnTo>
                    <a:pt x="162" y="745"/>
                  </a:lnTo>
                  <a:lnTo>
                    <a:pt x="160" y="745"/>
                  </a:lnTo>
                  <a:lnTo>
                    <a:pt x="99" y="741"/>
                  </a:lnTo>
                  <a:lnTo>
                    <a:pt x="87" y="752"/>
                  </a:lnTo>
                  <a:lnTo>
                    <a:pt x="91" y="771"/>
                  </a:lnTo>
                  <a:lnTo>
                    <a:pt x="87" y="823"/>
                  </a:lnTo>
                  <a:lnTo>
                    <a:pt x="93" y="826"/>
                  </a:lnTo>
                  <a:lnTo>
                    <a:pt x="91" y="849"/>
                  </a:lnTo>
                  <a:lnTo>
                    <a:pt x="106" y="847"/>
                  </a:lnTo>
                  <a:lnTo>
                    <a:pt x="126" y="864"/>
                  </a:lnTo>
                  <a:lnTo>
                    <a:pt x="160" y="853"/>
                  </a:lnTo>
                  <a:lnTo>
                    <a:pt x="184" y="823"/>
                  </a:lnTo>
                  <a:lnTo>
                    <a:pt x="178" y="812"/>
                  </a:lnTo>
                  <a:lnTo>
                    <a:pt x="189" y="789"/>
                  </a:lnTo>
                  <a:lnTo>
                    <a:pt x="212" y="773"/>
                  </a:lnTo>
                  <a:lnTo>
                    <a:pt x="213" y="760"/>
                  </a:lnTo>
                  <a:lnTo>
                    <a:pt x="213" y="748"/>
                  </a:lnTo>
                  <a:lnTo>
                    <a:pt x="223" y="742"/>
                  </a:lnTo>
                  <a:lnTo>
                    <a:pt x="245" y="751"/>
                  </a:lnTo>
                  <a:lnTo>
                    <a:pt x="257" y="738"/>
                  </a:lnTo>
                  <a:lnTo>
                    <a:pt x="270" y="729"/>
                  </a:lnTo>
                  <a:lnTo>
                    <a:pt x="285" y="734"/>
                  </a:lnTo>
                  <a:lnTo>
                    <a:pt x="295" y="760"/>
                  </a:lnTo>
                  <a:lnTo>
                    <a:pt x="340" y="799"/>
                  </a:lnTo>
                  <a:lnTo>
                    <a:pt x="345" y="835"/>
                  </a:lnTo>
                  <a:lnTo>
                    <a:pt x="355" y="817"/>
                  </a:lnTo>
                  <a:lnTo>
                    <a:pt x="352" y="796"/>
                  </a:lnTo>
                  <a:lnTo>
                    <a:pt x="369" y="799"/>
                  </a:lnTo>
                  <a:lnTo>
                    <a:pt x="342" y="776"/>
                  </a:lnTo>
                  <a:lnTo>
                    <a:pt x="345" y="768"/>
                  </a:lnTo>
                  <a:lnTo>
                    <a:pt x="330" y="766"/>
                  </a:lnTo>
                  <a:lnTo>
                    <a:pt x="307" y="732"/>
                  </a:lnTo>
                  <a:lnTo>
                    <a:pt x="306" y="711"/>
                  </a:lnTo>
                  <a:lnTo>
                    <a:pt x="319" y="710"/>
                  </a:lnTo>
                  <a:lnTo>
                    <a:pt x="321" y="720"/>
                  </a:lnTo>
                  <a:lnTo>
                    <a:pt x="328" y="713"/>
                  </a:lnTo>
                  <a:lnTo>
                    <a:pt x="345" y="742"/>
                  </a:lnTo>
                  <a:lnTo>
                    <a:pt x="379" y="769"/>
                  </a:lnTo>
                  <a:lnTo>
                    <a:pt x="378" y="795"/>
                  </a:lnTo>
                  <a:lnTo>
                    <a:pt x="387" y="807"/>
                  </a:lnTo>
                  <a:lnTo>
                    <a:pt x="396" y="829"/>
                  </a:lnTo>
                  <a:lnTo>
                    <a:pt x="416" y="830"/>
                  </a:lnTo>
                  <a:lnTo>
                    <a:pt x="396" y="837"/>
                  </a:lnTo>
                  <a:lnTo>
                    <a:pt x="402" y="852"/>
                  </a:lnTo>
                  <a:lnTo>
                    <a:pt x="416" y="858"/>
                  </a:lnTo>
                  <a:lnTo>
                    <a:pt x="413" y="843"/>
                  </a:lnTo>
                  <a:lnTo>
                    <a:pt x="426" y="840"/>
                  </a:lnTo>
                  <a:lnTo>
                    <a:pt x="426" y="830"/>
                  </a:lnTo>
                  <a:lnTo>
                    <a:pt x="411" y="818"/>
                  </a:lnTo>
                  <a:lnTo>
                    <a:pt x="419" y="814"/>
                  </a:lnTo>
                  <a:lnTo>
                    <a:pt x="412" y="791"/>
                  </a:lnTo>
                  <a:lnTo>
                    <a:pt x="422" y="803"/>
                  </a:lnTo>
                  <a:lnTo>
                    <a:pt x="430" y="785"/>
                  </a:lnTo>
                  <a:lnTo>
                    <a:pt x="449" y="790"/>
                  </a:lnTo>
                  <a:lnTo>
                    <a:pt x="454" y="790"/>
                  </a:lnTo>
                  <a:lnTo>
                    <a:pt x="449" y="801"/>
                  </a:lnTo>
                  <a:lnTo>
                    <a:pt x="461" y="785"/>
                  </a:lnTo>
                  <a:lnTo>
                    <a:pt x="476" y="785"/>
                  </a:lnTo>
                  <a:lnTo>
                    <a:pt x="461" y="760"/>
                  </a:lnTo>
                  <a:lnTo>
                    <a:pt x="472" y="739"/>
                  </a:lnTo>
                  <a:lnTo>
                    <a:pt x="484" y="711"/>
                  </a:lnTo>
                  <a:lnTo>
                    <a:pt x="489" y="694"/>
                  </a:lnTo>
                  <a:lnTo>
                    <a:pt x="507" y="686"/>
                  </a:lnTo>
                  <a:lnTo>
                    <a:pt x="506" y="695"/>
                  </a:lnTo>
                  <a:lnTo>
                    <a:pt x="524" y="699"/>
                  </a:lnTo>
                  <a:lnTo>
                    <a:pt x="513" y="711"/>
                  </a:lnTo>
                  <a:lnTo>
                    <a:pt x="528" y="728"/>
                  </a:lnTo>
                  <a:lnTo>
                    <a:pt x="527" y="729"/>
                  </a:lnTo>
                  <a:lnTo>
                    <a:pt x="555" y="710"/>
                  </a:lnTo>
                  <a:lnTo>
                    <a:pt x="539" y="712"/>
                  </a:lnTo>
                  <a:lnTo>
                    <a:pt x="525" y="695"/>
                  </a:lnTo>
                  <a:lnTo>
                    <a:pt x="538" y="701"/>
                  </a:lnTo>
                  <a:lnTo>
                    <a:pt x="539" y="692"/>
                  </a:lnTo>
                  <a:lnTo>
                    <a:pt x="581" y="677"/>
                  </a:lnTo>
                  <a:lnTo>
                    <a:pt x="567" y="688"/>
                  </a:lnTo>
                  <a:lnTo>
                    <a:pt x="574" y="699"/>
                  </a:lnTo>
                  <a:lnTo>
                    <a:pt x="555" y="714"/>
                  </a:lnTo>
                  <a:lnTo>
                    <a:pt x="603" y="753"/>
                  </a:lnTo>
                  <a:lnTo>
                    <a:pt x="605" y="776"/>
                  </a:lnTo>
                  <a:lnTo>
                    <a:pt x="605" y="774"/>
                  </a:lnTo>
                  <a:lnTo>
                    <a:pt x="570" y="785"/>
                  </a:lnTo>
                  <a:lnTo>
                    <a:pt x="539" y="766"/>
                  </a:lnTo>
                  <a:lnTo>
                    <a:pt x="522" y="767"/>
                  </a:lnTo>
                  <a:lnTo>
                    <a:pt x="499" y="784"/>
                  </a:lnTo>
                  <a:lnTo>
                    <a:pt x="480" y="779"/>
                  </a:lnTo>
                  <a:lnTo>
                    <a:pt x="486" y="789"/>
                  </a:lnTo>
                  <a:lnTo>
                    <a:pt x="450" y="801"/>
                  </a:lnTo>
                  <a:lnTo>
                    <a:pt x="459" y="829"/>
                  </a:lnTo>
                  <a:lnTo>
                    <a:pt x="450" y="829"/>
                  </a:lnTo>
                  <a:lnTo>
                    <a:pt x="459" y="832"/>
                  </a:lnTo>
                  <a:lnTo>
                    <a:pt x="461" y="850"/>
                  </a:lnTo>
                  <a:lnTo>
                    <a:pt x="471" y="849"/>
                  </a:lnTo>
                  <a:lnTo>
                    <a:pt x="461" y="853"/>
                  </a:lnTo>
                  <a:lnTo>
                    <a:pt x="472" y="852"/>
                  </a:lnTo>
                  <a:lnTo>
                    <a:pt x="487" y="862"/>
                  </a:lnTo>
                  <a:lnTo>
                    <a:pt x="499" y="851"/>
                  </a:lnTo>
                  <a:lnTo>
                    <a:pt x="516" y="865"/>
                  </a:lnTo>
                  <a:lnTo>
                    <a:pt x="549" y="851"/>
                  </a:lnTo>
                  <a:lnTo>
                    <a:pt x="547" y="866"/>
                  </a:lnTo>
                  <a:lnTo>
                    <a:pt x="547" y="887"/>
                  </a:lnTo>
                  <a:lnTo>
                    <a:pt x="538" y="912"/>
                  </a:lnTo>
                  <a:lnTo>
                    <a:pt x="530" y="939"/>
                  </a:lnTo>
                  <a:lnTo>
                    <a:pt x="528" y="939"/>
                  </a:lnTo>
                  <a:lnTo>
                    <a:pt x="507" y="944"/>
                  </a:lnTo>
                  <a:lnTo>
                    <a:pt x="506" y="937"/>
                  </a:lnTo>
                  <a:lnTo>
                    <a:pt x="493" y="937"/>
                  </a:lnTo>
                  <a:lnTo>
                    <a:pt x="476" y="948"/>
                  </a:lnTo>
                  <a:lnTo>
                    <a:pt x="434" y="934"/>
                  </a:lnTo>
                  <a:lnTo>
                    <a:pt x="435" y="934"/>
                  </a:lnTo>
                  <a:lnTo>
                    <a:pt x="393" y="916"/>
                  </a:lnTo>
                  <a:lnTo>
                    <a:pt x="384" y="928"/>
                  </a:lnTo>
                  <a:lnTo>
                    <a:pt x="383" y="949"/>
                  </a:lnTo>
                  <a:lnTo>
                    <a:pt x="372" y="954"/>
                  </a:lnTo>
                  <a:lnTo>
                    <a:pt x="341" y="939"/>
                  </a:lnTo>
                  <a:lnTo>
                    <a:pt x="335" y="923"/>
                  </a:lnTo>
                  <a:lnTo>
                    <a:pt x="296" y="912"/>
                  </a:lnTo>
                  <a:lnTo>
                    <a:pt x="281" y="898"/>
                  </a:lnTo>
                  <a:lnTo>
                    <a:pt x="295" y="879"/>
                  </a:lnTo>
                  <a:lnTo>
                    <a:pt x="288" y="862"/>
                  </a:lnTo>
                  <a:lnTo>
                    <a:pt x="293" y="850"/>
                  </a:lnTo>
                  <a:lnTo>
                    <a:pt x="197" y="857"/>
                  </a:lnTo>
                  <a:lnTo>
                    <a:pt x="157" y="879"/>
                  </a:lnTo>
                  <a:lnTo>
                    <a:pt x="159" y="881"/>
                  </a:lnTo>
                  <a:lnTo>
                    <a:pt x="121" y="869"/>
                  </a:lnTo>
                  <a:lnTo>
                    <a:pt x="111" y="894"/>
                  </a:lnTo>
                  <a:lnTo>
                    <a:pt x="87" y="920"/>
                  </a:lnTo>
                  <a:lnTo>
                    <a:pt x="77" y="970"/>
                  </a:lnTo>
                  <a:lnTo>
                    <a:pt x="48" y="993"/>
                  </a:lnTo>
                  <a:lnTo>
                    <a:pt x="8" y="1091"/>
                  </a:lnTo>
                  <a:lnTo>
                    <a:pt x="15" y="1103"/>
                  </a:lnTo>
                  <a:lnTo>
                    <a:pt x="17" y="1128"/>
                  </a:lnTo>
                  <a:lnTo>
                    <a:pt x="11" y="1162"/>
                  </a:lnTo>
                  <a:lnTo>
                    <a:pt x="10" y="1162"/>
                  </a:lnTo>
                  <a:lnTo>
                    <a:pt x="0" y="1182"/>
                  </a:lnTo>
                  <a:lnTo>
                    <a:pt x="11" y="1197"/>
                  </a:lnTo>
                  <a:lnTo>
                    <a:pt x="9" y="1207"/>
                  </a:lnTo>
                  <a:lnTo>
                    <a:pt x="9" y="1214"/>
                  </a:lnTo>
                  <a:lnTo>
                    <a:pt x="18" y="1224"/>
                  </a:lnTo>
                  <a:lnTo>
                    <a:pt x="29" y="1222"/>
                  </a:lnTo>
                  <a:lnTo>
                    <a:pt x="22" y="1224"/>
                  </a:lnTo>
                  <a:lnTo>
                    <a:pt x="28" y="1237"/>
                  </a:lnTo>
                  <a:lnTo>
                    <a:pt x="46" y="1261"/>
                  </a:lnTo>
                  <a:lnTo>
                    <a:pt x="46" y="1262"/>
                  </a:lnTo>
                  <a:lnTo>
                    <a:pt x="49" y="1280"/>
                  </a:lnTo>
                  <a:lnTo>
                    <a:pt x="46" y="1262"/>
                  </a:lnTo>
                  <a:lnTo>
                    <a:pt x="49" y="1279"/>
                  </a:lnTo>
                  <a:lnTo>
                    <a:pt x="104" y="1326"/>
                  </a:lnTo>
                  <a:lnTo>
                    <a:pt x="148" y="1319"/>
                  </a:lnTo>
                  <a:lnTo>
                    <a:pt x="160" y="1324"/>
                  </a:lnTo>
                  <a:lnTo>
                    <a:pt x="193" y="1305"/>
                  </a:lnTo>
                  <a:lnTo>
                    <a:pt x="201" y="1301"/>
                  </a:lnTo>
                  <a:lnTo>
                    <a:pt x="209" y="1303"/>
                  </a:lnTo>
                  <a:lnTo>
                    <a:pt x="229" y="1305"/>
                  </a:lnTo>
                  <a:lnTo>
                    <a:pt x="245" y="1330"/>
                  </a:lnTo>
                  <a:lnTo>
                    <a:pt x="245" y="1331"/>
                  </a:lnTo>
                  <a:lnTo>
                    <a:pt x="266" y="1322"/>
                  </a:lnTo>
                  <a:lnTo>
                    <a:pt x="280" y="1334"/>
                  </a:lnTo>
                  <a:lnTo>
                    <a:pt x="280" y="1360"/>
                  </a:lnTo>
                  <a:lnTo>
                    <a:pt x="277" y="1377"/>
                  </a:lnTo>
                  <a:lnTo>
                    <a:pt x="281" y="1386"/>
                  </a:lnTo>
                  <a:lnTo>
                    <a:pt x="276" y="1385"/>
                  </a:lnTo>
                  <a:lnTo>
                    <a:pt x="269" y="1400"/>
                  </a:lnTo>
                  <a:lnTo>
                    <a:pt x="295" y="1445"/>
                  </a:lnTo>
                  <a:lnTo>
                    <a:pt x="304" y="1460"/>
                  </a:lnTo>
                  <a:lnTo>
                    <a:pt x="306" y="1470"/>
                  </a:lnTo>
                  <a:lnTo>
                    <a:pt x="306" y="1478"/>
                  </a:lnTo>
                  <a:lnTo>
                    <a:pt x="321" y="1541"/>
                  </a:lnTo>
                  <a:lnTo>
                    <a:pt x="323" y="1541"/>
                  </a:lnTo>
                  <a:lnTo>
                    <a:pt x="301" y="1633"/>
                  </a:lnTo>
                  <a:lnTo>
                    <a:pt x="327" y="1708"/>
                  </a:lnTo>
                  <a:lnTo>
                    <a:pt x="329" y="1721"/>
                  </a:lnTo>
                  <a:lnTo>
                    <a:pt x="335" y="1781"/>
                  </a:lnTo>
                  <a:lnTo>
                    <a:pt x="349" y="1800"/>
                  </a:lnTo>
                  <a:lnTo>
                    <a:pt x="348" y="1800"/>
                  </a:lnTo>
                  <a:lnTo>
                    <a:pt x="367" y="1849"/>
                  </a:lnTo>
                  <a:lnTo>
                    <a:pt x="366" y="1849"/>
                  </a:lnTo>
                  <a:lnTo>
                    <a:pt x="362" y="1867"/>
                  </a:lnTo>
                  <a:lnTo>
                    <a:pt x="368" y="1888"/>
                  </a:lnTo>
                  <a:lnTo>
                    <a:pt x="433" y="1886"/>
                  </a:lnTo>
                  <a:lnTo>
                    <a:pt x="458" y="1874"/>
                  </a:lnTo>
                  <a:lnTo>
                    <a:pt x="487" y="1840"/>
                  </a:lnTo>
                  <a:lnTo>
                    <a:pt x="512" y="1797"/>
                  </a:lnTo>
                  <a:lnTo>
                    <a:pt x="516" y="1770"/>
                  </a:lnTo>
                  <a:lnTo>
                    <a:pt x="516" y="1754"/>
                  </a:lnTo>
                  <a:lnTo>
                    <a:pt x="542" y="1733"/>
                  </a:lnTo>
                  <a:lnTo>
                    <a:pt x="535" y="1670"/>
                  </a:lnTo>
                  <a:lnTo>
                    <a:pt x="593" y="1608"/>
                  </a:lnTo>
                  <a:lnTo>
                    <a:pt x="592" y="1529"/>
                  </a:lnTo>
                  <a:lnTo>
                    <a:pt x="586" y="1502"/>
                  </a:lnTo>
                  <a:lnTo>
                    <a:pt x="575" y="1473"/>
                  </a:lnTo>
                  <a:lnTo>
                    <a:pt x="588" y="1447"/>
                  </a:lnTo>
                  <a:lnTo>
                    <a:pt x="602" y="1417"/>
                  </a:lnTo>
                  <a:lnTo>
                    <a:pt x="668" y="1333"/>
                  </a:lnTo>
                  <a:lnTo>
                    <a:pt x="705" y="1244"/>
                  </a:lnTo>
                  <a:lnTo>
                    <a:pt x="705" y="1245"/>
                  </a:lnTo>
                  <a:lnTo>
                    <a:pt x="701" y="1223"/>
                  </a:lnTo>
                  <a:lnTo>
                    <a:pt x="640" y="1244"/>
                  </a:lnTo>
                  <a:lnTo>
                    <a:pt x="623" y="1228"/>
                  </a:lnTo>
                  <a:lnTo>
                    <a:pt x="615" y="1227"/>
                  </a:lnTo>
                  <a:lnTo>
                    <a:pt x="625" y="1222"/>
                  </a:lnTo>
                  <a:lnTo>
                    <a:pt x="620" y="1212"/>
                  </a:lnTo>
                  <a:lnTo>
                    <a:pt x="586" y="1175"/>
                  </a:lnTo>
                  <a:lnTo>
                    <a:pt x="573" y="1134"/>
                  </a:lnTo>
                  <a:lnTo>
                    <a:pt x="562" y="1123"/>
                  </a:lnTo>
                  <a:lnTo>
                    <a:pt x="556" y="1078"/>
                  </a:lnTo>
                  <a:lnTo>
                    <a:pt x="545" y="1064"/>
                  </a:lnTo>
                  <a:lnTo>
                    <a:pt x="546" y="1050"/>
                  </a:lnTo>
                  <a:lnTo>
                    <a:pt x="511" y="966"/>
                  </a:lnTo>
                  <a:lnTo>
                    <a:pt x="527" y="993"/>
                  </a:lnTo>
                  <a:lnTo>
                    <a:pt x="536" y="968"/>
                  </a:lnTo>
                  <a:lnTo>
                    <a:pt x="535" y="989"/>
                  </a:lnTo>
                  <a:lnTo>
                    <a:pt x="572" y="1051"/>
                  </a:lnTo>
                  <a:lnTo>
                    <a:pt x="583" y="1097"/>
                  </a:lnTo>
                  <a:lnTo>
                    <a:pt x="598" y="1115"/>
                  </a:lnTo>
                  <a:lnTo>
                    <a:pt x="617" y="1159"/>
                  </a:lnTo>
                  <a:lnTo>
                    <a:pt x="617" y="1158"/>
                  </a:lnTo>
                  <a:lnTo>
                    <a:pt x="625" y="1210"/>
                  </a:lnTo>
                  <a:lnTo>
                    <a:pt x="679" y="1193"/>
                  </a:lnTo>
                  <a:lnTo>
                    <a:pt x="716" y="1168"/>
                  </a:lnTo>
                  <a:lnTo>
                    <a:pt x="723" y="1155"/>
                  </a:lnTo>
                  <a:lnTo>
                    <a:pt x="723" y="1156"/>
                  </a:lnTo>
                  <a:lnTo>
                    <a:pt x="742" y="1152"/>
                  </a:lnTo>
                  <a:lnTo>
                    <a:pt x="772" y="1120"/>
                  </a:lnTo>
                  <a:lnTo>
                    <a:pt x="772" y="1107"/>
                  </a:lnTo>
                  <a:lnTo>
                    <a:pt x="790" y="1080"/>
                  </a:lnTo>
                  <a:lnTo>
                    <a:pt x="792" y="1071"/>
                  </a:lnTo>
                  <a:lnTo>
                    <a:pt x="781" y="1057"/>
                  </a:lnTo>
                  <a:lnTo>
                    <a:pt x="756" y="1037"/>
                  </a:lnTo>
                  <a:lnTo>
                    <a:pt x="751" y="1018"/>
                  </a:lnTo>
                  <a:lnTo>
                    <a:pt x="733" y="1048"/>
                  </a:lnTo>
                  <a:lnTo>
                    <a:pt x="710" y="1048"/>
                  </a:lnTo>
                  <a:lnTo>
                    <a:pt x="706" y="1038"/>
                  </a:lnTo>
                  <a:lnTo>
                    <a:pt x="705" y="1018"/>
                  </a:lnTo>
                  <a:lnTo>
                    <a:pt x="701" y="1037"/>
                  </a:lnTo>
                  <a:lnTo>
                    <a:pt x="675" y="982"/>
                  </a:lnTo>
                  <a:lnTo>
                    <a:pt x="672" y="960"/>
                  </a:lnTo>
                  <a:lnTo>
                    <a:pt x="678" y="959"/>
                  </a:lnTo>
                  <a:lnTo>
                    <a:pt x="680" y="950"/>
                  </a:lnTo>
                  <a:lnTo>
                    <a:pt x="679" y="956"/>
                  </a:lnTo>
                  <a:lnTo>
                    <a:pt x="681" y="949"/>
                  </a:lnTo>
                  <a:lnTo>
                    <a:pt x="691" y="955"/>
                  </a:lnTo>
                  <a:lnTo>
                    <a:pt x="707" y="990"/>
                  </a:lnTo>
                  <a:lnTo>
                    <a:pt x="730" y="1009"/>
                  </a:lnTo>
                  <a:lnTo>
                    <a:pt x="758" y="1003"/>
                  </a:lnTo>
                  <a:lnTo>
                    <a:pt x="768" y="1023"/>
                  </a:lnTo>
                  <a:lnTo>
                    <a:pt x="812" y="1031"/>
                  </a:lnTo>
                  <a:lnTo>
                    <a:pt x="811" y="1032"/>
                  </a:lnTo>
                  <a:lnTo>
                    <a:pt x="858" y="1028"/>
                  </a:lnTo>
                  <a:lnTo>
                    <a:pt x="877" y="1052"/>
                  </a:lnTo>
                  <a:lnTo>
                    <a:pt x="885" y="1066"/>
                  </a:lnTo>
                  <a:lnTo>
                    <a:pt x="901" y="1061"/>
                  </a:lnTo>
                  <a:lnTo>
                    <a:pt x="885" y="1072"/>
                  </a:lnTo>
                  <a:lnTo>
                    <a:pt x="901" y="1096"/>
                  </a:lnTo>
                  <a:lnTo>
                    <a:pt x="915" y="1089"/>
                  </a:lnTo>
                  <a:lnTo>
                    <a:pt x="918" y="1072"/>
                  </a:lnTo>
                  <a:lnTo>
                    <a:pt x="924" y="1073"/>
                  </a:lnTo>
                  <a:lnTo>
                    <a:pt x="931" y="1159"/>
                  </a:lnTo>
                  <a:lnTo>
                    <a:pt x="938" y="1169"/>
                  </a:lnTo>
                  <a:lnTo>
                    <a:pt x="949" y="1217"/>
                  </a:lnTo>
                  <a:lnTo>
                    <a:pt x="971" y="1275"/>
                  </a:lnTo>
                  <a:lnTo>
                    <a:pt x="998" y="1246"/>
                  </a:lnTo>
                  <a:lnTo>
                    <a:pt x="1002" y="1168"/>
                  </a:lnTo>
                  <a:lnTo>
                    <a:pt x="1063" y="1107"/>
                  </a:lnTo>
                  <a:lnTo>
                    <a:pt x="1081" y="1076"/>
                  </a:lnTo>
                  <a:lnTo>
                    <a:pt x="1088" y="1083"/>
                  </a:lnTo>
                  <a:lnTo>
                    <a:pt x="1088" y="1085"/>
                  </a:lnTo>
                  <a:lnTo>
                    <a:pt x="1103" y="1081"/>
                  </a:lnTo>
                  <a:lnTo>
                    <a:pt x="1108" y="1065"/>
                  </a:lnTo>
                  <a:lnTo>
                    <a:pt x="1118" y="1069"/>
                  </a:lnTo>
                  <a:lnTo>
                    <a:pt x="1123" y="1095"/>
                  </a:lnTo>
                  <a:lnTo>
                    <a:pt x="1147" y="1132"/>
                  </a:lnTo>
                  <a:lnTo>
                    <a:pt x="1146" y="1163"/>
                  </a:lnTo>
                  <a:lnTo>
                    <a:pt x="1157" y="1168"/>
                  </a:lnTo>
                  <a:lnTo>
                    <a:pt x="1169" y="1146"/>
                  </a:lnTo>
                  <a:lnTo>
                    <a:pt x="1179" y="1158"/>
                  </a:lnTo>
                  <a:lnTo>
                    <a:pt x="1190" y="1248"/>
                  </a:lnTo>
                  <a:lnTo>
                    <a:pt x="1186" y="1274"/>
                  </a:lnTo>
                  <a:lnTo>
                    <a:pt x="1207" y="1299"/>
                  </a:lnTo>
                  <a:lnTo>
                    <a:pt x="1218" y="1349"/>
                  </a:lnTo>
                  <a:lnTo>
                    <a:pt x="1244" y="1366"/>
                  </a:lnTo>
                  <a:lnTo>
                    <a:pt x="1245" y="1367"/>
                  </a:lnTo>
                  <a:lnTo>
                    <a:pt x="1239" y="1321"/>
                  </a:lnTo>
                  <a:lnTo>
                    <a:pt x="1225" y="1304"/>
                  </a:lnTo>
                  <a:lnTo>
                    <a:pt x="1209" y="1287"/>
                  </a:lnTo>
                  <a:lnTo>
                    <a:pt x="1196" y="1247"/>
                  </a:lnTo>
                  <a:lnTo>
                    <a:pt x="1207" y="1201"/>
                  </a:lnTo>
                  <a:lnTo>
                    <a:pt x="1234" y="1226"/>
                  </a:lnTo>
                  <a:lnTo>
                    <a:pt x="1233" y="1226"/>
                  </a:lnTo>
                  <a:lnTo>
                    <a:pt x="1234" y="1225"/>
                  </a:lnTo>
                  <a:lnTo>
                    <a:pt x="1233" y="1225"/>
                  </a:lnTo>
                  <a:lnTo>
                    <a:pt x="1239" y="1241"/>
                  </a:lnTo>
                  <a:lnTo>
                    <a:pt x="1249" y="1243"/>
                  </a:lnTo>
                  <a:lnTo>
                    <a:pt x="1255" y="1269"/>
                  </a:lnTo>
                  <a:lnTo>
                    <a:pt x="1264" y="1251"/>
                  </a:lnTo>
                  <a:lnTo>
                    <a:pt x="1270" y="1256"/>
                  </a:lnTo>
                  <a:lnTo>
                    <a:pt x="1272" y="1244"/>
                  </a:lnTo>
                  <a:lnTo>
                    <a:pt x="1298" y="1226"/>
                  </a:lnTo>
                  <a:lnTo>
                    <a:pt x="1294" y="1174"/>
                  </a:lnTo>
                  <a:lnTo>
                    <a:pt x="1261" y="1124"/>
                  </a:lnTo>
                  <a:lnTo>
                    <a:pt x="1264" y="1110"/>
                  </a:lnTo>
                  <a:lnTo>
                    <a:pt x="1284" y="1086"/>
                  </a:lnTo>
                  <a:lnTo>
                    <a:pt x="1303" y="1085"/>
                  </a:lnTo>
                  <a:lnTo>
                    <a:pt x="1308" y="1103"/>
                  </a:lnTo>
                  <a:lnTo>
                    <a:pt x="1311" y="1088"/>
                  </a:lnTo>
                  <a:lnTo>
                    <a:pt x="1337" y="1080"/>
                  </a:lnTo>
                  <a:lnTo>
                    <a:pt x="1343" y="1067"/>
                  </a:lnTo>
                  <a:lnTo>
                    <a:pt x="1347" y="1070"/>
                  </a:lnTo>
                  <a:lnTo>
                    <a:pt x="1350" y="1070"/>
                  </a:lnTo>
                  <a:lnTo>
                    <a:pt x="1372" y="1064"/>
                  </a:lnTo>
                  <a:lnTo>
                    <a:pt x="1396" y="1038"/>
                  </a:lnTo>
                  <a:lnTo>
                    <a:pt x="1429" y="962"/>
                  </a:lnTo>
                  <a:lnTo>
                    <a:pt x="1412" y="956"/>
                  </a:lnTo>
                  <a:lnTo>
                    <a:pt x="1429" y="947"/>
                  </a:lnTo>
                  <a:lnTo>
                    <a:pt x="1412" y="931"/>
                  </a:lnTo>
                  <a:lnTo>
                    <a:pt x="1429" y="933"/>
                  </a:lnTo>
                  <a:lnTo>
                    <a:pt x="1401" y="886"/>
                  </a:lnTo>
                  <a:lnTo>
                    <a:pt x="1412" y="862"/>
                  </a:lnTo>
                  <a:lnTo>
                    <a:pt x="1437" y="847"/>
                  </a:lnTo>
                  <a:lnTo>
                    <a:pt x="1419" y="838"/>
                  </a:lnTo>
                  <a:lnTo>
                    <a:pt x="1400" y="847"/>
                  </a:lnTo>
                  <a:lnTo>
                    <a:pt x="1384" y="829"/>
                  </a:lnTo>
                  <a:lnTo>
                    <a:pt x="1386" y="818"/>
                  </a:lnTo>
                  <a:lnTo>
                    <a:pt x="1429" y="785"/>
                  </a:lnTo>
                  <a:lnTo>
                    <a:pt x="1428" y="787"/>
                  </a:lnTo>
                  <a:lnTo>
                    <a:pt x="1431" y="796"/>
                  </a:lnTo>
                  <a:lnTo>
                    <a:pt x="1422" y="823"/>
                  </a:lnTo>
                  <a:lnTo>
                    <a:pt x="1453" y="803"/>
                  </a:lnTo>
                  <a:lnTo>
                    <a:pt x="1465" y="810"/>
                  </a:lnTo>
                  <a:lnTo>
                    <a:pt x="1457" y="834"/>
                  </a:lnTo>
                  <a:lnTo>
                    <a:pt x="1475" y="840"/>
                  </a:lnTo>
                  <a:lnTo>
                    <a:pt x="1472" y="893"/>
                  </a:lnTo>
                  <a:lnTo>
                    <a:pt x="1493" y="886"/>
                  </a:lnTo>
                  <a:lnTo>
                    <a:pt x="1507" y="866"/>
                  </a:lnTo>
                  <a:lnTo>
                    <a:pt x="1494" y="827"/>
                  </a:lnTo>
                  <a:lnTo>
                    <a:pt x="1484" y="804"/>
                  </a:lnTo>
                  <a:lnTo>
                    <a:pt x="1508" y="789"/>
                  </a:lnTo>
                  <a:lnTo>
                    <a:pt x="1517" y="763"/>
                  </a:lnTo>
                  <a:lnTo>
                    <a:pt x="1517" y="761"/>
                  </a:lnTo>
                  <a:lnTo>
                    <a:pt x="1530" y="745"/>
                  </a:lnTo>
                  <a:lnTo>
                    <a:pt x="1544" y="757"/>
                  </a:lnTo>
                  <a:lnTo>
                    <a:pt x="1563" y="745"/>
                  </a:lnTo>
                  <a:lnTo>
                    <a:pt x="1616" y="658"/>
                  </a:lnTo>
                  <a:lnTo>
                    <a:pt x="1618" y="615"/>
                  </a:lnTo>
                  <a:lnTo>
                    <a:pt x="1629" y="589"/>
                  </a:lnTo>
                  <a:lnTo>
                    <a:pt x="1623" y="576"/>
                  </a:lnTo>
                  <a:lnTo>
                    <a:pt x="1612" y="571"/>
                  </a:lnTo>
                  <a:lnTo>
                    <a:pt x="1627" y="568"/>
                  </a:lnTo>
                  <a:lnTo>
                    <a:pt x="1611" y="549"/>
                  </a:lnTo>
                  <a:lnTo>
                    <a:pt x="1599" y="549"/>
                  </a:lnTo>
                  <a:lnTo>
                    <a:pt x="1596" y="564"/>
                  </a:lnTo>
                  <a:lnTo>
                    <a:pt x="1598" y="555"/>
                  </a:lnTo>
                  <a:lnTo>
                    <a:pt x="1585" y="563"/>
                  </a:lnTo>
                  <a:lnTo>
                    <a:pt x="1588" y="549"/>
                  </a:lnTo>
                  <a:lnTo>
                    <a:pt x="1579" y="558"/>
                  </a:lnTo>
                  <a:lnTo>
                    <a:pt x="1579" y="543"/>
                  </a:lnTo>
                  <a:lnTo>
                    <a:pt x="1563" y="539"/>
                  </a:lnTo>
                  <a:lnTo>
                    <a:pt x="1638" y="451"/>
                  </a:lnTo>
                  <a:lnTo>
                    <a:pt x="1702" y="451"/>
                  </a:lnTo>
                  <a:lnTo>
                    <a:pt x="1709" y="441"/>
                  </a:lnTo>
                  <a:lnTo>
                    <a:pt x="1738" y="451"/>
                  </a:lnTo>
                  <a:lnTo>
                    <a:pt x="1727" y="453"/>
                  </a:lnTo>
                  <a:lnTo>
                    <a:pt x="1729" y="458"/>
                  </a:lnTo>
                  <a:lnTo>
                    <a:pt x="1765" y="453"/>
                  </a:lnTo>
                  <a:lnTo>
                    <a:pt x="1757" y="438"/>
                  </a:lnTo>
                  <a:lnTo>
                    <a:pt x="1789" y="399"/>
                  </a:lnTo>
                  <a:lnTo>
                    <a:pt x="1821" y="394"/>
                  </a:lnTo>
                  <a:lnTo>
                    <a:pt x="1819" y="423"/>
                  </a:lnTo>
                  <a:lnTo>
                    <a:pt x="1850" y="402"/>
                  </a:lnTo>
                  <a:lnTo>
                    <a:pt x="1853" y="381"/>
                  </a:lnTo>
                  <a:lnTo>
                    <a:pt x="1867" y="383"/>
                  </a:lnTo>
                  <a:lnTo>
                    <a:pt x="1859" y="388"/>
                  </a:lnTo>
                  <a:lnTo>
                    <a:pt x="1853" y="418"/>
                  </a:lnTo>
                  <a:lnTo>
                    <a:pt x="1836" y="425"/>
                  </a:lnTo>
                  <a:lnTo>
                    <a:pt x="1800" y="475"/>
                  </a:lnTo>
                  <a:lnTo>
                    <a:pt x="1785" y="479"/>
                  </a:lnTo>
                  <a:lnTo>
                    <a:pt x="1776" y="501"/>
                  </a:lnTo>
                  <a:lnTo>
                    <a:pt x="1774" y="541"/>
                  </a:lnTo>
                  <a:lnTo>
                    <a:pt x="1785" y="613"/>
                  </a:lnTo>
                  <a:lnTo>
                    <a:pt x="1799" y="593"/>
                  </a:lnTo>
                  <a:lnTo>
                    <a:pt x="1804" y="576"/>
                  </a:lnTo>
                  <a:lnTo>
                    <a:pt x="1818" y="571"/>
                  </a:lnTo>
                  <a:lnTo>
                    <a:pt x="1815" y="554"/>
                  </a:lnTo>
                  <a:lnTo>
                    <a:pt x="1837" y="541"/>
                  </a:lnTo>
                  <a:lnTo>
                    <a:pt x="1834" y="526"/>
                  </a:lnTo>
                  <a:lnTo>
                    <a:pt x="1839" y="508"/>
                  </a:lnTo>
                  <a:lnTo>
                    <a:pt x="1850" y="514"/>
                  </a:lnTo>
                  <a:lnTo>
                    <a:pt x="1846" y="493"/>
                  </a:lnTo>
                  <a:lnTo>
                    <a:pt x="1850" y="481"/>
                  </a:lnTo>
                  <a:lnTo>
                    <a:pt x="1836" y="475"/>
                  </a:lnTo>
                  <a:lnTo>
                    <a:pt x="1853" y="438"/>
                  </a:lnTo>
                  <a:lnTo>
                    <a:pt x="1867" y="439"/>
                  </a:lnTo>
                  <a:lnTo>
                    <a:pt x="1879" y="424"/>
                  </a:lnTo>
                  <a:lnTo>
                    <a:pt x="1879" y="438"/>
                  </a:lnTo>
                  <a:lnTo>
                    <a:pt x="1900" y="422"/>
                  </a:lnTo>
                  <a:lnTo>
                    <a:pt x="1923" y="437"/>
                  </a:lnTo>
                  <a:lnTo>
                    <a:pt x="1955" y="399"/>
                  </a:lnTo>
                  <a:lnTo>
                    <a:pt x="1992" y="381"/>
                  </a:lnTo>
                  <a:lnTo>
                    <a:pt x="1991" y="374"/>
                  </a:lnTo>
                  <a:lnTo>
                    <a:pt x="2012" y="385"/>
                  </a:lnTo>
                  <a:lnTo>
                    <a:pt x="2016" y="369"/>
                  </a:lnTo>
                  <a:lnTo>
                    <a:pt x="1995" y="333"/>
                  </a:lnTo>
                  <a:lnTo>
                    <a:pt x="2007" y="337"/>
                  </a:lnTo>
                  <a:lnTo>
                    <a:pt x="2023" y="322"/>
                  </a:lnTo>
                  <a:lnTo>
                    <a:pt x="2029" y="314"/>
                  </a:lnTo>
                  <a:lnTo>
                    <a:pt x="2020" y="300"/>
                  </a:lnTo>
                  <a:lnTo>
                    <a:pt x="2028" y="297"/>
                  </a:lnTo>
                  <a:lnTo>
                    <a:pt x="2036" y="297"/>
                  </a:lnTo>
                  <a:lnTo>
                    <a:pt x="2032" y="302"/>
                  </a:lnTo>
                  <a:lnTo>
                    <a:pt x="2037" y="314"/>
                  </a:lnTo>
                  <a:lnTo>
                    <a:pt x="2058" y="314"/>
                  </a:lnTo>
                  <a:lnTo>
                    <a:pt x="2067" y="333"/>
                  </a:lnTo>
                  <a:lnTo>
                    <a:pt x="2076" y="326"/>
                  </a:lnTo>
                  <a:lnTo>
                    <a:pt x="2083" y="341"/>
                  </a:lnTo>
                  <a:lnTo>
                    <a:pt x="2101" y="340"/>
                  </a:lnTo>
                  <a:lnTo>
                    <a:pt x="2093" y="333"/>
                  </a:lnTo>
                  <a:lnTo>
                    <a:pt x="2103" y="326"/>
                  </a:lnTo>
                  <a:lnTo>
                    <a:pt x="2097" y="320"/>
                  </a:lnTo>
                  <a:lnTo>
                    <a:pt x="2128" y="300"/>
                  </a:lnTo>
                  <a:lnTo>
                    <a:pt x="2106" y="282"/>
                  </a:lnTo>
                  <a:lnTo>
                    <a:pt x="2090" y="285"/>
                  </a:lnTo>
                  <a:lnTo>
                    <a:pt x="2086" y="279"/>
                  </a:lnTo>
                  <a:lnTo>
                    <a:pt x="2077" y="281"/>
                  </a:lnTo>
                  <a:lnTo>
                    <a:pt x="2083" y="297"/>
                  </a:lnTo>
                  <a:lnTo>
                    <a:pt x="2067" y="264"/>
                  </a:lnTo>
                  <a:lnTo>
                    <a:pt x="2058" y="264"/>
                  </a:lnTo>
                  <a:lnTo>
                    <a:pt x="2005" y="223"/>
                  </a:lnTo>
                  <a:lnTo>
                    <a:pt x="1926" y="207"/>
                  </a:lnTo>
                  <a:lnTo>
                    <a:pt x="1919" y="218"/>
                  </a:lnTo>
                  <a:lnTo>
                    <a:pt x="1930" y="230"/>
                  </a:lnTo>
                  <a:lnTo>
                    <a:pt x="1919" y="238"/>
                  </a:lnTo>
                  <a:lnTo>
                    <a:pt x="1902" y="227"/>
                  </a:lnTo>
                  <a:lnTo>
                    <a:pt x="1897" y="213"/>
                  </a:lnTo>
                  <a:lnTo>
                    <a:pt x="1887" y="221"/>
                  </a:lnTo>
                  <a:lnTo>
                    <a:pt x="1841" y="216"/>
                  </a:lnTo>
                  <a:lnTo>
                    <a:pt x="1832" y="223"/>
                  </a:lnTo>
                  <a:lnTo>
                    <a:pt x="1814" y="213"/>
                  </a:lnTo>
                  <a:lnTo>
                    <a:pt x="1818" y="197"/>
                  </a:lnTo>
                  <a:lnTo>
                    <a:pt x="1805" y="184"/>
                  </a:lnTo>
                  <a:lnTo>
                    <a:pt x="1742" y="188"/>
                  </a:lnTo>
                  <a:lnTo>
                    <a:pt x="1732" y="172"/>
                  </a:lnTo>
                  <a:lnTo>
                    <a:pt x="1703" y="166"/>
                  </a:lnTo>
                  <a:lnTo>
                    <a:pt x="1715" y="162"/>
                  </a:lnTo>
                  <a:lnTo>
                    <a:pt x="1708" y="151"/>
                  </a:lnTo>
                  <a:lnTo>
                    <a:pt x="1623" y="135"/>
                  </a:lnTo>
                  <a:lnTo>
                    <a:pt x="1611" y="158"/>
                  </a:lnTo>
                  <a:lnTo>
                    <a:pt x="1612" y="172"/>
                  </a:lnTo>
                  <a:lnTo>
                    <a:pt x="1592" y="178"/>
                  </a:lnTo>
                  <a:lnTo>
                    <a:pt x="1568" y="166"/>
                  </a:lnTo>
                  <a:lnTo>
                    <a:pt x="1548" y="173"/>
                  </a:lnTo>
                  <a:lnTo>
                    <a:pt x="1539" y="159"/>
                  </a:lnTo>
                  <a:lnTo>
                    <a:pt x="1523" y="191"/>
                  </a:lnTo>
                  <a:lnTo>
                    <a:pt x="1498" y="166"/>
                  </a:lnTo>
                  <a:lnTo>
                    <a:pt x="1504" y="129"/>
                  </a:lnTo>
                  <a:lnTo>
                    <a:pt x="1450" y="110"/>
                  </a:lnTo>
                  <a:lnTo>
                    <a:pt x="1442" y="110"/>
                  </a:lnTo>
                  <a:lnTo>
                    <a:pt x="1440" y="129"/>
                  </a:lnTo>
                  <a:lnTo>
                    <a:pt x="1419" y="133"/>
                  </a:lnTo>
                  <a:lnTo>
                    <a:pt x="1393" y="127"/>
                  </a:lnTo>
                  <a:lnTo>
                    <a:pt x="1395" y="117"/>
                  </a:lnTo>
                  <a:lnTo>
                    <a:pt x="1365" y="113"/>
                  </a:lnTo>
                  <a:lnTo>
                    <a:pt x="1341" y="118"/>
                  </a:lnTo>
                  <a:lnTo>
                    <a:pt x="1353" y="127"/>
                  </a:lnTo>
                  <a:lnTo>
                    <a:pt x="1339" y="126"/>
                  </a:lnTo>
                  <a:lnTo>
                    <a:pt x="1334" y="105"/>
                  </a:lnTo>
                  <a:lnTo>
                    <a:pt x="1331" y="113"/>
                  </a:lnTo>
                  <a:lnTo>
                    <a:pt x="1305" y="105"/>
                  </a:lnTo>
                  <a:lnTo>
                    <a:pt x="1302" y="115"/>
                  </a:lnTo>
                  <a:lnTo>
                    <a:pt x="1314" y="113"/>
                  </a:lnTo>
                  <a:lnTo>
                    <a:pt x="1267" y="127"/>
                  </a:lnTo>
                  <a:lnTo>
                    <a:pt x="1273" y="135"/>
                  </a:lnTo>
                  <a:lnTo>
                    <a:pt x="1245" y="143"/>
                  </a:lnTo>
                  <a:lnTo>
                    <a:pt x="1337" y="76"/>
                  </a:lnTo>
                  <a:lnTo>
                    <a:pt x="1344" y="63"/>
                  </a:lnTo>
                  <a:lnTo>
                    <a:pt x="1331" y="55"/>
                  </a:lnTo>
                  <a:lnTo>
                    <a:pt x="1339" y="62"/>
                  </a:lnTo>
                  <a:lnTo>
                    <a:pt x="1344" y="51"/>
                  </a:lnTo>
                  <a:lnTo>
                    <a:pt x="1317" y="28"/>
                  </a:lnTo>
                  <a:lnTo>
                    <a:pt x="1266" y="35"/>
                  </a:lnTo>
                  <a:lnTo>
                    <a:pt x="1277" y="21"/>
                  </a:lnTo>
                  <a:lnTo>
                    <a:pt x="1248" y="23"/>
                  </a:lnTo>
                  <a:lnTo>
                    <a:pt x="1264" y="9"/>
                  </a:lnTo>
                  <a:lnTo>
                    <a:pt x="1245" y="0"/>
                  </a:lnTo>
                  <a:lnTo>
                    <a:pt x="1214" y="19"/>
                  </a:lnTo>
                  <a:lnTo>
                    <a:pt x="1214" y="32"/>
                  </a:lnTo>
                  <a:lnTo>
                    <a:pt x="1190" y="35"/>
                  </a:lnTo>
                  <a:lnTo>
                    <a:pt x="1200" y="46"/>
                  </a:lnTo>
                  <a:lnTo>
                    <a:pt x="1189" y="41"/>
                  </a:lnTo>
                  <a:lnTo>
                    <a:pt x="1166" y="51"/>
                  </a:lnTo>
                  <a:lnTo>
                    <a:pt x="1158" y="51"/>
                  </a:lnTo>
                  <a:lnTo>
                    <a:pt x="1160" y="45"/>
                  </a:lnTo>
                  <a:lnTo>
                    <a:pt x="1130" y="46"/>
                  </a:lnTo>
                  <a:lnTo>
                    <a:pt x="1135" y="53"/>
                  </a:lnTo>
                  <a:lnTo>
                    <a:pt x="1069" y="74"/>
                  </a:lnTo>
                  <a:lnTo>
                    <a:pt x="1076" y="76"/>
                  </a:lnTo>
                  <a:lnTo>
                    <a:pt x="1066" y="87"/>
                  </a:lnTo>
                  <a:lnTo>
                    <a:pt x="1058" y="82"/>
                  </a:lnTo>
                  <a:lnTo>
                    <a:pt x="1066" y="110"/>
                  </a:lnTo>
                  <a:lnTo>
                    <a:pt x="1004" y="117"/>
                  </a:lnTo>
                  <a:lnTo>
                    <a:pt x="1009" y="146"/>
                  </a:lnTo>
                  <a:lnTo>
                    <a:pt x="1037" y="166"/>
                  </a:lnTo>
                  <a:lnTo>
                    <a:pt x="1031" y="207"/>
                  </a:lnTo>
                  <a:lnTo>
                    <a:pt x="1021" y="197"/>
                  </a:lnTo>
                  <a:lnTo>
                    <a:pt x="1022" y="178"/>
                  </a:lnTo>
                  <a:lnTo>
                    <a:pt x="1032" y="166"/>
                  </a:lnTo>
                  <a:lnTo>
                    <a:pt x="982" y="148"/>
                  </a:lnTo>
                  <a:lnTo>
                    <a:pt x="972" y="154"/>
                  </a:lnTo>
                  <a:lnTo>
                    <a:pt x="976" y="162"/>
                  </a:lnTo>
                  <a:lnTo>
                    <a:pt x="957" y="162"/>
                  </a:lnTo>
                  <a:lnTo>
                    <a:pt x="982" y="184"/>
                  </a:lnTo>
                  <a:lnTo>
                    <a:pt x="956" y="176"/>
                  </a:lnTo>
                  <a:lnTo>
                    <a:pt x="949" y="173"/>
                  </a:lnTo>
                  <a:lnTo>
                    <a:pt x="952" y="144"/>
                  </a:lnTo>
                  <a:lnTo>
                    <a:pt x="945" y="135"/>
                  </a:lnTo>
                  <a:lnTo>
                    <a:pt x="947" y="149"/>
                  </a:lnTo>
                  <a:lnTo>
                    <a:pt x="927" y="168"/>
                  </a:lnTo>
                  <a:lnTo>
                    <a:pt x="940" y="192"/>
                  </a:lnTo>
                  <a:lnTo>
                    <a:pt x="934" y="228"/>
                  </a:lnTo>
                  <a:lnTo>
                    <a:pt x="976" y="234"/>
                  </a:lnTo>
                  <a:lnTo>
                    <a:pt x="981" y="251"/>
                  </a:lnTo>
                  <a:lnTo>
                    <a:pt x="974" y="263"/>
                  </a:lnTo>
                  <a:lnTo>
                    <a:pt x="987" y="266"/>
                  </a:lnTo>
                  <a:lnTo>
                    <a:pt x="969" y="264"/>
                  </a:lnTo>
                  <a:lnTo>
                    <a:pt x="971" y="247"/>
                  </a:lnTo>
                  <a:lnTo>
                    <a:pt x="962" y="234"/>
                  </a:lnTo>
                  <a:lnTo>
                    <a:pt x="949" y="234"/>
                  </a:lnTo>
                  <a:lnTo>
                    <a:pt x="941" y="239"/>
                  </a:lnTo>
                  <a:lnTo>
                    <a:pt x="944" y="264"/>
                  </a:lnTo>
                  <a:lnTo>
                    <a:pt x="917" y="299"/>
                  </a:lnTo>
                  <a:lnTo>
                    <a:pt x="894" y="288"/>
                  </a:lnTo>
                  <a:lnTo>
                    <a:pt x="916" y="281"/>
                  </a:lnTo>
                  <a:lnTo>
                    <a:pt x="909" y="276"/>
                  </a:lnTo>
                  <a:lnTo>
                    <a:pt x="928" y="264"/>
                  </a:lnTo>
                  <a:lnTo>
                    <a:pt x="932" y="248"/>
                  </a:lnTo>
                  <a:lnTo>
                    <a:pt x="921" y="231"/>
                  </a:lnTo>
                  <a:lnTo>
                    <a:pt x="924" y="188"/>
                  </a:lnTo>
                  <a:lnTo>
                    <a:pt x="915" y="170"/>
                  </a:lnTo>
                  <a:lnTo>
                    <a:pt x="923" y="139"/>
                  </a:lnTo>
                  <a:lnTo>
                    <a:pt x="912" y="133"/>
                  </a:lnTo>
                  <a:lnTo>
                    <a:pt x="890" y="133"/>
                  </a:lnTo>
                  <a:lnTo>
                    <a:pt x="881" y="164"/>
                  </a:lnTo>
                  <a:lnTo>
                    <a:pt x="864" y="176"/>
                  </a:lnTo>
                  <a:lnTo>
                    <a:pt x="861" y="188"/>
                  </a:lnTo>
                  <a:lnTo>
                    <a:pt x="870" y="191"/>
                  </a:lnTo>
                  <a:lnTo>
                    <a:pt x="864" y="216"/>
                  </a:lnTo>
                  <a:lnTo>
                    <a:pt x="878" y="220"/>
                  </a:lnTo>
                  <a:lnTo>
                    <a:pt x="887" y="234"/>
                  </a:lnTo>
                  <a:lnTo>
                    <a:pt x="878" y="252"/>
                  </a:lnTo>
                  <a:lnTo>
                    <a:pt x="837" y="220"/>
                  </a:lnTo>
                  <a:lnTo>
                    <a:pt x="803" y="212"/>
                  </a:lnTo>
                  <a:lnTo>
                    <a:pt x="797" y="218"/>
                  </a:lnTo>
                  <a:lnTo>
                    <a:pt x="803" y="234"/>
                  </a:lnTo>
                  <a:lnTo>
                    <a:pt x="791" y="248"/>
                  </a:lnTo>
                  <a:lnTo>
                    <a:pt x="784" y="233"/>
                  </a:lnTo>
                  <a:lnTo>
                    <a:pt x="740" y="254"/>
                  </a:lnTo>
                  <a:lnTo>
                    <a:pt x="731" y="237"/>
                  </a:lnTo>
                  <a:lnTo>
                    <a:pt x="739" y="233"/>
                  </a:lnTo>
                  <a:lnTo>
                    <a:pt x="731" y="234"/>
                  </a:lnTo>
                  <a:lnTo>
                    <a:pt x="671" y="265"/>
                  </a:lnTo>
                  <a:lnTo>
                    <a:pt x="658" y="288"/>
                  </a:lnTo>
                  <a:lnTo>
                    <a:pt x="640" y="270"/>
                  </a:lnTo>
                  <a:lnTo>
                    <a:pt x="658" y="261"/>
                  </a:lnTo>
                  <a:lnTo>
                    <a:pt x="655" y="254"/>
                  </a:lnTo>
                  <a:lnTo>
                    <a:pt x="623" y="240"/>
                  </a:lnTo>
                  <a:lnTo>
                    <a:pt x="631" y="248"/>
                  </a:lnTo>
                  <a:lnTo>
                    <a:pt x="632" y="306"/>
                  </a:lnTo>
                  <a:lnTo>
                    <a:pt x="613" y="292"/>
                  </a:lnTo>
                  <a:lnTo>
                    <a:pt x="586" y="314"/>
                  </a:lnTo>
                  <a:lnTo>
                    <a:pt x="598" y="340"/>
                  </a:lnTo>
                  <a:lnTo>
                    <a:pt x="570" y="336"/>
                  </a:lnTo>
                  <a:lnTo>
                    <a:pt x="558" y="322"/>
                  </a:lnTo>
                  <a:lnTo>
                    <a:pt x="555" y="333"/>
                  </a:lnTo>
                  <a:lnTo>
                    <a:pt x="567" y="340"/>
                  </a:lnTo>
                  <a:lnTo>
                    <a:pt x="570" y="352"/>
                  </a:lnTo>
                  <a:lnTo>
                    <a:pt x="565" y="355"/>
                  </a:lnTo>
                  <a:lnTo>
                    <a:pt x="535" y="340"/>
                  </a:lnTo>
                  <a:lnTo>
                    <a:pt x="536" y="306"/>
                  </a:lnTo>
                  <a:lnTo>
                    <a:pt x="507" y="281"/>
                  </a:lnTo>
                  <a:lnTo>
                    <a:pt x="577" y="302"/>
                  </a:lnTo>
                  <a:lnTo>
                    <a:pt x="601" y="285"/>
                  </a:lnTo>
                  <a:lnTo>
                    <a:pt x="598" y="265"/>
                  </a:lnTo>
                  <a:lnTo>
                    <a:pt x="546" y="228"/>
                  </a:lnTo>
                  <a:lnTo>
                    <a:pt x="516" y="226"/>
                  </a:lnTo>
                  <a:lnTo>
                    <a:pt x="507" y="220"/>
                  </a:lnTo>
                  <a:lnTo>
                    <a:pt x="517" y="216"/>
                  </a:lnTo>
                  <a:lnTo>
                    <a:pt x="505" y="210"/>
                  </a:lnTo>
                  <a:lnTo>
                    <a:pt x="506" y="211"/>
                  </a:lnTo>
                  <a:lnTo>
                    <a:pt x="506" y="210"/>
                  </a:lnTo>
                  <a:lnTo>
                    <a:pt x="493" y="216"/>
                  </a:lnTo>
                  <a:lnTo>
                    <a:pt x="483" y="220"/>
                  </a:lnTo>
                  <a:lnTo>
                    <a:pt x="486" y="216"/>
                  </a:lnTo>
                  <a:lnTo>
                    <a:pt x="472" y="209"/>
                  </a:lnTo>
                  <a:lnTo>
                    <a:pt x="501" y="201"/>
                  </a:lnTo>
                  <a:lnTo>
                    <a:pt x="479" y="188"/>
                  </a:lnTo>
                  <a:lnTo>
                    <a:pt x="466" y="197"/>
                  </a:lnTo>
                  <a:lnTo>
                    <a:pt x="472" y="184"/>
                  </a:lnTo>
                  <a:lnTo>
                    <a:pt x="461" y="180"/>
                  </a:lnTo>
                  <a:lnTo>
                    <a:pt x="457" y="197"/>
                  </a:lnTo>
                  <a:lnTo>
                    <a:pt x="453" y="199"/>
                  </a:lnTo>
                  <a:lnTo>
                    <a:pt x="453" y="184"/>
                  </a:lnTo>
                  <a:lnTo>
                    <a:pt x="434" y="207"/>
                  </a:lnTo>
                  <a:lnTo>
                    <a:pt x="444" y="188"/>
                  </a:lnTo>
                  <a:lnTo>
                    <a:pt x="435" y="184"/>
                  </a:lnTo>
                  <a:lnTo>
                    <a:pt x="417" y="209"/>
                  </a:lnTo>
                  <a:lnTo>
                    <a:pt x="401" y="202"/>
                  </a:lnTo>
                  <a:lnTo>
                    <a:pt x="406" y="216"/>
                  </a:lnTo>
                  <a:lnTo>
                    <a:pt x="398" y="208"/>
                  </a:lnTo>
                  <a:lnTo>
                    <a:pt x="386" y="226"/>
                  </a:lnTo>
                  <a:lnTo>
                    <a:pt x="387" y="210"/>
                  </a:lnTo>
                  <a:lnTo>
                    <a:pt x="382" y="223"/>
                  </a:lnTo>
                  <a:lnTo>
                    <a:pt x="378" y="215"/>
                  </a:lnTo>
                  <a:lnTo>
                    <a:pt x="380" y="227"/>
                  </a:lnTo>
                  <a:lnTo>
                    <a:pt x="367" y="221"/>
                  </a:lnTo>
                  <a:lnTo>
                    <a:pt x="362" y="238"/>
                  </a:lnTo>
                  <a:lnTo>
                    <a:pt x="350" y="245"/>
                  </a:lnTo>
                  <a:lnTo>
                    <a:pt x="360" y="248"/>
                  </a:lnTo>
                  <a:lnTo>
                    <a:pt x="340" y="256"/>
                  </a:lnTo>
                  <a:lnTo>
                    <a:pt x="335" y="265"/>
                  </a:lnTo>
                  <a:lnTo>
                    <a:pt x="342" y="265"/>
                  </a:lnTo>
                  <a:lnTo>
                    <a:pt x="316" y="287"/>
                  </a:lnTo>
                  <a:lnTo>
                    <a:pt x="307" y="322"/>
                  </a:lnTo>
                  <a:lnTo>
                    <a:pt x="280" y="352"/>
                  </a:lnTo>
                  <a:lnTo>
                    <a:pt x="285" y="359"/>
                  </a:lnTo>
                  <a:lnTo>
                    <a:pt x="297" y="352"/>
                  </a:lnTo>
                  <a:lnTo>
                    <a:pt x="269" y="361"/>
                  </a:lnTo>
                  <a:lnTo>
                    <a:pt x="252" y="374"/>
                  </a:lnTo>
                  <a:lnTo>
                    <a:pt x="257" y="381"/>
                  </a:lnTo>
                  <a:lnTo>
                    <a:pt x="246" y="383"/>
                  </a:lnTo>
                  <a:lnTo>
                    <a:pt x="248" y="389"/>
                  </a:lnTo>
                  <a:lnTo>
                    <a:pt x="232" y="391"/>
                  </a:lnTo>
                  <a:lnTo>
                    <a:pt x="246" y="395"/>
                  </a:lnTo>
                  <a:lnTo>
                    <a:pt x="231" y="399"/>
                  </a:lnTo>
                  <a:lnTo>
                    <a:pt x="232" y="413"/>
                  </a:lnTo>
                  <a:lnTo>
                    <a:pt x="257" y="402"/>
                  </a:lnTo>
                  <a:lnTo>
                    <a:pt x="258" y="410"/>
                  </a:lnTo>
                  <a:lnTo>
                    <a:pt x="231" y="418"/>
                  </a:lnTo>
                  <a:lnTo>
                    <a:pt x="238" y="422"/>
                  </a:lnTo>
                  <a:lnTo>
                    <a:pt x="235" y="438"/>
                  </a:lnTo>
                  <a:lnTo>
                    <a:pt x="252" y="424"/>
                  </a:lnTo>
                  <a:lnTo>
                    <a:pt x="234" y="447"/>
                  </a:lnTo>
                  <a:lnTo>
                    <a:pt x="246" y="446"/>
                  </a:lnTo>
                  <a:lnTo>
                    <a:pt x="238" y="465"/>
                  </a:lnTo>
                  <a:lnTo>
                    <a:pt x="263" y="473"/>
                  </a:lnTo>
                  <a:lnTo>
                    <a:pt x="285" y="455"/>
                  </a:lnTo>
                  <a:lnTo>
                    <a:pt x="288" y="438"/>
                  </a:lnTo>
                  <a:lnTo>
                    <a:pt x="295" y="455"/>
                  </a:lnTo>
                  <a:lnTo>
                    <a:pt x="301" y="487"/>
                  </a:lnTo>
                  <a:lnTo>
                    <a:pt x="312" y="505"/>
                  </a:lnTo>
                  <a:lnTo>
                    <a:pt x="310" y="528"/>
                  </a:lnTo>
                  <a:lnTo>
                    <a:pt x="342" y="514"/>
                  </a:lnTo>
                  <a:lnTo>
                    <a:pt x="352" y="466"/>
                  </a:lnTo>
                  <a:lnTo>
                    <a:pt x="346" y="464"/>
                  </a:lnTo>
                  <a:lnTo>
                    <a:pt x="369" y="449"/>
                  </a:lnTo>
                  <a:lnTo>
                    <a:pt x="347" y="446"/>
                  </a:lnTo>
                  <a:lnTo>
                    <a:pt x="362" y="449"/>
                  </a:lnTo>
                  <a:lnTo>
                    <a:pt x="372" y="438"/>
                  </a:lnTo>
                  <a:lnTo>
                    <a:pt x="360" y="422"/>
                  </a:lnTo>
                  <a:lnTo>
                    <a:pt x="346" y="432"/>
                  </a:lnTo>
                  <a:lnTo>
                    <a:pt x="356" y="424"/>
                  </a:lnTo>
                  <a:lnTo>
                    <a:pt x="357" y="383"/>
                  </a:lnTo>
                  <a:lnTo>
                    <a:pt x="401" y="341"/>
                  </a:lnTo>
                  <a:lnTo>
                    <a:pt x="396" y="330"/>
                  </a:lnTo>
                  <a:lnTo>
                    <a:pt x="406" y="310"/>
                  </a:lnTo>
                  <a:lnTo>
                    <a:pt x="427" y="304"/>
                  </a:lnTo>
                  <a:lnTo>
                    <a:pt x="441" y="327"/>
                  </a:lnTo>
                  <a:lnTo>
                    <a:pt x="396" y="375"/>
                  </a:lnTo>
                  <a:lnTo>
                    <a:pt x="398" y="422"/>
                  </a:lnTo>
                  <a:lnTo>
                    <a:pt x="414" y="427"/>
                  </a:lnTo>
                  <a:lnTo>
                    <a:pt x="415" y="438"/>
                  </a:lnTo>
                  <a:lnTo>
                    <a:pt x="462" y="424"/>
                  </a:lnTo>
                  <a:lnTo>
                    <a:pt x="461" y="424"/>
                  </a:lnTo>
                  <a:lnTo>
                    <a:pt x="472" y="422"/>
                  </a:lnTo>
                  <a:lnTo>
                    <a:pt x="471" y="431"/>
                  </a:lnTo>
                  <a:lnTo>
                    <a:pt x="487" y="439"/>
                  </a:lnTo>
                  <a:lnTo>
                    <a:pt x="419" y="453"/>
                  </a:lnTo>
                  <a:lnTo>
                    <a:pt x="422" y="472"/>
                  </a:lnTo>
                  <a:lnTo>
                    <a:pt x="429" y="470"/>
                  </a:lnTo>
                  <a:lnTo>
                    <a:pt x="426" y="500"/>
                  </a:lnTo>
                  <a:lnTo>
                    <a:pt x="411" y="484"/>
                  </a:lnTo>
                  <a:lnTo>
                    <a:pt x="401" y="487"/>
                  </a:lnTo>
                  <a:lnTo>
                    <a:pt x="393" y="504"/>
                  </a:lnTo>
                  <a:lnTo>
                    <a:pt x="396" y="538"/>
                  </a:lnTo>
                  <a:lnTo>
                    <a:pt x="390" y="537"/>
                  </a:lnTo>
                  <a:lnTo>
                    <a:pt x="394" y="529"/>
                  </a:lnTo>
                  <a:lnTo>
                    <a:pt x="395" y="529"/>
                  </a:lnTo>
                  <a:lnTo>
                    <a:pt x="381" y="545"/>
                  </a:lnTo>
                  <a:lnTo>
                    <a:pt x="356" y="539"/>
                  </a:lnTo>
                  <a:lnTo>
                    <a:pt x="324" y="558"/>
                  </a:lnTo>
                  <a:lnTo>
                    <a:pt x="307" y="545"/>
                  </a:lnTo>
                  <a:lnTo>
                    <a:pt x="290" y="555"/>
                  </a:lnTo>
                </a:path>
              </a:pathLst>
            </a:custGeom>
            <a:solidFill>
              <a:srgbClr val="777777"/>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22" name=""/>
            <p:cNvSpPr/>
            <p:nvPr/>
          </p:nvSpPr>
          <p:spPr>
            <a:xfrm>
              <a:off x="304920" y="1719360"/>
              <a:ext cx="3080880" cy="4151160"/>
            </a:xfrm>
            <a:custGeom>
              <a:avLst/>
              <a:gdLst/>
              <a:ahLst/>
              <a:rect l="l" t="t" r="r" b="b"/>
              <a:pathLst>
                <a:path w="1366" h="2059">
                  <a:moveTo>
                    <a:pt x="309" y="286"/>
                  </a:moveTo>
                  <a:lnTo>
                    <a:pt x="304" y="292"/>
                  </a:lnTo>
                  <a:lnTo>
                    <a:pt x="293" y="285"/>
                  </a:lnTo>
                  <a:lnTo>
                    <a:pt x="301" y="277"/>
                  </a:lnTo>
                  <a:lnTo>
                    <a:pt x="296" y="273"/>
                  </a:lnTo>
                  <a:lnTo>
                    <a:pt x="289" y="280"/>
                  </a:lnTo>
                  <a:lnTo>
                    <a:pt x="250" y="276"/>
                  </a:lnTo>
                  <a:lnTo>
                    <a:pt x="222" y="258"/>
                  </a:lnTo>
                  <a:lnTo>
                    <a:pt x="226" y="252"/>
                  </a:lnTo>
                  <a:lnTo>
                    <a:pt x="211" y="257"/>
                  </a:lnTo>
                  <a:lnTo>
                    <a:pt x="212" y="247"/>
                  </a:lnTo>
                  <a:lnTo>
                    <a:pt x="202" y="257"/>
                  </a:lnTo>
                  <a:lnTo>
                    <a:pt x="209" y="263"/>
                  </a:lnTo>
                  <a:lnTo>
                    <a:pt x="202" y="275"/>
                  </a:lnTo>
                  <a:lnTo>
                    <a:pt x="171" y="290"/>
                  </a:lnTo>
                  <a:lnTo>
                    <a:pt x="179" y="278"/>
                  </a:lnTo>
                  <a:lnTo>
                    <a:pt x="169" y="279"/>
                  </a:lnTo>
                  <a:lnTo>
                    <a:pt x="176" y="258"/>
                  </a:lnTo>
                  <a:lnTo>
                    <a:pt x="199" y="257"/>
                  </a:lnTo>
                  <a:lnTo>
                    <a:pt x="188" y="252"/>
                  </a:lnTo>
                  <a:lnTo>
                    <a:pt x="196" y="241"/>
                  </a:lnTo>
                  <a:lnTo>
                    <a:pt x="182" y="246"/>
                  </a:lnTo>
                  <a:lnTo>
                    <a:pt x="185" y="227"/>
                  </a:lnTo>
                  <a:lnTo>
                    <a:pt x="181" y="246"/>
                  </a:lnTo>
                  <a:lnTo>
                    <a:pt x="146" y="288"/>
                  </a:lnTo>
                  <a:lnTo>
                    <a:pt x="154" y="297"/>
                  </a:lnTo>
                  <a:lnTo>
                    <a:pt x="145" y="311"/>
                  </a:lnTo>
                  <a:lnTo>
                    <a:pt x="108" y="346"/>
                  </a:lnTo>
                  <a:lnTo>
                    <a:pt x="95" y="344"/>
                  </a:lnTo>
                  <a:lnTo>
                    <a:pt x="101" y="354"/>
                  </a:lnTo>
                  <a:lnTo>
                    <a:pt x="90" y="363"/>
                  </a:lnTo>
                  <a:lnTo>
                    <a:pt x="70" y="363"/>
                  </a:lnTo>
                  <a:lnTo>
                    <a:pt x="52" y="376"/>
                  </a:lnTo>
                  <a:lnTo>
                    <a:pt x="65" y="359"/>
                  </a:lnTo>
                  <a:lnTo>
                    <a:pt x="84" y="359"/>
                  </a:lnTo>
                  <a:lnTo>
                    <a:pt x="85" y="346"/>
                  </a:lnTo>
                  <a:lnTo>
                    <a:pt x="99" y="339"/>
                  </a:lnTo>
                  <a:lnTo>
                    <a:pt x="120" y="294"/>
                  </a:lnTo>
                  <a:lnTo>
                    <a:pt x="107" y="303"/>
                  </a:lnTo>
                  <a:lnTo>
                    <a:pt x="101" y="295"/>
                  </a:lnTo>
                  <a:lnTo>
                    <a:pt x="98" y="306"/>
                  </a:lnTo>
                  <a:lnTo>
                    <a:pt x="84" y="290"/>
                  </a:lnTo>
                  <a:lnTo>
                    <a:pt x="65" y="303"/>
                  </a:lnTo>
                  <a:lnTo>
                    <a:pt x="70" y="292"/>
                  </a:lnTo>
                  <a:lnTo>
                    <a:pt x="61" y="268"/>
                  </a:lnTo>
                  <a:lnTo>
                    <a:pt x="71" y="257"/>
                  </a:lnTo>
                  <a:lnTo>
                    <a:pt x="56" y="281"/>
                  </a:lnTo>
                  <a:lnTo>
                    <a:pt x="46" y="280"/>
                  </a:lnTo>
                  <a:lnTo>
                    <a:pt x="40" y="269"/>
                  </a:lnTo>
                  <a:lnTo>
                    <a:pt x="49" y="257"/>
                  </a:lnTo>
                  <a:lnTo>
                    <a:pt x="32" y="253"/>
                  </a:lnTo>
                  <a:lnTo>
                    <a:pt x="26" y="245"/>
                  </a:lnTo>
                  <a:lnTo>
                    <a:pt x="32" y="239"/>
                  </a:lnTo>
                  <a:lnTo>
                    <a:pt x="23" y="241"/>
                  </a:lnTo>
                  <a:lnTo>
                    <a:pt x="34" y="222"/>
                  </a:lnTo>
                  <a:lnTo>
                    <a:pt x="76" y="199"/>
                  </a:lnTo>
                  <a:lnTo>
                    <a:pt x="72" y="178"/>
                  </a:lnTo>
                  <a:lnTo>
                    <a:pt x="79" y="172"/>
                  </a:lnTo>
                  <a:lnTo>
                    <a:pt x="60" y="183"/>
                  </a:lnTo>
                  <a:lnTo>
                    <a:pt x="55" y="176"/>
                  </a:lnTo>
                  <a:lnTo>
                    <a:pt x="24" y="176"/>
                  </a:lnTo>
                  <a:lnTo>
                    <a:pt x="16" y="161"/>
                  </a:lnTo>
                  <a:lnTo>
                    <a:pt x="23" y="159"/>
                  </a:lnTo>
                  <a:lnTo>
                    <a:pt x="4" y="153"/>
                  </a:lnTo>
                  <a:lnTo>
                    <a:pt x="0" y="153"/>
                  </a:lnTo>
                  <a:lnTo>
                    <a:pt x="36" y="131"/>
                  </a:lnTo>
                  <a:lnTo>
                    <a:pt x="46" y="129"/>
                  </a:lnTo>
                  <a:lnTo>
                    <a:pt x="46" y="141"/>
                  </a:lnTo>
                  <a:lnTo>
                    <a:pt x="66" y="143"/>
                  </a:lnTo>
                  <a:lnTo>
                    <a:pt x="75" y="138"/>
                  </a:lnTo>
                  <a:lnTo>
                    <a:pt x="64" y="137"/>
                  </a:lnTo>
                  <a:lnTo>
                    <a:pt x="63" y="127"/>
                  </a:lnTo>
                  <a:lnTo>
                    <a:pt x="90" y="132"/>
                  </a:lnTo>
                  <a:lnTo>
                    <a:pt x="46" y="118"/>
                  </a:lnTo>
                  <a:lnTo>
                    <a:pt x="15" y="87"/>
                  </a:lnTo>
                  <a:lnTo>
                    <a:pt x="20" y="86"/>
                  </a:lnTo>
                  <a:lnTo>
                    <a:pt x="19" y="73"/>
                  </a:lnTo>
                  <a:lnTo>
                    <a:pt x="48" y="67"/>
                  </a:lnTo>
                  <a:lnTo>
                    <a:pt x="60" y="47"/>
                  </a:lnTo>
                  <a:lnTo>
                    <a:pt x="68" y="49"/>
                  </a:lnTo>
                  <a:lnTo>
                    <a:pt x="64" y="42"/>
                  </a:lnTo>
                  <a:lnTo>
                    <a:pt x="82" y="34"/>
                  </a:lnTo>
                  <a:lnTo>
                    <a:pt x="85" y="42"/>
                  </a:lnTo>
                  <a:lnTo>
                    <a:pt x="87" y="30"/>
                  </a:lnTo>
                  <a:lnTo>
                    <a:pt x="107" y="27"/>
                  </a:lnTo>
                  <a:lnTo>
                    <a:pt x="118" y="14"/>
                  </a:lnTo>
                  <a:lnTo>
                    <a:pt x="129" y="18"/>
                  </a:lnTo>
                  <a:lnTo>
                    <a:pt x="122" y="27"/>
                  </a:lnTo>
                  <a:lnTo>
                    <a:pt x="131" y="30"/>
                  </a:lnTo>
                  <a:lnTo>
                    <a:pt x="135" y="19"/>
                  </a:lnTo>
                  <a:lnTo>
                    <a:pt x="165" y="27"/>
                  </a:lnTo>
                  <a:lnTo>
                    <a:pt x="168" y="36"/>
                  </a:lnTo>
                  <a:lnTo>
                    <a:pt x="279" y="55"/>
                  </a:lnTo>
                  <a:lnTo>
                    <a:pt x="347" y="84"/>
                  </a:lnTo>
                  <a:lnTo>
                    <a:pt x="344" y="70"/>
                  </a:lnTo>
                  <a:lnTo>
                    <a:pt x="351" y="65"/>
                  </a:lnTo>
                  <a:lnTo>
                    <a:pt x="394" y="42"/>
                  </a:lnTo>
                  <a:lnTo>
                    <a:pt x="362" y="69"/>
                  </a:lnTo>
                  <a:lnTo>
                    <a:pt x="380" y="61"/>
                  </a:lnTo>
                  <a:lnTo>
                    <a:pt x="380" y="67"/>
                  </a:lnTo>
                  <a:lnTo>
                    <a:pt x="416" y="42"/>
                  </a:lnTo>
                  <a:lnTo>
                    <a:pt x="413" y="34"/>
                  </a:lnTo>
                  <a:lnTo>
                    <a:pt x="435" y="63"/>
                  </a:lnTo>
                  <a:lnTo>
                    <a:pt x="450" y="45"/>
                  </a:lnTo>
                  <a:lnTo>
                    <a:pt x="447" y="63"/>
                  </a:lnTo>
                  <a:lnTo>
                    <a:pt x="466" y="51"/>
                  </a:lnTo>
                  <a:lnTo>
                    <a:pt x="519" y="73"/>
                  </a:lnTo>
                  <a:lnTo>
                    <a:pt x="542" y="73"/>
                  </a:lnTo>
                  <a:lnTo>
                    <a:pt x="556" y="86"/>
                  </a:lnTo>
                  <a:lnTo>
                    <a:pt x="540" y="97"/>
                  </a:lnTo>
                  <a:lnTo>
                    <a:pt x="548" y="102"/>
                  </a:lnTo>
                  <a:lnTo>
                    <a:pt x="597" y="95"/>
                  </a:lnTo>
                  <a:lnTo>
                    <a:pt x="617" y="112"/>
                  </a:lnTo>
                  <a:lnTo>
                    <a:pt x="617" y="124"/>
                  </a:lnTo>
                  <a:lnTo>
                    <a:pt x="625" y="118"/>
                  </a:lnTo>
                  <a:lnTo>
                    <a:pt x="617" y="102"/>
                  </a:lnTo>
                  <a:lnTo>
                    <a:pt x="638" y="79"/>
                  </a:lnTo>
                  <a:lnTo>
                    <a:pt x="617" y="93"/>
                  </a:lnTo>
                  <a:lnTo>
                    <a:pt x="608" y="87"/>
                  </a:lnTo>
                  <a:lnTo>
                    <a:pt x="635" y="73"/>
                  </a:lnTo>
                  <a:lnTo>
                    <a:pt x="650" y="93"/>
                  </a:lnTo>
                  <a:lnTo>
                    <a:pt x="664" y="93"/>
                  </a:lnTo>
                  <a:lnTo>
                    <a:pt x="675" y="103"/>
                  </a:lnTo>
                  <a:lnTo>
                    <a:pt x="715" y="102"/>
                  </a:lnTo>
                  <a:lnTo>
                    <a:pt x="712" y="94"/>
                  </a:lnTo>
                  <a:lnTo>
                    <a:pt x="726" y="105"/>
                  </a:lnTo>
                  <a:lnTo>
                    <a:pt x="727" y="98"/>
                  </a:lnTo>
                  <a:lnTo>
                    <a:pt x="718" y="100"/>
                  </a:lnTo>
                  <a:lnTo>
                    <a:pt x="712" y="87"/>
                  </a:lnTo>
                  <a:lnTo>
                    <a:pt x="727" y="86"/>
                  </a:lnTo>
                  <a:lnTo>
                    <a:pt x="732" y="95"/>
                  </a:lnTo>
                  <a:lnTo>
                    <a:pt x="740" y="90"/>
                  </a:lnTo>
                  <a:lnTo>
                    <a:pt x="735" y="105"/>
                  </a:lnTo>
                  <a:lnTo>
                    <a:pt x="746" y="115"/>
                  </a:lnTo>
                  <a:lnTo>
                    <a:pt x="743" y="94"/>
                  </a:lnTo>
                  <a:lnTo>
                    <a:pt x="764" y="82"/>
                  </a:lnTo>
                  <a:lnTo>
                    <a:pt x="760" y="71"/>
                  </a:lnTo>
                  <a:lnTo>
                    <a:pt x="753" y="78"/>
                  </a:lnTo>
                  <a:lnTo>
                    <a:pt x="762" y="60"/>
                  </a:lnTo>
                  <a:lnTo>
                    <a:pt x="734" y="47"/>
                  </a:lnTo>
                  <a:lnTo>
                    <a:pt x="736" y="15"/>
                  </a:lnTo>
                  <a:lnTo>
                    <a:pt x="743" y="17"/>
                  </a:lnTo>
                  <a:lnTo>
                    <a:pt x="748" y="0"/>
                  </a:lnTo>
                  <a:lnTo>
                    <a:pt x="770" y="15"/>
                  </a:lnTo>
                  <a:lnTo>
                    <a:pt x="771" y="27"/>
                  </a:lnTo>
                  <a:lnTo>
                    <a:pt x="785" y="44"/>
                  </a:lnTo>
                  <a:lnTo>
                    <a:pt x="777" y="42"/>
                  </a:lnTo>
                  <a:lnTo>
                    <a:pt x="781" y="49"/>
                  </a:lnTo>
                  <a:lnTo>
                    <a:pt x="774" y="55"/>
                  </a:lnTo>
                  <a:lnTo>
                    <a:pt x="793" y="60"/>
                  </a:lnTo>
                  <a:lnTo>
                    <a:pt x="787" y="63"/>
                  </a:lnTo>
                  <a:lnTo>
                    <a:pt x="798" y="90"/>
                  </a:lnTo>
                  <a:lnTo>
                    <a:pt x="807" y="66"/>
                  </a:lnTo>
                  <a:lnTo>
                    <a:pt x="819" y="73"/>
                  </a:lnTo>
                  <a:lnTo>
                    <a:pt x="823" y="90"/>
                  </a:lnTo>
                  <a:lnTo>
                    <a:pt x="816" y="98"/>
                  </a:lnTo>
                  <a:lnTo>
                    <a:pt x="829" y="115"/>
                  </a:lnTo>
                  <a:lnTo>
                    <a:pt x="836" y="111"/>
                  </a:lnTo>
                  <a:lnTo>
                    <a:pt x="845" y="82"/>
                  </a:lnTo>
                  <a:lnTo>
                    <a:pt x="856" y="77"/>
                  </a:lnTo>
                  <a:lnTo>
                    <a:pt x="848" y="54"/>
                  </a:lnTo>
                  <a:lnTo>
                    <a:pt x="877" y="55"/>
                  </a:lnTo>
                  <a:lnTo>
                    <a:pt x="890" y="69"/>
                  </a:lnTo>
                  <a:lnTo>
                    <a:pt x="885" y="76"/>
                  </a:lnTo>
                  <a:lnTo>
                    <a:pt x="890" y="82"/>
                  </a:lnTo>
                  <a:lnTo>
                    <a:pt x="878" y="87"/>
                  </a:lnTo>
                  <a:lnTo>
                    <a:pt x="889" y="120"/>
                  </a:lnTo>
                  <a:lnTo>
                    <a:pt x="869" y="135"/>
                  </a:lnTo>
                  <a:lnTo>
                    <a:pt x="862" y="127"/>
                  </a:lnTo>
                  <a:lnTo>
                    <a:pt x="865" y="138"/>
                  </a:lnTo>
                  <a:lnTo>
                    <a:pt x="837" y="131"/>
                  </a:lnTo>
                  <a:lnTo>
                    <a:pt x="842" y="141"/>
                  </a:lnTo>
                  <a:lnTo>
                    <a:pt x="830" y="157"/>
                  </a:lnTo>
                  <a:lnTo>
                    <a:pt x="801" y="145"/>
                  </a:lnTo>
                  <a:lnTo>
                    <a:pt x="811" y="159"/>
                  </a:lnTo>
                  <a:lnTo>
                    <a:pt x="834" y="161"/>
                  </a:lnTo>
                  <a:lnTo>
                    <a:pt x="818" y="188"/>
                  </a:lnTo>
                  <a:lnTo>
                    <a:pt x="801" y="186"/>
                  </a:lnTo>
                  <a:lnTo>
                    <a:pt x="795" y="200"/>
                  </a:lnTo>
                  <a:lnTo>
                    <a:pt x="765" y="188"/>
                  </a:lnTo>
                  <a:lnTo>
                    <a:pt x="793" y="200"/>
                  </a:lnTo>
                  <a:lnTo>
                    <a:pt x="795" y="211"/>
                  </a:lnTo>
                  <a:lnTo>
                    <a:pt x="777" y="214"/>
                  </a:lnTo>
                  <a:lnTo>
                    <a:pt x="781" y="219"/>
                  </a:lnTo>
                  <a:lnTo>
                    <a:pt x="776" y="220"/>
                  </a:lnTo>
                  <a:lnTo>
                    <a:pt x="776" y="231"/>
                  </a:lnTo>
                  <a:lnTo>
                    <a:pt x="754" y="245"/>
                  </a:lnTo>
                  <a:lnTo>
                    <a:pt x="750" y="294"/>
                  </a:lnTo>
                  <a:lnTo>
                    <a:pt x="758" y="306"/>
                  </a:lnTo>
                  <a:lnTo>
                    <a:pt x="768" y="300"/>
                  </a:lnTo>
                  <a:lnTo>
                    <a:pt x="774" y="337"/>
                  </a:lnTo>
                  <a:lnTo>
                    <a:pt x="790" y="329"/>
                  </a:lnTo>
                  <a:lnTo>
                    <a:pt x="810" y="339"/>
                  </a:lnTo>
                  <a:lnTo>
                    <a:pt x="849" y="368"/>
                  </a:lnTo>
                  <a:lnTo>
                    <a:pt x="845" y="377"/>
                  </a:lnTo>
                  <a:lnTo>
                    <a:pt x="849" y="370"/>
                  </a:lnTo>
                  <a:lnTo>
                    <a:pt x="879" y="371"/>
                  </a:lnTo>
                  <a:lnTo>
                    <a:pt x="879" y="415"/>
                  </a:lnTo>
                  <a:lnTo>
                    <a:pt x="889" y="427"/>
                  </a:lnTo>
                  <a:lnTo>
                    <a:pt x="882" y="430"/>
                  </a:lnTo>
                  <a:lnTo>
                    <a:pt x="896" y="436"/>
                  </a:lnTo>
                  <a:lnTo>
                    <a:pt x="893" y="449"/>
                  </a:lnTo>
                  <a:lnTo>
                    <a:pt x="907" y="449"/>
                  </a:lnTo>
                  <a:lnTo>
                    <a:pt x="925" y="428"/>
                  </a:lnTo>
                  <a:lnTo>
                    <a:pt x="918" y="421"/>
                  </a:lnTo>
                  <a:lnTo>
                    <a:pt x="907" y="382"/>
                  </a:lnTo>
                  <a:lnTo>
                    <a:pt x="942" y="349"/>
                  </a:lnTo>
                  <a:lnTo>
                    <a:pt x="937" y="349"/>
                  </a:lnTo>
                  <a:lnTo>
                    <a:pt x="929" y="311"/>
                  </a:lnTo>
                  <a:lnTo>
                    <a:pt x="917" y="300"/>
                  </a:lnTo>
                  <a:lnTo>
                    <a:pt x="935" y="283"/>
                  </a:lnTo>
                  <a:lnTo>
                    <a:pt x="927" y="276"/>
                  </a:lnTo>
                  <a:lnTo>
                    <a:pt x="930" y="258"/>
                  </a:lnTo>
                  <a:lnTo>
                    <a:pt x="922" y="257"/>
                  </a:lnTo>
                  <a:lnTo>
                    <a:pt x="930" y="240"/>
                  </a:lnTo>
                  <a:lnTo>
                    <a:pt x="921" y="231"/>
                  </a:lnTo>
                  <a:lnTo>
                    <a:pt x="926" y="222"/>
                  </a:lnTo>
                  <a:lnTo>
                    <a:pt x="954" y="228"/>
                  </a:lnTo>
                  <a:lnTo>
                    <a:pt x="966" y="223"/>
                  </a:lnTo>
                  <a:lnTo>
                    <a:pt x="990" y="240"/>
                  </a:lnTo>
                  <a:lnTo>
                    <a:pt x="990" y="252"/>
                  </a:lnTo>
                  <a:lnTo>
                    <a:pt x="1009" y="252"/>
                  </a:lnTo>
                  <a:lnTo>
                    <a:pt x="1012" y="273"/>
                  </a:lnTo>
                  <a:lnTo>
                    <a:pt x="994" y="273"/>
                  </a:lnTo>
                  <a:lnTo>
                    <a:pt x="1009" y="277"/>
                  </a:lnTo>
                  <a:lnTo>
                    <a:pt x="1014" y="290"/>
                  </a:lnTo>
                  <a:lnTo>
                    <a:pt x="998" y="306"/>
                  </a:lnTo>
                  <a:lnTo>
                    <a:pt x="1022" y="297"/>
                  </a:lnTo>
                  <a:lnTo>
                    <a:pt x="1023" y="312"/>
                  </a:lnTo>
                  <a:lnTo>
                    <a:pt x="1013" y="318"/>
                  </a:lnTo>
                  <a:lnTo>
                    <a:pt x="1027" y="304"/>
                  </a:lnTo>
                  <a:lnTo>
                    <a:pt x="1028" y="314"/>
                  </a:lnTo>
                  <a:lnTo>
                    <a:pt x="1043" y="297"/>
                  </a:lnTo>
                  <a:lnTo>
                    <a:pt x="1047" y="306"/>
                  </a:lnTo>
                  <a:lnTo>
                    <a:pt x="1055" y="285"/>
                  </a:lnTo>
                  <a:lnTo>
                    <a:pt x="1052" y="280"/>
                  </a:lnTo>
                  <a:lnTo>
                    <a:pt x="1061" y="269"/>
                  </a:lnTo>
                  <a:lnTo>
                    <a:pt x="1074" y="290"/>
                  </a:lnTo>
                  <a:lnTo>
                    <a:pt x="1066" y="295"/>
                  </a:lnTo>
                  <a:lnTo>
                    <a:pt x="1076" y="294"/>
                  </a:lnTo>
                  <a:lnTo>
                    <a:pt x="1079" y="303"/>
                  </a:lnTo>
                  <a:lnTo>
                    <a:pt x="1072" y="306"/>
                  </a:lnTo>
                  <a:lnTo>
                    <a:pt x="1082" y="308"/>
                  </a:lnTo>
                  <a:lnTo>
                    <a:pt x="1076" y="314"/>
                  </a:lnTo>
                  <a:lnTo>
                    <a:pt x="1083" y="312"/>
                  </a:lnTo>
                  <a:lnTo>
                    <a:pt x="1089" y="323"/>
                  </a:lnTo>
                  <a:lnTo>
                    <a:pt x="1083" y="326"/>
                  </a:lnTo>
                  <a:lnTo>
                    <a:pt x="1095" y="335"/>
                  </a:lnTo>
                  <a:lnTo>
                    <a:pt x="1078" y="343"/>
                  </a:lnTo>
                  <a:lnTo>
                    <a:pt x="1091" y="343"/>
                  </a:lnTo>
                  <a:lnTo>
                    <a:pt x="1088" y="352"/>
                  </a:lnTo>
                  <a:lnTo>
                    <a:pt x="1105" y="360"/>
                  </a:lnTo>
                  <a:lnTo>
                    <a:pt x="1111" y="376"/>
                  </a:lnTo>
                  <a:lnTo>
                    <a:pt x="1117" y="370"/>
                  </a:lnTo>
                  <a:lnTo>
                    <a:pt x="1134" y="382"/>
                  </a:lnTo>
                  <a:lnTo>
                    <a:pt x="1097" y="399"/>
                  </a:lnTo>
                  <a:lnTo>
                    <a:pt x="1105" y="408"/>
                  </a:lnTo>
                  <a:lnTo>
                    <a:pt x="1137" y="389"/>
                  </a:lnTo>
                  <a:lnTo>
                    <a:pt x="1137" y="405"/>
                  </a:lnTo>
                  <a:lnTo>
                    <a:pt x="1150" y="403"/>
                  </a:lnTo>
                  <a:lnTo>
                    <a:pt x="1152" y="410"/>
                  </a:lnTo>
                  <a:lnTo>
                    <a:pt x="1147" y="410"/>
                  </a:lnTo>
                  <a:lnTo>
                    <a:pt x="1152" y="428"/>
                  </a:lnTo>
                  <a:lnTo>
                    <a:pt x="1108" y="463"/>
                  </a:lnTo>
                  <a:lnTo>
                    <a:pt x="1044" y="463"/>
                  </a:lnTo>
                  <a:lnTo>
                    <a:pt x="1018" y="488"/>
                  </a:lnTo>
                  <a:lnTo>
                    <a:pt x="995" y="525"/>
                  </a:lnTo>
                  <a:lnTo>
                    <a:pt x="1018" y="498"/>
                  </a:lnTo>
                  <a:lnTo>
                    <a:pt x="1052" y="480"/>
                  </a:lnTo>
                  <a:lnTo>
                    <a:pt x="1066" y="494"/>
                  </a:lnTo>
                  <a:lnTo>
                    <a:pt x="1042" y="503"/>
                  </a:lnTo>
                  <a:lnTo>
                    <a:pt x="1060" y="508"/>
                  </a:lnTo>
                  <a:lnTo>
                    <a:pt x="1055" y="520"/>
                  </a:lnTo>
                  <a:lnTo>
                    <a:pt x="1068" y="540"/>
                  </a:lnTo>
                  <a:lnTo>
                    <a:pt x="1096" y="549"/>
                  </a:lnTo>
                  <a:lnTo>
                    <a:pt x="1101" y="521"/>
                  </a:lnTo>
                  <a:lnTo>
                    <a:pt x="1101" y="538"/>
                  </a:lnTo>
                  <a:lnTo>
                    <a:pt x="1110" y="535"/>
                  </a:lnTo>
                  <a:lnTo>
                    <a:pt x="1097" y="552"/>
                  </a:lnTo>
                  <a:lnTo>
                    <a:pt x="1066" y="564"/>
                  </a:lnTo>
                  <a:lnTo>
                    <a:pt x="1054" y="582"/>
                  </a:lnTo>
                  <a:lnTo>
                    <a:pt x="1047" y="565"/>
                  </a:lnTo>
                  <a:lnTo>
                    <a:pt x="1074" y="550"/>
                  </a:lnTo>
                  <a:lnTo>
                    <a:pt x="1060" y="551"/>
                  </a:lnTo>
                  <a:lnTo>
                    <a:pt x="1061" y="540"/>
                  </a:lnTo>
                  <a:lnTo>
                    <a:pt x="1036" y="553"/>
                  </a:lnTo>
                  <a:lnTo>
                    <a:pt x="1028" y="546"/>
                  </a:lnTo>
                  <a:lnTo>
                    <a:pt x="1028" y="522"/>
                  </a:lnTo>
                  <a:lnTo>
                    <a:pt x="1013" y="514"/>
                  </a:lnTo>
                  <a:lnTo>
                    <a:pt x="1000" y="551"/>
                  </a:lnTo>
                  <a:lnTo>
                    <a:pt x="947" y="565"/>
                  </a:lnTo>
                  <a:lnTo>
                    <a:pt x="912" y="579"/>
                  </a:lnTo>
                  <a:lnTo>
                    <a:pt x="906" y="587"/>
                  </a:lnTo>
                  <a:lnTo>
                    <a:pt x="913" y="587"/>
                  </a:lnTo>
                  <a:lnTo>
                    <a:pt x="916" y="592"/>
                  </a:lnTo>
                  <a:lnTo>
                    <a:pt x="871" y="607"/>
                  </a:lnTo>
                  <a:lnTo>
                    <a:pt x="873" y="599"/>
                  </a:lnTo>
                  <a:lnTo>
                    <a:pt x="878" y="596"/>
                  </a:lnTo>
                  <a:lnTo>
                    <a:pt x="879" y="590"/>
                  </a:lnTo>
                  <a:lnTo>
                    <a:pt x="885" y="584"/>
                  </a:lnTo>
                  <a:lnTo>
                    <a:pt x="887" y="552"/>
                  </a:lnTo>
                  <a:lnTo>
                    <a:pt x="894" y="564"/>
                  </a:lnTo>
                  <a:lnTo>
                    <a:pt x="907" y="560"/>
                  </a:lnTo>
                  <a:lnTo>
                    <a:pt x="896" y="540"/>
                  </a:lnTo>
                  <a:lnTo>
                    <a:pt x="858" y="531"/>
                  </a:lnTo>
                  <a:lnTo>
                    <a:pt x="853" y="505"/>
                  </a:lnTo>
                  <a:lnTo>
                    <a:pt x="845" y="505"/>
                  </a:lnTo>
                  <a:lnTo>
                    <a:pt x="838" y="491"/>
                  </a:lnTo>
                  <a:lnTo>
                    <a:pt x="830" y="491"/>
                  </a:lnTo>
                  <a:lnTo>
                    <a:pt x="830" y="498"/>
                  </a:lnTo>
                  <a:lnTo>
                    <a:pt x="820" y="486"/>
                  </a:lnTo>
                  <a:lnTo>
                    <a:pt x="805" y="505"/>
                  </a:lnTo>
                  <a:lnTo>
                    <a:pt x="806" y="504"/>
                  </a:lnTo>
                  <a:lnTo>
                    <a:pt x="781" y="526"/>
                  </a:lnTo>
                  <a:lnTo>
                    <a:pt x="799" y="528"/>
                  </a:lnTo>
                  <a:lnTo>
                    <a:pt x="824" y="512"/>
                  </a:lnTo>
                  <a:lnTo>
                    <a:pt x="817" y="525"/>
                  </a:lnTo>
                  <a:lnTo>
                    <a:pt x="858" y="530"/>
                  </a:lnTo>
                  <a:lnTo>
                    <a:pt x="859" y="530"/>
                  </a:lnTo>
                  <a:lnTo>
                    <a:pt x="863" y="539"/>
                  </a:lnTo>
                  <a:lnTo>
                    <a:pt x="837" y="539"/>
                  </a:lnTo>
                  <a:lnTo>
                    <a:pt x="824" y="559"/>
                  </a:lnTo>
                  <a:lnTo>
                    <a:pt x="832" y="553"/>
                  </a:lnTo>
                  <a:lnTo>
                    <a:pt x="823" y="587"/>
                  </a:lnTo>
                  <a:lnTo>
                    <a:pt x="827" y="609"/>
                  </a:lnTo>
                  <a:lnTo>
                    <a:pt x="836" y="607"/>
                  </a:lnTo>
                  <a:lnTo>
                    <a:pt x="841" y="561"/>
                  </a:lnTo>
                  <a:lnTo>
                    <a:pt x="853" y="544"/>
                  </a:lnTo>
                  <a:lnTo>
                    <a:pt x="869" y="552"/>
                  </a:lnTo>
                  <a:lnTo>
                    <a:pt x="863" y="577"/>
                  </a:lnTo>
                  <a:lnTo>
                    <a:pt x="874" y="571"/>
                  </a:lnTo>
                  <a:lnTo>
                    <a:pt x="879" y="587"/>
                  </a:lnTo>
                  <a:lnTo>
                    <a:pt x="879" y="596"/>
                  </a:lnTo>
                  <a:lnTo>
                    <a:pt x="874" y="599"/>
                  </a:lnTo>
                  <a:lnTo>
                    <a:pt x="872" y="606"/>
                  </a:lnTo>
                  <a:lnTo>
                    <a:pt x="874" y="613"/>
                  </a:lnTo>
                  <a:lnTo>
                    <a:pt x="887" y="615"/>
                  </a:lnTo>
                  <a:lnTo>
                    <a:pt x="917" y="592"/>
                  </a:lnTo>
                  <a:lnTo>
                    <a:pt x="913" y="587"/>
                  </a:lnTo>
                  <a:lnTo>
                    <a:pt x="944" y="580"/>
                  </a:lnTo>
                  <a:lnTo>
                    <a:pt x="947" y="565"/>
                  </a:lnTo>
                  <a:lnTo>
                    <a:pt x="1000" y="550"/>
                  </a:lnTo>
                  <a:lnTo>
                    <a:pt x="1014" y="513"/>
                  </a:lnTo>
                  <a:lnTo>
                    <a:pt x="1030" y="520"/>
                  </a:lnTo>
                  <a:lnTo>
                    <a:pt x="1030" y="545"/>
                  </a:lnTo>
                  <a:lnTo>
                    <a:pt x="1037" y="553"/>
                  </a:lnTo>
                  <a:lnTo>
                    <a:pt x="1037" y="561"/>
                  </a:lnTo>
                  <a:lnTo>
                    <a:pt x="1006" y="578"/>
                  </a:lnTo>
                  <a:lnTo>
                    <a:pt x="998" y="600"/>
                  </a:lnTo>
                  <a:lnTo>
                    <a:pt x="1009" y="612"/>
                  </a:lnTo>
                  <a:lnTo>
                    <a:pt x="968" y="626"/>
                  </a:lnTo>
                  <a:lnTo>
                    <a:pt x="958" y="655"/>
                  </a:lnTo>
                  <a:lnTo>
                    <a:pt x="951" y="646"/>
                  </a:lnTo>
                  <a:lnTo>
                    <a:pt x="958" y="663"/>
                  </a:lnTo>
                  <a:lnTo>
                    <a:pt x="947" y="686"/>
                  </a:lnTo>
                  <a:lnTo>
                    <a:pt x="946" y="646"/>
                  </a:lnTo>
                  <a:lnTo>
                    <a:pt x="939" y="651"/>
                  </a:lnTo>
                  <a:lnTo>
                    <a:pt x="942" y="669"/>
                  </a:lnTo>
                  <a:lnTo>
                    <a:pt x="933" y="662"/>
                  </a:lnTo>
                  <a:lnTo>
                    <a:pt x="942" y="673"/>
                  </a:lnTo>
                  <a:lnTo>
                    <a:pt x="940" y="689"/>
                  </a:lnTo>
                  <a:lnTo>
                    <a:pt x="947" y="702"/>
                  </a:lnTo>
                  <a:lnTo>
                    <a:pt x="939" y="705"/>
                  </a:lnTo>
                  <a:lnTo>
                    <a:pt x="949" y="710"/>
                  </a:lnTo>
                  <a:lnTo>
                    <a:pt x="898" y="757"/>
                  </a:lnTo>
                  <a:lnTo>
                    <a:pt x="889" y="783"/>
                  </a:lnTo>
                  <a:lnTo>
                    <a:pt x="902" y="843"/>
                  </a:lnTo>
                  <a:lnTo>
                    <a:pt x="899" y="869"/>
                  </a:lnTo>
                  <a:lnTo>
                    <a:pt x="893" y="869"/>
                  </a:lnTo>
                  <a:lnTo>
                    <a:pt x="879" y="837"/>
                  </a:lnTo>
                  <a:lnTo>
                    <a:pt x="876" y="810"/>
                  </a:lnTo>
                  <a:lnTo>
                    <a:pt x="865" y="795"/>
                  </a:lnTo>
                  <a:lnTo>
                    <a:pt x="823" y="793"/>
                  </a:lnTo>
                  <a:lnTo>
                    <a:pt x="822" y="783"/>
                  </a:lnTo>
                  <a:lnTo>
                    <a:pt x="820" y="789"/>
                  </a:lnTo>
                  <a:lnTo>
                    <a:pt x="798" y="792"/>
                  </a:lnTo>
                  <a:lnTo>
                    <a:pt x="809" y="794"/>
                  </a:lnTo>
                  <a:lnTo>
                    <a:pt x="809" y="812"/>
                  </a:lnTo>
                  <a:lnTo>
                    <a:pt x="781" y="801"/>
                  </a:lnTo>
                  <a:lnTo>
                    <a:pt x="751" y="801"/>
                  </a:lnTo>
                  <a:lnTo>
                    <a:pt x="749" y="815"/>
                  </a:lnTo>
                  <a:lnTo>
                    <a:pt x="727" y="831"/>
                  </a:lnTo>
                  <a:lnTo>
                    <a:pt x="730" y="859"/>
                  </a:lnTo>
                  <a:lnTo>
                    <a:pt x="722" y="876"/>
                  </a:lnTo>
                  <a:lnTo>
                    <a:pt x="723" y="914"/>
                  </a:lnTo>
                  <a:lnTo>
                    <a:pt x="742" y="962"/>
                  </a:lnTo>
                  <a:lnTo>
                    <a:pt x="757" y="972"/>
                  </a:lnTo>
                  <a:lnTo>
                    <a:pt x="786" y="967"/>
                  </a:lnTo>
                  <a:lnTo>
                    <a:pt x="798" y="928"/>
                  </a:lnTo>
                  <a:lnTo>
                    <a:pt x="822" y="921"/>
                  </a:lnTo>
                  <a:lnTo>
                    <a:pt x="834" y="928"/>
                  </a:lnTo>
                  <a:lnTo>
                    <a:pt x="824" y="973"/>
                  </a:lnTo>
                  <a:lnTo>
                    <a:pt x="822" y="962"/>
                  </a:lnTo>
                  <a:lnTo>
                    <a:pt x="819" y="1007"/>
                  </a:lnTo>
                  <a:lnTo>
                    <a:pt x="853" y="1007"/>
                  </a:lnTo>
                  <a:lnTo>
                    <a:pt x="869" y="1021"/>
                  </a:lnTo>
                  <a:lnTo>
                    <a:pt x="867" y="1077"/>
                  </a:lnTo>
                  <a:lnTo>
                    <a:pt x="879" y="1095"/>
                  </a:lnTo>
                  <a:lnTo>
                    <a:pt x="890" y="1105"/>
                  </a:lnTo>
                  <a:lnTo>
                    <a:pt x="912" y="1095"/>
                  </a:lnTo>
                  <a:lnTo>
                    <a:pt x="931" y="1107"/>
                  </a:lnTo>
                  <a:lnTo>
                    <a:pt x="931" y="1108"/>
                  </a:lnTo>
                  <a:lnTo>
                    <a:pt x="932" y="1106"/>
                  </a:lnTo>
                  <a:lnTo>
                    <a:pt x="937" y="1116"/>
                  </a:lnTo>
                  <a:lnTo>
                    <a:pt x="957" y="1074"/>
                  </a:lnTo>
                  <a:lnTo>
                    <a:pt x="991" y="1054"/>
                  </a:lnTo>
                  <a:lnTo>
                    <a:pt x="994" y="1062"/>
                  </a:lnTo>
                  <a:lnTo>
                    <a:pt x="985" y="1087"/>
                  </a:lnTo>
                  <a:lnTo>
                    <a:pt x="991" y="1101"/>
                  </a:lnTo>
                  <a:lnTo>
                    <a:pt x="996" y="1097"/>
                  </a:lnTo>
                  <a:lnTo>
                    <a:pt x="994" y="1078"/>
                  </a:lnTo>
                  <a:lnTo>
                    <a:pt x="1009" y="1067"/>
                  </a:lnTo>
                  <a:lnTo>
                    <a:pt x="1008" y="1057"/>
                  </a:lnTo>
                  <a:lnTo>
                    <a:pt x="1027" y="1081"/>
                  </a:lnTo>
                  <a:lnTo>
                    <a:pt x="1088" y="1080"/>
                  </a:lnTo>
                  <a:lnTo>
                    <a:pt x="1078" y="1083"/>
                  </a:lnTo>
                  <a:lnTo>
                    <a:pt x="1099" y="1097"/>
                  </a:lnTo>
                  <a:lnTo>
                    <a:pt x="1099" y="1111"/>
                  </a:lnTo>
                  <a:lnTo>
                    <a:pt x="1110" y="1112"/>
                  </a:lnTo>
                  <a:lnTo>
                    <a:pt x="1110" y="1113"/>
                  </a:lnTo>
                  <a:lnTo>
                    <a:pt x="1141" y="1147"/>
                  </a:lnTo>
                  <a:lnTo>
                    <a:pt x="1172" y="1152"/>
                  </a:lnTo>
                  <a:lnTo>
                    <a:pt x="1196" y="1172"/>
                  </a:lnTo>
                  <a:lnTo>
                    <a:pt x="1195" y="1174"/>
                  </a:lnTo>
                  <a:lnTo>
                    <a:pt x="1196" y="1173"/>
                  </a:lnTo>
                  <a:lnTo>
                    <a:pt x="1214" y="1206"/>
                  </a:lnTo>
                  <a:lnTo>
                    <a:pt x="1197" y="1236"/>
                  </a:lnTo>
                  <a:lnTo>
                    <a:pt x="1207" y="1253"/>
                  </a:lnTo>
                  <a:lnTo>
                    <a:pt x="1196" y="1257"/>
                  </a:lnTo>
                  <a:lnTo>
                    <a:pt x="1217" y="1254"/>
                  </a:lnTo>
                  <a:lnTo>
                    <a:pt x="1217" y="1264"/>
                  </a:lnTo>
                  <a:lnTo>
                    <a:pt x="1231" y="1239"/>
                  </a:lnTo>
                  <a:lnTo>
                    <a:pt x="1242" y="1238"/>
                  </a:lnTo>
                  <a:lnTo>
                    <a:pt x="1264" y="1250"/>
                  </a:lnTo>
                  <a:lnTo>
                    <a:pt x="1269" y="1267"/>
                  </a:lnTo>
                  <a:lnTo>
                    <a:pt x="1318" y="1272"/>
                  </a:lnTo>
                  <a:lnTo>
                    <a:pt x="1343" y="1299"/>
                  </a:lnTo>
                  <a:lnTo>
                    <a:pt x="1361" y="1301"/>
                  </a:lnTo>
                  <a:lnTo>
                    <a:pt x="1365" y="1327"/>
                  </a:lnTo>
                  <a:lnTo>
                    <a:pt x="1363" y="1354"/>
                  </a:lnTo>
                  <a:lnTo>
                    <a:pt x="1324" y="1414"/>
                  </a:lnTo>
                  <a:lnTo>
                    <a:pt x="1322" y="1476"/>
                  </a:lnTo>
                  <a:lnTo>
                    <a:pt x="1300" y="1540"/>
                  </a:lnTo>
                  <a:lnTo>
                    <a:pt x="1291" y="1554"/>
                  </a:lnTo>
                  <a:lnTo>
                    <a:pt x="1267" y="1554"/>
                  </a:lnTo>
                  <a:lnTo>
                    <a:pt x="1228" y="1591"/>
                  </a:lnTo>
                  <a:lnTo>
                    <a:pt x="1226" y="1634"/>
                  </a:lnTo>
                  <a:lnTo>
                    <a:pt x="1176" y="1716"/>
                  </a:lnTo>
                  <a:lnTo>
                    <a:pt x="1176" y="1715"/>
                  </a:lnTo>
                  <a:lnTo>
                    <a:pt x="1161" y="1736"/>
                  </a:lnTo>
                  <a:lnTo>
                    <a:pt x="1124" y="1719"/>
                  </a:lnTo>
                  <a:lnTo>
                    <a:pt x="1142" y="1765"/>
                  </a:lnTo>
                  <a:lnTo>
                    <a:pt x="1130" y="1789"/>
                  </a:lnTo>
                  <a:lnTo>
                    <a:pt x="1086" y="1795"/>
                  </a:lnTo>
                  <a:lnTo>
                    <a:pt x="1083" y="1831"/>
                  </a:lnTo>
                  <a:lnTo>
                    <a:pt x="1057" y="1830"/>
                  </a:lnTo>
                  <a:lnTo>
                    <a:pt x="1057" y="1849"/>
                  </a:lnTo>
                  <a:lnTo>
                    <a:pt x="1064" y="1856"/>
                  </a:lnTo>
                  <a:lnTo>
                    <a:pt x="1071" y="1849"/>
                  </a:lnTo>
                  <a:lnTo>
                    <a:pt x="1072" y="1861"/>
                  </a:lnTo>
                  <a:lnTo>
                    <a:pt x="1057" y="1861"/>
                  </a:lnTo>
                  <a:lnTo>
                    <a:pt x="1066" y="1866"/>
                  </a:lnTo>
                  <a:lnTo>
                    <a:pt x="1057" y="1875"/>
                  </a:lnTo>
                  <a:lnTo>
                    <a:pt x="1053" y="1901"/>
                  </a:lnTo>
                  <a:lnTo>
                    <a:pt x="1033" y="1917"/>
                  </a:lnTo>
                  <a:lnTo>
                    <a:pt x="1052" y="1943"/>
                  </a:lnTo>
                  <a:lnTo>
                    <a:pt x="1027" y="1988"/>
                  </a:lnTo>
                  <a:lnTo>
                    <a:pt x="1020" y="1983"/>
                  </a:lnTo>
                  <a:lnTo>
                    <a:pt x="1014" y="2018"/>
                  </a:lnTo>
                  <a:lnTo>
                    <a:pt x="1024" y="2028"/>
                  </a:lnTo>
                  <a:lnTo>
                    <a:pt x="998" y="2040"/>
                  </a:lnTo>
                  <a:lnTo>
                    <a:pt x="995" y="2058"/>
                  </a:lnTo>
                  <a:lnTo>
                    <a:pt x="983" y="2054"/>
                  </a:lnTo>
                  <a:lnTo>
                    <a:pt x="996" y="2040"/>
                  </a:lnTo>
                  <a:lnTo>
                    <a:pt x="979" y="2036"/>
                  </a:lnTo>
                  <a:lnTo>
                    <a:pt x="978" y="2016"/>
                  </a:lnTo>
                  <a:lnTo>
                    <a:pt x="971" y="2025"/>
                  </a:lnTo>
                  <a:lnTo>
                    <a:pt x="964" y="2006"/>
                  </a:lnTo>
                  <a:lnTo>
                    <a:pt x="968" y="2002"/>
                  </a:lnTo>
                  <a:lnTo>
                    <a:pt x="960" y="1991"/>
                  </a:lnTo>
                  <a:lnTo>
                    <a:pt x="968" y="1982"/>
                  </a:lnTo>
                  <a:lnTo>
                    <a:pt x="960" y="1953"/>
                  </a:lnTo>
                  <a:lnTo>
                    <a:pt x="973" y="1956"/>
                  </a:lnTo>
                  <a:lnTo>
                    <a:pt x="960" y="1943"/>
                  </a:lnTo>
                  <a:lnTo>
                    <a:pt x="963" y="1932"/>
                  </a:lnTo>
                  <a:lnTo>
                    <a:pt x="949" y="1932"/>
                  </a:lnTo>
                  <a:lnTo>
                    <a:pt x="958" y="1916"/>
                  </a:lnTo>
                  <a:lnTo>
                    <a:pt x="968" y="1927"/>
                  </a:lnTo>
                  <a:lnTo>
                    <a:pt x="979" y="1898"/>
                  </a:lnTo>
                  <a:lnTo>
                    <a:pt x="975" y="1884"/>
                  </a:lnTo>
                  <a:lnTo>
                    <a:pt x="982" y="1844"/>
                  </a:lnTo>
                  <a:lnTo>
                    <a:pt x="968" y="1839"/>
                  </a:lnTo>
                  <a:lnTo>
                    <a:pt x="970" y="1773"/>
                  </a:lnTo>
                  <a:lnTo>
                    <a:pt x="991" y="1703"/>
                  </a:lnTo>
                  <a:lnTo>
                    <a:pt x="991" y="1646"/>
                  </a:lnTo>
                  <a:lnTo>
                    <a:pt x="1006" y="1533"/>
                  </a:lnTo>
                  <a:lnTo>
                    <a:pt x="1000" y="1484"/>
                  </a:lnTo>
                  <a:lnTo>
                    <a:pt x="941" y="1428"/>
                  </a:lnTo>
                  <a:lnTo>
                    <a:pt x="917" y="1345"/>
                  </a:lnTo>
                  <a:lnTo>
                    <a:pt x="894" y="1312"/>
                  </a:lnTo>
                  <a:lnTo>
                    <a:pt x="891" y="1290"/>
                  </a:lnTo>
                  <a:lnTo>
                    <a:pt x="902" y="1277"/>
                  </a:lnTo>
                  <a:lnTo>
                    <a:pt x="907" y="1267"/>
                  </a:lnTo>
                  <a:lnTo>
                    <a:pt x="896" y="1262"/>
                  </a:lnTo>
                  <a:lnTo>
                    <a:pt x="896" y="1243"/>
                  </a:lnTo>
                  <a:lnTo>
                    <a:pt x="902" y="1217"/>
                  </a:lnTo>
                  <a:lnTo>
                    <a:pt x="917" y="1210"/>
                  </a:lnTo>
                  <a:lnTo>
                    <a:pt x="935" y="1175"/>
                  </a:lnTo>
                  <a:lnTo>
                    <a:pt x="931" y="1174"/>
                  </a:lnTo>
                  <a:lnTo>
                    <a:pt x="926" y="1127"/>
                  </a:lnTo>
                  <a:lnTo>
                    <a:pt x="926" y="1129"/>
                  </a:lnTo>
                  <a:lnTo>
                    <a:pt x="926" y="1127"/>
                  </a:lnTo>
                  <a:lnTo>
                    <a:pt x="924" y="1111"/>
                  </a:lnTo>
                  <a:lnTo>
                    <a:pt x="913" y="1103"/>
                  </a:lnTo>
                  <a:lnTo>
                    <a:pt x="900" y="1113"/>
                  </a:lnTo>
                  <a:lnTo>
                    <a:pt x="902" y="1124"/>
                  </a:lnTo>
                  <a:lnTo>
                    <a:pt x="899" y="1127"/>
                  </a:lnTo>
                  <a:lnTo>
                    <a:pt x="874" y="1113"/>
                  </a:lnTo>
                  <a:lnTo>
                    <a:pt x="855" y="1087"/>
                  </a:lnTo>
                  <a:lnTo>
                    <a:pt x="848" y="1090"/>
                  </a:lnTo>
                  <a:lnTo>
                    <a:pt x="847" y="1074"/>
                  </a:lnTo>
                  <a:lnTo>
                    <a:pt x="824" y="1041"/>
                  </a:lnTo>
                  <a:lnTo>
                    <a:pt x="801" y="1035"/>
                  </a:lnTo>
                  <a:lnTo>
                    <a:pt x="779" y="1023"/>
                  </a:lnTo>
                  <a:lnTo>
                    <a:pt x="801" y="1035"/>
                  </a:lnTo>
                  <a:lnTo>
                    <a:pt x="779" y="1023"/>
                  </a:lnTo>
                  <a:lnTo>
                    <a:pt x="758" y="1001"/>
                  </a:lnTo>
                  <a:lnTo>
                    <a:pt x="726" y="1005"/>
                  </a:lnTo>
                  <a:lnTo>
                    <a:pt x="653" y="958"/>
                  </a:lnTo>
                  <a:lnTo>
                    <a:pt x="642" y="942"/>
                  </a:lnTo>
                  <a:lnTo>
                    <a:pt x="648" y="927"/>
                  </a:lnTo>
                  <a:lnTo>
                    <a:pt x="642" y="909"/>
                  </a:lnTo>
                  <a:lnTo>
                    <a:pt x="606" y="865"/>
                  </a:lnTo>
                  <a:lnTo>
                    <a:pt x="606" y="853"/>
                  </a:lnTo>
                  <a:lnTo>
                    <a:pt x="580" y="819"/>
                  </a:lnTo>
                  <a:lnTo>
                    <a:pt x="559" y="776"/>
                  </a:lnTo>
                  <a:lnTo>
                    <a:pt x="548" y="770"/>
                  </a:lnTo>
                  <a:lnTo>
                    <a:pt x="551" y="795"/>
                  </a:lnTo>
                  <a:lnTo>
                    <a:pt x="603" y="897"/>
                  </a:lnTo>
                  <a:lnTo>
                    <a:pt x="598" y="905"/>
                  </a:lnTo>
                  <a:lnTo>
                    <a:pt x="576" y="876"/>
                  </a:lnTo>
                  <a:lnTo>
                    <a:pt x="577" y="863"/>
                  </a:lnTo>
                  <a:lnTo>
                    <a:pt x="566" y="845"/>
                  </a:lnTo>
                  <a:lnTo>
                    <a:pt x="546" y="832"/>
                  </a:lnTo>
                  <a:lnTo>
                    <a:pt x="556" y="832"/>
                  </a:lnTo>
                  <a:lnTo>
                    <a:pt x="556" y="822"/>
                  </a:lnTo>
                  <a:lnTo>
                    <a:pt x="541" y="803"/>
                  </a:lnTo>
                  <a:lnTo>
                    <a:pt x="525" y="759"/>
                  </a:lnTo>
                  <a:lnTo>
                    <a:pt x="509" y="736"/>
                  </a:lnTo>
                  <a:lnTo>
                    <a:pt x="490" y="726"/>
                  </a:lnTo>
                  <a:lnTo>
                    <a:pt x="472" y="686"/>
                  </a:lnTo>
                  <a:lnTo>
                    <a:pt x="477" y="669"/>
                  </a:lnTo>
                  <a:lnTo>
                    <a:pt x="466" y="669"/>
                  </a:lnTo>
                  <a:lnTo>
                    <a:pt x="452" y="633"/>
                  </a:lnTo>
                  <a:lnTo>
                    <a:pt x="456" y="538"/>
                  </a:lnTo>
                  <a:lnTo>
                    <a:pt x="463" y="534"/>
                  </a:lnTo>
                  <a:lnTo>
                    <a:pt x="462" y="535"/>
                  </a:lnTo>
                  <a:lnTo>
                    <a:pt x="455" y="533"/>
                  </a:lnTo>
                  <a:lnTo>
                    <a:pt x="447" y="502"/>
                  </a:lnTo>
                  <a:lnTo>
                    <a:pt x="468" y="502"/>
                  </a:lnTo>
                  <a:lnTo>
                    <a:pt x="466" y="514"/>
                  </a:lnTo>
                  <a:lnTo>
                    <a:pt x="472" y="503"/>
                  </a:lnTo>
                  <a:lnTo>
                    <a:pt x="464" y="487"/>
                  </a:lnTo>
                  <a:lnTo>
                    <a:pt x="462" y="475"/>
                  </a:lnTo>
                  <a:lnTo>
                    <a:pt x="445" y="469"/>
                  </a:lnTo>
                  <a:lnTo>
                    <a:pt x="447" y="460"/>
                  </a:lnTo>
                  <a:lnTo>
                    <a:pt x="416" y="447"/>
                  </a:lnTo>
                  <a:lnTo>
                    <a:pt x="419" y="443"/>
                  </a:lnTo>
                  <a:lnTo>
                    <a:pt x="413" y="422"/>
                  </a:lnTo>
                  <a:lnTo>
                    <a:pt x="404" y="421"/>
                  </a:lnTo>
                  <a:lnTo>
                    <a:pt x="388" y="386"/>
                  </a:lnTo>
                  <a:lnTo>
                    <a:pt x="391" y="375"/>
                  </a:lnTo>
                  <a:lnTo>
                    <a:pt x="383" y="377"/>
                  </a:lnTo>
                  <a:lnTo>
                    <a:pt x="381" y="353"/>
                  </a:lnTo>
                  <a:lnTo>
                    <a:pt x="370" y="363"/>
                  </a:lnTo>
                  <a:lnTo>
                    <a:pt x="377" y="349"/>
                  </a:lnTo>
                  <a:lnTo>
                    <a:pt x="357" y="330"/>
                  </a:lnTo>
                  <a:lnTo>
                    <a:pt x="361" y="317"/>
                  </a:lnTo>
                  <a:lnTo>
                    <a:pt x="343" y="308"/>
                  </a:lnTo>
                  <a:lnTo>
                    <a:pt x="336" y="287"/>
                  </a:lnTo>
                  <a:lnTo>
                    <a:pt x="338" y="311"/>
                  </a:lnTo>
                  <a:lnTo>
                    <a:pt x="329" y="297"/>
                  </a:lnTo>
                  <a:lnTo>
                    <a:pt x="321" y="297"/>
                  </a:lnTo>
                  <a:lnTo>
                    <a:pt x="329" y="305"/>
                  </a:lnTo>
                  <a:lnTo>
                    <a:pt x="325" y="311"/>
                  </a:lnTo>
                  <a:lnTo>
                    <a:pt x="314" y="304"/>
                  </a:lnTo>
                  <a:lnTo>
                    <a:pt x="309" y="288"/>
                  </a:lnTo>
                  <a:lnTo>
                    <a:pt x="309" y="286"/>
                  </a:lnTo>
                </a:path>
              </a:pathLst>
            </a:custGeom>
            <a:solidFill>
              <a:srgbClr val="777777"/>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23" name=""/>
            <p:cNvSpPr/>
            <p:nvPr/>
          </p:nvSpPr>
          <p:spPr>
            <a:xfrm>
              <a:off x="1443600" y="1641240"/>
              <a:ext cx="615240" cy="270360"/>
            </a:xfrm>
            <a:custGeom>
              <a:avLst/>
              <a:gdLst/>
              <a:ahLst/>
              <a:rect l="l" t="t" r="r" b="b"/>
              <a:pathLst>
                <a:path w="273" h="134">
                  <a:moveTo>
                    <a:pt x="0" y="42"/>
                  </a:moveTo>
                  <a:lnTo>
                    <a:pt x="13" y="31"/>
                  </a:lnTo>
                  <a:lnTo>
                    <a:pt x="5" y="24"/>
                  </a:lnTo>
                  <a:lnTo>
                    <a:pt x="41" y="5"/>
                  </a:lnTo>
                  <a:lnTo>
                    <a:pt x="66" y="0"/>
                  </a:lnTo>
                  <a:lnTo>
                    <a:pt x="75" y="13"/>
                  </a:lnTo>
                  <a:lnTo>
                    <a:pt x="65" y="20"/>
                  </a:lnTo>
                  <a:lnTo>
                    <a:pt x="88" y="8"/>
                  </a:lnTo>
                  <a:lnTo>
                    <a:pt x="115" y="19"/>
                  </a:lnTo>
                  <a:lnTo>
                    <a:pt x="106" y="28"/>
                  </a:lnTo>
                  <a:lnTo>
                    <a:pt x="136" y="22"/>
                  </a:lnTo>
                  <a:lnTo>
                    <a:pt x="130" y="11"/>
                  </a:lnTo>
                  <a:lnTo>
                    <a:pt x="141" y="11"/>
                  </a:lnTo>
                  <a:lnTo>
                    <a:pt x="165" y="48"/>
                  </a:lnTo>
                  <a:lnTo>
                    <a:pt x="172" y="42"/>
                  </a:lnTo>
                  <a:lnTo>
                    <a:pt x="165" y="1"/>
                  </a:lnTo>
                  <a:lnTo>
                    <a:pt x="186" y="2"/>
                  </a:lnTo>
                  <a:lnTo>
                    <a:pt x="205" y="17"/>
                  </a:lnTo>
                  <a:lnTo>
                    <a:pt x="218" y="64"/>
                  </a:lnTo>
                  <a:lnTo>
                    <a:pt x="272" y="86"/>
                  </a:lnTo>
                  <a:lnTo>
                    <a:pt x="272" y="100"/>
                  </a:lnTo>
                  <a:lnTo>
                    <a:pt x="258" y="93"/>
                  </a:lnTo>
                  <a:lnTo>
                    <a:pt x="239" y="104"/>
                  </a:lnTo>
                  <a:lnTo>
                    <a:pt x="266" y="112"/>
                  </a:lnTo>
                  <a:lnTo>
                    <a:pt x="243" y="123"/>
                  </a:lnTo>
                  <a:lnTo>
                    <a:pt x="206" y="119"/>
                  </a:lnTo>
                  <a:lnTo>
                    <a:pt x="187" y="105"/>
                  </a:lnTo>
                  <a:lnTo>
                    <a:pt x="141" y="128"/>
                  </a:lnTo>
                  <a:lnTo>
                    <a:pt x="87" y="133"/>
                  </a:lnTo>
                  <a:lnTo>
                    <a:pt x="75" y="111"/>
                  </a:lnTo>
                  <a:lnTo>
                    <a:pt x="44" y="110"/>
                  </a:lnTo>
                  <a:lnTo>
                    <a:pt x="25" y="91"/>
                  </a:lnTo>
                  <a:lnTo>
                    <a:pt x="104" y="80"/>
                  </a:lnTo>
                  <a:lnTo>
                    <a:pt x="22" y="74"/>
                  </a:lnTo>
                  <a:lnTo>
                    <a:pt x="10" y="64"/>
                  </a:lnTo>
                  <a:lnTo>
                    <a:pt x="53" y="51"/>
                  </a:lnTo>
                  <a:lnTo>
                    <a:pt x="13" y="55"/>
                  </a:lnTo>
                  <a:lnTo>
                    <a:pt x="17" y="48"/>
                  </a:lnTo>
                  <a:lnTo>
                    <a:pt x="0" y="42"/>
                  </a:lnTo>
                </a:path>
              </a:pathLst>
            </a:custGeom>
            <a:solidFill>
              <a:srgbClr val="777777"/>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24" name=""/>
            <p:cNvSpPr/>
            <p:nvPr/>
          </p:nvSpPr>
          <p:spPr>
            <a:xfrm>
              <a:off x="1827000" y="1616040"/>
              <a:ext cx="202320" cy="141480"/>
            </a:xfrm>
            <a:custGeom>
              <a:avLst/>
              <a:gdLst/>
              <a:ahLst/>
              <a:rect l="l" t="t" r="r" b="b"/>
              <a:pathLst>
                <a:path w="90" h="70">
                  <a:moveTo>
                    <a:pt x="0" y="32"/>
                  </a:moveTo>
                  <a:lnTo>
                    <a:pt x="2" y="24"/>
                  </a:lnTo>
                  <a:lnTo>
                    <a:pt x="34" y="30"/>
                  </a:lnTo>
                  <a:lnTo>
                    <a:pt x="29" y="18"/>
                  </a:lnTo>
                  <a:lnTo>
                    <a:pt x="38" y="18"/>
                  </a:lnTo>
                  <a:lnTo>
                    <a:pt x="17" y="12"/>
                  </a:lnTo>
                  <a:lnTo>
                    <a:pt x="28" y="10"/>
                  </a:lnTo>
                  <a:lnTo>
                    <a:pt x="17" y="5"/>
                  </a:lnTo>
                  <a:lnTo>
                    <a:pt x="77" y="0"/>
                  </a:lnTo>
                  <a:lnTo>
                    <a:pt x="77" y="13"/>
                  </a:lnTo>
                  <a:lnTo>
                    <a:pt x="59" y="26"/>
                  </a:lnTo>
                  <a:lnTo>
                    <a:pt x="84" y="30"/>
                  </a:lnTo>
                  <a:lnTo>
                    <a:pt x="89" y="56"/>
                  </a:lnTo>
                  <a:lnTo>
                    <a:pt x="50" y="69"/>
                  </a:lnTo>
                  <a:lnTo>
                    <a:pt x="34" y="49"/>
                  </a:lnTo>
                  <a:lnTo>
                    <a:pt x="0" y="32"/>
                  </a:lnTo>
                </a:path>
              </a:pathLst>
            </a:custGeom>
            <a:solidFill>
              <a:srgbClr val="777777"/>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25" name=""/>
            <p:cNvSpPr/>
            <p:nvPr/>
          </p:nvSpPr>
          <p:spPr>
            <a:xfrm>
              <a:off x="2495520" y="5802840"/>
              <a:ext cx="48600" cy="57600"/>
            </a:xfrm>
            <a:custGeom>
              <a:avLst/>
              <a:gdLst/>
              <a:ahLst/>
              <a:rect l="l" t="t" r="r" b="b"/>
              <a:pathLst>
                <a:path w="22" h="29">
                  <a:moveTo>
                    <a:pt x="0" y="3"/>
                  </a:moveTo>
                  <a:lnTo>
                    <a:pt x="7" y="0"/>
                  </a:lnTo>
                  <a:lnTo>
                    <a:pt x="7" y="13"/>
                  </a:lnTo>
                  <a:lnTo>
                    <a:pt x="21" y="16"/>
                  </a:lnTo>
                  <a:lnTo>
                    <a:pt x="9" y="28"/>
                  </a:lnTo>
                  <a:lnTo>
                    <a:pt x="0" y="3"/>
                  </a:lnTo>
                </a:path>
              </a:pathLst>
            </a:custGeom>
            <a:solidFill>
              <a:srgbClr val="777777"/>
            </a:solidFill>
            <a:ln w="0">
              <a:noFill/>
            </a:ln>
          </p:spPr>
          <p:style>
            <a:lnRef idx="0"/>
            <a:fillRef idx="0"/>
            <a:effectRef idx="0"/>
            <a:fontRef idx="minor"/>
          </p:style>
          <p:txBody>
            <a:bodyPr lIns="90000" rIns="90000" tIns="10800" bIns="10800" anchor="t">
              <a:noAutofit/>
            </a:bodyPr>
            <a:p>
              <a:endParaRPr b="0" lang="en-US" sz="2400" strike="noStrike" u="none">
                <a:solidFill>
                  <a:srgbClr val="ffffff"/>
                </a:solidFill>
                <a:effectLst/>
                <a:uFillTx/>
                <a:latin typeface="Times New Roman"/>
              </a:endParaRPr>
            </a:p>
          </p:txBody>
        </p:sp>
        <p:sp>
          <p:nvSpPr>
            <p:cNvPr id="326" name=""/>
            <p:cNvSpPr/>
            <p:nvPr/>
          </p:nvSpPr>
          <p:spPr>
            <a:xfrm>
              <a:off x="2603520" y="5827680"/>
              <a:ext cx="87120" cy="87120"/>
            </a:xfrm>
            <a:custGeom>
              <a:avLst/>
              <a:gdLst/>
              <a:ahLst/>
              <a:rect l="l" t="t" r="r" b="b"/>
              <a:pathLst>
                <a:path w="39" h="43">
                  <a:moveTo>
                    <a:pt x="0" y="0"/>
                  </a:moveTo>
                  <a:lnTo>
                    <a:pt x="2" y="42"/>
                  </a:lnTo>
                  <a:lnTo>
                    <a:pt x="38" y="39"/>
                  </a:lnTo>
                  <a:lnTo>
                    <a:pt x="9" y="19"/>
                  </a:lnTo>
                  <a:lnTo>
                    <a:pt x="0" y="0"/>
                  </a:lnTo>
                </a:path>
              </a:pathLst>
            </a:custGeom>
            <a:solidFill>
              <a:srgbClr val="777777"/>
            </a:solidFill>
            <a:ln w="0">
              <a:noFill/>
            </a:ln>
          </p:spPr>
          <p:style>
            <a:lnRef idx="0"/>
            <a:fillRef idx="0"/>
            <a:effectRef idx="0"/>
            <a:fontRef idx="minor"/>
          </p:style>
          <p:txBody>
            <a:bodyPr lIns="90000" rIns="90000" tIns="40320" bIns="40320" anchor="t">
              <a:noAutofit/>
            </a:bodyPr>
            <a:p>
              <a:endParaRPr b="0" lang="en-US" sz="2400" strike="noStrike" u="none">
                <a:solidFill>
                  <a:srgbClr val="ffffff"/>
                </a:solidFill>
                <a:effectLst/>
                <a:uFillTx/>
                <a:latin typeface="Times New Roman"/>
              </a:endParaRPr>
            </a:p>
          </p:txBody>
        </p:sp>
        <p:sp>
          <p:nvSpPr>
            <p:cNvPr id="327" name=""/>
            <p:cNvSpPr/>
            <p:nvPr/>
          </p:nvSpPr>
          <p:spPr>
            <a:xfrm>
              <a:off x="6802560" y="4496040"/>
              <a:ext cx="933120" cy="860040"/>
            </a:xfrm>
            <a:custGeom>
              <a:avLst/>
              <a:gdLst/>
              <a:ahLst/>
              <a:rect l="l" t="t" r="r" b="b"/>
              <a:pathLst>
                <a:path w="414" h="427">
                  <a:moveTo>
                    <a:pt x="0" y="224"/>
                  </a:moveTo>
                  <a:lnTo>
                    <a:pt x="7" y="230"/>
                  </a:lnTo>
                  <a:lnTo>
                    <a:pt x="1" y="216"/>
                  </a:lnTo>
                  <a:lnTo>
                    <a:pt x="9" y="222"/>
                  </a:lnTo>
                  <a:lnTo>
                    <a:pt x="1" y="197"/>
                  </a:lnTo>
                  <a:lnTo>
                    <a:pt x="7" y="162"/>
                  </a:lnTo>
                  <a:lnTo>
                    <a:pt x="9" y="170"/>
                  </a:lnTo>
                  <a:lnTo>
                    <a:pt x="37" y="141"/>
                  </a:lnTo>
                  <a:lnTo>
                    <a:pt x="80" y="128"/>
                  </a:lnTo>
                  <a:lnTo>
                    <a:pt x="93" y="105"/>
                  </a:lnTo>
                  <a:lnTo>
                    <a:pt x="93" y="92"/>
                  </a:lnTo>
                  <a:lnTo>
                    <a:pt x="99" y="82"/>
                  </a:lnTo>
                  <a:lnTo>
                    <a:pt x="104" y="99"/>
                  </a:lnTo>
                  <a:lnTo>
                    <a:pt x="104" y="79"/>
                  </a:lnTo>
                  <a:lnTo>
                    <a:pt x="115" y="84"/>
                  </a:lnTo>
                  <a:lnTo>
                    <a:pt x="116" y="69"/>
                  </a:lnTo>
                  <a:lnTo>
                    <a:pt x="131" y="47"/>
                  </a:lnTo>
                  <a:lnTo>
                    <a:pt x="146" y="50"/>
                  </a:lnTo>
                  <a:lnTo>
                    <a:pt x="151" y="71"/>
                  </a:lnTo>
                  <a:lnTo>
                    <a:pt x="157" y="60"/>
                  </a:lnTo>
                  <a:lnTo>
                    <a:pt x="168" y="64"/>
                  </a:lnTo>
                  <a:lnTo>
                    <a:pt x="164" y="52"/>
                  </a:lnTo>
                  <a:lnTo>
                    <a:pt x="175" y="30"/>
                  </a:lnTo>
                  <a:lnTo>
                    <a:pt x="197" y="20"/>
                  </a:lnTo>
                  <a:lnTo>
                    <a:pt x="192" y="6"/>
                  </a:lnTo>
                  <a:lnTo>
                    <a:pt x="239" y="26"/>
                  </a:lnTo>
                  <a:lnTo>
                    <a:pt x="230" y="61"/>
                  </a:lnTo>
                  <a:lnTo>
                    <a:pt x="275" y="99"/>
                  </a:lnTo>
                  <a:lnTo>
                    <a:pt x="286" y="86"/>
                  </a:lnTo>
                  <a:lnTo>
                    <a:pt x="291" y="20"/>
                  </a:lnTo>
                  <a:lnTo>
                    <a:pt x="302" y="0"/>
                  </a:lnTo>
                  <a:lnTo>
                    <a:pt x="313" y="51"/>
                  </a:lnTo>
                  <a:lnTo>
                    <a:pt x="329" y="61"/>
                  </a:lnTo>
                  <a:lnTo>
                    <a:pt x="340" y="119"/>
                  </a:lnTo>
                  <a:lnTo>
                    <a:pt x="364" y="138"/>
                  </a:lnTo>
                  <a:lnTo>
                    <a:pt x="374" y="170"/>
                  </a:lnTo>
                  <a:lnTo>
                    <a:pt x="385" y="168"/>
                  </a:lnTo>
                  <a:lnTo>
                    <a:pt x="386" y="184"/>
                  </a:lnTo>
                  <a:lnTo>
                    <a:pt x="406" y="211"/>
                  </a:lnTo>
                  <a:lnTo>
                    <a:pt x="413" y="256"/>
                  </a:lnTo>
                  <a:lnTo>
                    <a:pt x="409" y="298"/>
                  </a:lnTo>
                  <a:lnTo>
                    <a:pt x="391" y="336"/>
                  </a:lnTo>
                  <a:lnTo>
                    <a:pt x="377" y="402"/>
                  </a:lnTo>
                  <a:lnTo>
                    <a:pt x="353" y="407"/>
                  </a:lnTo>
                  <a:lnTo>
                    <a:pt x="340" y="418"/>
                  </a:lnTo>
                  <a:lnTo>
                    <a:pt x="340" y="426"/>
                  </a:lnTo>
                  <a:lnTo>
                    <a:pt x="325" y="404"/>
                  </a:lnTo>
                  <a:lnTo>
                    <a:pt x="310" y="421"/>
                  </a:lnTo>
                  <a:lnTo>
                    <a:pt x="291" y="413"/>
                  </a:lnTo>
                  <a:lnTo>
                    <a:pt x="275" y="397"/>
                  </a:lnTo>
                  <a:lnTo>
                    <a:pt x="269" y="366"/>
                  </a:lnTo>
                  <a:lnTo>
                    <a:pt x="255" y="369"/>
                  </a:lnTo>
                  <a:lnTo>
                    <a:pt x="255" y="347"/>
                  </a:lnTo>
                  <a:lnTo>
                    <a:pt x="251" y="360"/>
                  </a:lnTo>
                  <a:lnTo>
                    <a:pt x="242" y="361"/>
                  </a:lnTo>
                  <a:lnTo>
                    <a:pt x="252" y="320"/>
                  </a:lnTo>
                  <a:lnTo>
                    <a:pt x="235" y="359"/>
                  </a:lnTo>
                  <a:lnTo>
                    <a:pt x="225" y="353"/>
                  </a:lnTo>
                  <a:lnTo>
                    <a:pt x="216" y="320"/>
                  </a:lnTo>
                  <a:lnTo>
                    <a:pt x="185" y="304"/>
                  </a:lnTo>
                  <a:lnTo>
                    <a:pt x="130" y="315"/>
                  </a:lnTo>
                  <a:lnTo>
                    <a:pt x="108" y="339"/>
                  </a:lnTo>
                  <a:lnTo>
                    <a:pt x="70" y="342"/>
                  </a:lnTo>
                  <a:lnTo>
                    <a:pt x="48" y="360"/>
                  </a:lnTo>
                  <a:lnTo>
                    <a:pt x="19" y="347"/>
                  </a:lnTo>
                  <a:lnTo>
                    <a:pt x="26" y="307"/>
                  </a:lnTo>
                  <a:lnTo>
                    <a:pt x="0" y="224"/>
                  </a:lnTo>
                </a:path>
              </a:pathLst>
            </a:custGeom>
            <a:solidFill>
              <a:srgbClr val="777777"/>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28" name=""/>
            <p:cNvSpPr/>
            <p:nvPr/>
          </p:nvSpPr>
          <p:spPr>
            <a:xfrm>
              <a:off x="1285560" y="1576440"/>
              <a:ext cx="358920" cy="194760"/>
            </a:xfrm>
            <a:custGeom>
              <a:avLst/>
              <a:gdLst/>
              <a:ahLst/>
              <a:rect l="l" t="t" r="r" b="b"/>
              <a:pathLst>
                <a:path w="159" h="97">
                  <a:moveTo>
                    <a:pt x="0" y="74"/>
                  </a:moveTo>
                  <a:lnTo>
                    <a:pt x="5" y="59"/>
                  </a:lnTo>
                  <a:lnTo>
                    <a:pt x="29" y="21"/>
                  </a:lnTo>
                  <a:lnTo>
                    <a:pt x="17" y="4"/>
                  </a:lnTo>
                  <a:lnTo>
                    <a:pt x="66" y="0"/>
                  </a:lnTo>
                  <a:lnTo>
                    <a:pt x="100" y="16"/>
                  </a:lnTo>
                  <a:lnTo>
                    <a:pt x="122" y="7"/>
                  </a:lnTo>
                  <a:lnTo>
                    <a:pt x="158" y="26"/>
                  </a:lnTo>
                  <a:lnTo>
                    <a:pt x="84" y="64"/>
                  </a:lnTo>
                  <a:lnTo>
                    <a:pt x="78" y="85"/>
                  </a:lnTo>
                  <a:lnTo>
                    <a:pt x="42" y="96"/>
                  </a:lnTo>
                  <a:lnTo>
                    <a:pt x="25" y="80"/>
                  </a:lnTo>
                  <a:lnTo>
                    <a:pt x="0" y="74"/>
                  </a:lnTo>
                </a:path>
              </a:pathLst>
            </a:custGeom>
            <a:solidFill>
              <a:srgbClr val="777777"/>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29" name=""/>
            <p:cNvSpPr/>
            <p:nvPr/>
          </p:nvSpPr>
          <p:spPr>
            <a:xfrm>
              <a:off x="1350720" y="1400400"/>
              <a:ext cx="255600" cy="110880"/>
            </a:xfrm>
            <a:custGeom>
              <a:avLst/>
              <a:gdLst/>
              <a:ahLst/>
              <a:rect l="l" t="t" r="r" b="b"/>
              <a:pathLst>
                <a:path w="113" h="55">
                  <a:moveTo>
                    <a:pt x="0" y="41"/>
                  </a:moveTo>
                  <a:lnTo>
                    <a:pt x="26" y="49"/>
                  </a:lnTo>
                  <a:lnTo>
                    <a:pt x="30" y="41"/>
                  </a:lnTo>
                  <a:lnTo>
                    <a:pt x="38" y="54"/>
                  </a:lnTo>
                  <a:lnTo>
                    <a:pt x="53" y="47"/>
                  </a:lnTo>
                  <a:lnTo>
                    <a:pt x="48" y="38"/>
                  </a:lnTo>
                  <a:lnTo>
                    <a:pt x="60" y="43"/>
                  </a:lnTo>
                  <a:lnTo>
                    <a:pt x="69" y="23"/>
                  </a:lnTo>
                  <a:lnTo>
                    <a:pt x="78" y="23"/>
                  </a:lnTo>
                  <a:lnTo>
                    <a:pt x="82" y="39"/>
                  </a:lnTo>
                  <a:lnTo>
                    <a:pt x="104" y="25"/>
                  </a:lnTo>
                  <a:lnTo>
                    <a:pt x="98" y="12"/>
                  </a:lnTo>
                  <a:lnTo>
                    <a:pt x="112" y="6"/>
                  </a:lnTo>
                  <a:lnTo>
                    <a:pt x="95" y="0"/>
                  </a:lnTo>
                  <a:lnTo>
                    <a:pt x="56" y="6"/>
                  </a:lnTo>
                  <a:lnTo>
                    <a:pt x="0" y="41"/>
                  </a:lnTo>
                </a:path>
              </a:pathLst>
            </a:custGeom>
            <a:solidFill>
              <a:srgbClr val="777777"/>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30" name=""/>
            <p:cNvSpPr/>
            <p:nvPr/>
          </p:nvSpPr>
          <p:spPr>
            <a:xfrm>
              <a:off x="1477800" y="1441440"/>
              <a:ext cx="412560" cy="149400"/>
            </a:xfrm>
            <a:custGeom>
              <a:avLst/>
              <a:gdLst/>
              <a:ahLst/>
              <a:rect l="l" t="t" r="r" b="b"/>
              <a:pathLst>
                <a:path w="183" h="74">
                  <a:moveTo>
                    <a:pt x="0" y="48"/>
                  </a:moveTo>
                  <a:lnTo>
                    <a:pt x="4" y="42"/>
                  </a:lnTo>
                  <a:lnTo>
                    <a:pt x="35" y="35"/>
                  </a:lnTo>
                  <a:lnTo>
                    <a:pt x="4" y="36"/>
                  </a:lnTo>
                  <a:lnTo>
                    <a:pt x="41" y="28"/>
                  </a:lnTo>
                  <a:lnTo>
                    <a:pt x="10" y="28"/>
                  </a:lnTo>
                  <a:lnTo>
                    <a:pt x="16" y="21"/>
                  </a:lnTo>
                  <a:lnTo>
                    <a:pt x="42" y="20"/>
                  </a:lnTo>
                  <a:lnTo>
                    <a:pt x="22" y="17"/>
                  </a:lnTo>
                  <a:lnTo>
                    <a:pt x="36" y="11"/>
                  </a:lnTo>
                  <a:lnTo>
                    <a:pt x="75" y="20"/>
                  </a:lnTo>
                  <a:lnTo>
                    <a:pt x="93" y="40"/>
                  </a:lnTo>
                  <a:lnTo>
                    <a:pt x="130" y="41"/>
                  </a:lnTo>
                  <a:lnTo>
                    <a:pt x="113" y="28"/>
                  </a:lnTo>
                  <a:lnTo>
                    <a:pt x="122" y="21"/>
                  </a:lnTo>
                  <a:lnTo>
                    <a:pt x="108" y="12"/>
                  </a:lnTo>
                  <a:lnTo>
                    <a:pt x="134" y="0"/>
                  </a:lnTo>
                  <a:lnTo>
                    <a:pt x="143" y="17"/>
                  </a:lnTo>
                  <a:lnTo>
                    <a:pt x="134" y="23"/>
                  </a:lnTo>
                  <a:lnTo>
                    <a:pt x="150" y="25"/>
                  </a:lnTo>
                  <a:lnTo>
                    <a:pt x="143" y="33"/>
                  </a:lnTo>
                  <a:lnTo>
                    <a:pt x="161" y="35"/>
                  </a:lnTo>
                  <a:lnTo>
                    <a:pt x="170" y="23"/>
                  </a:lnTo>
                  <a:lnTo>
                    <a:pt x="182" y="37"/>
                  </a:lnTo>
                  <a:lnTo>
                    <a:pt x="171" y="54"/>
                  </a:lnTo>
                  <a:lnTo>
                    <a:pt x="134" y="53"/>
                  </a:lnTo>
                  <a:lnTo>
                    <a:pt x="73" y="73"/>
                  </a:lnTo>
                  <a:lnTo>
                    <a:pt x="45" y="63"/>
                  </a:lnTo>
                  <a:lnTo>
                    <a:pt x="97" y="48"/>
                  </a:lnTo>
                  <a:lnTo>
                    <a:pt x="53" y="54"/>
                  </a:lnTo>
                  <a:lnTo>
                    <a:pt x="62" y="44"/>
                  </a:lnTo>
                  <a:lnTo>
                    <a:pt x="41" y="55"/>
                  </a:lnTo>
                  <a:lnTo>
                    <a:pt x="13" y="53"/>
                  </a:lnTo>
                  <a:lnTo>
                    <a:pt x="0" y="48"/>
                  </a:lnTo>
                </a:path>
              </a:pathLst>
            </a:custGeom>
            <a:solidFill>
              <a:srgbClr val="777777"/>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31" name=""/>
            <p:cNvSpPr/>
            <p:nvPr/>
          </p:nvSpPr>
          <p:spPr>
            <a:xfrm>
              <a:off x="1752840" y="1293480"/>
              <a:ext cx="218880" cy="99000"/>
            </a:xfrm>
            <a:custGeom>
              <a:avLst/>
              <a:gdLst/>
              <a:ahLst/>
              <a:rect l="l" t="t" r="r" b="b"/>
              <a:pathLst>
                <a:path w="97" h="49">
                  <a:moveTo>
                    <a:pt x="0" y="0"/>
                  </a:moveTo>
                  <a:lnTo>
                    <a:pt x="8" y="18"/>
                  </a:lnTo>
                  <a:lnTo>
                    <a:pt x="32" y="18"/>
                  </a:lnTo>
                  <a:lnTo>
                    <a:pt x="23" y="23"/>
                  </a:lnTo>
                  <a:lnTo>
                    <a:pt x="29" y="27"/>
                  </a:lnTo>
                  <a:lnTo>
                    <a:pt x="11" y="29"/>
                  </a:lnTo>
                  <a:lnTo>
                    <a:pt x="44" y="34"/>
                  </a:lnTo>
                  <a:lnTo>
                    <a:pt x="96" y="48"/>
                  </a:lnTo>
                  <a:lnTo>
                    <a:pt x="90" y="21"/>
                  </a:lnTo>
                  <a:lnTo>
                    <a:pt x="51" y="5"/>
                  </a:lnTo>
                  <a:lnTo>
                    <a:pt x="36" y="11"/>
                  </a:lnTo>
                  <a:lnTo>
                    <a:pt x="32" y="0"/>
                  </a:lnTo>
                  <a:lnTo>
                    <a:pt x="0" y="0"/>
                  </a:lnTo>
                </a:path>
              </a:pathLst>
            </a:custGeom>
            <a:solidFill>
              <a:srgbClr val="777777"/>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32" name=""/>
            <p:cNvSpPr/>
            <p:nvPr/>
          </p:nvSpPr>
          <p:spPr>
            <a:xfrm>
              <a:off x="1825200" y="1459440"/>
              <a:ext cx="176040" cy="96120"/>
            </a:xfrm>
            <a:custGeom>
              <a:avLst/>
              <a:gdLst/>
              <a:ahLst/>
              <a:rect l="l" t="t" r="r" b="b"/>
              <a:pathLst>
                <a:path w="78" h="48">
                  <a:moveTo>
                    <a:pt x="0" y="33"/>
                  </a:moveTo>
                  <a:lnTo>
                    <a:pt x="7" y="20"/>
                  </a:lnTo>
                  <a:lnTo>
                    <a:pt x="22" y="24"/>
                  </a:lnTo>
                  <a:lnTo>
                    <a:pt x="4" y="11"/>
                  </a:lnTo>
                  <a:lnTo>
                    <a:pt x="10" y="4"/>
                  </a:lnTo>
                  <a:lnTo>
                    <a:pt x="39" y="18"/>
                  </a:lnTo>
                  <a:lnTo>
                    <a:pt x="22" y="3"/>
                  </a:lnTo>
                  <a:lnTo>
                    <a:pt x="68" y="0"/>
                  </a:lnTo>
                  <a:lnTo>
                    <a:pt x="77" y="35"/>
                  </a:lnTo>
                  <a:lnTo>
                    <a:pt x="65" y="30"/>
                  </a:lnTo>
                  <a:lnTo>
                    <a:pt x="65" y="47"/>
                  </a:lnTo>
                  <a:lnTo>
                    <a:pt x="29" y="47"/>
                  </a:lnTo>
                  <a:lnTo>
                    <a:pt x="37" y="41"/>
                  </a:lnTo>
                  <a:lnTo>
                    <a:pt x="26" y="35"/>
                  </a:lnTo>
                  <a:lnTo>
                    <a:pt x="53" y="24"/>
                  </a:lnTo>
                  <a:lnTo>
                    <a:pt x="0" y="33"/>
                  </a:lnTo>
                </a:path>
              </a:pathLst>
            </a:custGeom>
            <a:solidFill>
              <a:srgbClr val="777777"/>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33" name=""/>
            <p:cNvSpPr/>
            <p:nvPr/>
          </p:nvSpPr>
          <p:spPr>
            <a:xfrm>
              <a:off x="1955520" y="1429920"/>
              <a:ext cx="584280" cy="164160"/>
            </a:xfrm>
            <a:custGeom>
              <a:avLst/>
              <a:gdLst/>
              <a:ahLst/>
              <a:rect l="l" t="t" r="r" b="b"/>
              <a:pathLst>
                <a:path w="259" h="82">
                  <a:moveTo>
                    <a:pt x="0" y="11"/>
                  </a:moveTo>
                  <a:lnTo>
                    <a:pt x="13" y="0"/>
                  </a:lnTo>
                  <a:lnTo>
                    <a:pt x="38" y="8"/>
                  </a:lnTo>
                  <a:lnTo>
                    <a:pt x="51" y="11"/>
                  </a:lnTo>
                  <a:lnTo>
                    <a:pt x="44" y="21"/>
                  </a:lnTo>
                  <a:lnTo>
                    <a:pt x="76" y="11"/>
                  </a:lnTo>
                  <a:lnTo>
                    <a:pt x="97" y="20"/>
                  </a:lnTo>
                  <a:lnTo>
                    <a:pt x="81" y="20"/>
                  </a:lnTo>
                  <a:lnTo>
                    <a:pt x="114" y="27"/>
                  </a:lnTo>
                  <a:lnTo>
                    <a:pt x="76" y="29"/>
                  </a:lnTo>
                  <a:lnTo>
                    <a:pt x="97" y="34"/>
                  </a:lnTo>
                  <a:lnTo>
                    <a:pt x="81" y="42"/>
                  </a:lnTo>
                  <a:lnTo>
                    <a:pt x="100" y="36"/>
                  </a:lnTo>
                  <a:lnTo>
                    <a:pt x="116" y="54"/>
                  </a:lnTo>
                  <a:lnTo>
                    <a:pt x="119" y="44"/>
                  </a:lnTo>
                  <a:lnTo>
                    <a:pt x="168" y="54"/>
                  </a:lnTo>
                  <a:lnTo>
                    <a:pt x="216" y="38"/>
                  </a:lnTo>
                  <a:lnTo>
                    <a:pt x="258" y="55"/>
                  </a:lnTo>
                  <a:lnTo>
                    <a:pt x="246" y="62"/>
                  </a:lnTo>
                  <a:lnTo>
                    <a:pt x="250" y="77"/>
                  </a:lnTo>
                  <a:lnTo>
                    <a:pt x="225" y="81"/>
                  </a:lnTo>
                  <a:lnTo>
                    <a:pt x="199" y="67"/>
                  </a:lnTo>
                  <a:lnTo>
                    <a:pt x="199" y="77"/>
                  </a:lnTo>
                  <a:lnTo>
                    <a:pt x="185" y="78"/>
                  </a:lnTo>
                  <a:lnTo>
                    <a:pt x="125" y="81"/>
                  </a:lnTo>
                  <a:lnTo>
                    <a:pt x="119" y="70"/>
                  </a:lnTo>
                  <a:lnTo>
                    <a:pt x="109" y="78"/>
                  </a:lnTo>
                  <a:lnTo>
                    <a:pt x="88" y="70"/>
                  </a:lnTo>
                  <a:lnTo>
                    <a:pt x="76" y="77"/>
                  </a:lnTo>
                  <a:lnTo>
                    <a:pt x="53" y="24"/>
                  </a:lnTo>
                  <a:lnTo>
                    <a:pt x="28" y="27"/>
                  </a:lnTo>
                  <a:lnTo>
                    <a:pt x="0" y="11"/>
                  </a:lnTo>
                </a:path>
              </a:pathLst>
            </a:custGeom>
            <a:solidFill>
              <a:srgbClr val="777777"/>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34" name=""/>
            <p:cNvSpPr/>
            <p:nvPr/>
          </p:nvSpPr>
          <p:spPr>
            <a:xfrm>
              <a:off x="1967400" y="1166760"/>
              <a:ext cx="387360" cy="219960"/>
            </a:xfrm>
            <a:custGeom>
              <a:avLst/>
              <a:gdLst/>
              <a:ahLst/>
              <a:rect l="l" t="t" r="r" b="b"/>
              <a:pathLst>
                <a:path w="172" h="109">
                  <a:moveTo>
                    <a:pt x="0" y="35"/>
                  </a:moveTo>
                  <a:lnTo>
                    <a:pt x="41" y="27"/>
                  </a:lnTo>
                  <a:lnTo>
                    <a:pt x="20" y="11"/>
                  </a:lnTo>
                  <a:lnTo>
                    <a:pt x="57" y="5"/>
                  </a:lnTo>
                  <a:lnTo>
                    <a:pt x="29" y="0"/>
                  </a:lnTo>
                  <a:lnTo>
                    <a:pt x="73" y="6"/>
                  </a:lnTo>
                  <a:lnTo>
                    <a:pt x="86" y="27"/>
                  </a:lnTo>
                  <a:lnTo>
                    <a:pt x="110" y="27"/>
                  </a:lnTo>
                  <a:lnTo>
                    <a:pt x="116" y="41"/>
                  </a:lnTo>
                  <a:lnTo>
                    <a:pt x="120" y="32"/>
                  </a:lnTo>
                  <a:lnTo>
                    <a:pt x="132" y="35"/>
                  </a:lnTo>
                  <a:lnTo>
                    <a:pt x="126" y="41"/>
                  </a:lnTo>
                  <a:lnTo>
                    <a:pt x="142" y="47"/>
                  </a:lnTo>
                  <a:lnTo>
                    <a:pt x="132" y="58"/>
                  </a:lnTo>
                  <a:lnTo>
                    <a:pt x="159" y="58"/>
                  </a:lnTo>
                  <a:lnTo>
                    <a:pt x="171" y="70"/>
                  </a:lnTo>
                  <a:lnTo>
                    <a:pt x="137" y="75"/>
                  </a:lnTo>
                  <a:lnTo>
                    <a:pt x="129" y="90"/>
                  </a:lnTo>
                  <a:lnTo>
                    <a:pt x="122" y="75"/>
                  </a:lnTo>
                  <a:lnTo>
                    <a:pt x="116" y="108"/>
                  </a:lnTo>
                  <a:lnTo>
                    <a:pt x="94" y="91"/>
                  </a:lnTo>
                  <a:lnTo>
                    <a:pt x="106" y="108"/>
                  </a:lnTo>
                  <a:lnTo>
                    <a:pt x="64" y="105"/>
                  </a:lnTo>
                  <a:lnTo>
                    <a:pt x="54" y="97"/>
                  </a:lnTo>
                  <a:lnTo>
                    <a:pt x="70" y="95"/>
                  </a:lnTo>
                  <a:lnTo>
                    <a:pt x="53" y="93"/>
                  </a:lnTo>
                  <a:lnTo>
                    <a:pt x="45" y="87"/>
                  </a:lnTo>
                  <a:lnTo>
                    <a:pt x="56" y="86"/>
                  </a:lnTo>
                  <a:lnTo>
                    <a:pt x="36" y="79"/>
                  </a:lnTo>
                  <a:lnTo>
                    <a:pt x="92" y="67"/>
                  </a:lnTo>
                  <a:lnTo>
                    <a:pt x="29" y="70"/>
                  </a:lnTo>
                  <a:lnTo>
                    <a:pt x="16" y="60"/>
                  </a:lnTo>
                  <a:lnTo>
                    <a:pt x="36" y="55"/>
                  </a:lnTo>
                  <a:lnTo>
                    <a:pt x="4" y="47"/>
                  </a:lnTo>
                  <a:lnTo>
                    <a:pt x="10" y="47"/>
                  </a:lnTo>
                  <a:lnTo>
                    <a:pt x="2" y="39"/>
                  </a:lnTo>
                  <a:lnTo>
                    <a:pt x="41" y="39"/>
                  </a:lnTo>
                  <a:lnTo>
                    <a:pt x="0" y="35"/>
                  </a:lnTo>
                </a:path>
              </a:pathLst>
            </a:custGeom>
            <a:solidFill>
              <a:srgbClr val="777777"/>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35" name=""/>
            <p:cNvSpPr/>
            <p:nvPr/>
          </p:nvSpPr>
          <p:spPr>
            <a:xfrm>
              <a:off x="1977480" y="1607040"/>
              <a:ext cx="189360" cy="118080"/>
            </a:xfrm>
            <a:custGeom>
              <a:avLst/>
              <a:gdLst/>
              <a:ahLst/>
              <a:rect l="l" t="t" r="r" b="b"/>
              <a:pathLst>
                <a:path w="84" h="59">
                  <a:moveTo>
                    <a:pt x="0" y="8"/>
                  </a:moveTo>
                  <a:lnTo>
                    <a:pt x="2" y="36"/>
                  </a:lnTo>
                  <a:lnTo>
                    <a:pt x="13" y="40"/>
                  </a:lnTo>
                  <a:lnTo>
                    <a:pt x="10" y="56"/>
                  </a:lnTo>
                  <a:lnTo>
                    <a:pt x="23" y="58"/>
                  </a:lnTo>
                  <a:lnTo>
                    <a:pt x="34" y="42"/>
                  </a:lnTo>
                  <a:lnTo>
                    <a:pt x="23" y="36"/>
                  </a:lnTo>
                  <a:lnTo>
                    <a:pt x="56" y="36"/>
                  </a:lnTo>
                  <a:lnTo>
                    <a:pt x="83" y="5"/>
                  </a:lnTo>
                  <a:lnTo>
                    <a:pt x="8" y="0"/>
                  </a:lnTo>
                  <a:lnTo>
                    <a:pt x="17" y="10"/>
                  </a:lnTo>
                  <a:lnTo>
                    <a:pt x="0" y="8"/>
                  </a:lnTo>
                </a:path>
              </a:pathLst>
            </a:custGeom>
            <a:solidFill>
              <a:srgbClr val="777777"/>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36" name=""/>
            <p:cNvSpPr/>
            <p:nvPr/>
          </p:nvSpPr>
          <p:spPr>
            <a:xfrm>
              <a:off x="2066400" y="1045440"/>
              <a:ext cx="1050120" cy="472680"/>
            </a:xfrm>
            <a:custGeom>
              <a:avLst/>
              <a:gdLst/>
              <a:ahLst/>
              <a:rect l="l" t="t" r="r" b="b"/>
              <a:pathLst>
                <a:path w="466" h="234">
                  <a:moveTo>
                    <a:pt x="0" y="52"/>
                  </a:moveTo>
                  <a:lnTo>
                    <a:pt x="41" y="52"/>
                  </a:lnTo>
                  <a:lnTo>
                    <a:pt x="26" y="63"/>
                  </a:lnTo>
                  <a:lnTo>
                    <a:pt x="85" y="56"/>
                  </a:lnTo>
                  <a:lnTo>
                    <a:pt x="36" y="64"/>
                  </a:lnTo>
                  <a:lnTo>
                    <a:pt x="50" y="66"/>
                  </a:lnTo>
                  <a:lnTo>
                    <a:pt x="32" y="68"/>
                  </a:lnTo>
                  <a:lnTo>
                    <a:pt x="39" y="74"/>
                  </a:lnTo>
                  <a:lnTo>
                    <a:pt x="113" y="66"/>
                  </a:lnTo>
                  <a:lnTo>
                    <a:pt x="41" y="78"/>
                  </a:lnTo>
                  <a:lnTo>
                    <a:pt x="72" y="91"/>
                  </a:lnTo>
                  <a:lnTo>
                    <a:pt x="100" y="73"/>
                  </a:lnTo>
                  <a:lnTo>
                    <a:pt x="150" y="70"/>
                  </a:lnTo>
                  <a:lnTo>
                    <a:pt x="100" y="78"/>
                  </a:lnTo>
                  <a:lnTo>
                    <a:pt x="85" y="91"/>
                  </a:lnTo>
                  <a:lnTo>
                    <a:pt x="115" y="91"/>
                  </a:lnTo>
                  <a:lnTo>
                    <a:pt x="150" y="78"/>
                  </a:lnTo>
                  <a:lnTo>
                    <a:pt x="126" y="91"/>
                  </a:lnTo>
                  <a:lnTo>
                    <a:pt x="150" y="91"/>
                  </a:lnTo>
                  <a:lnTo>
                    <a:pt x="184" y="81"/>
                  </a:lnTo>
                  <a:lnTo>
                    <a:pt x="178" y="69"/>
                  </a:lnTo>
                  <a:lnTo>
                    <a:pt x="218" y="58"/>
                  </a:lnTo>
                  <a:lnTo>
                    <a:pt x="190" y="80"/>
                  </a:lnTo>
                  <a:lnTo>
                    <a:pt x="248" y="75"/>
                  </a:lnTo>
                  <a:lnTo>
                    <a:pt x="129" y="99"/>
                  </a:lnTo>
                  <a:lnTo>
                    <a:pt x="157" y="119"/>
                  </a:lnTo>
                  <a:lnTo>
                    <a:pt x="178" y="119"/>
                  </a:lnTo>
                  <a:lnTo>
                    <a:pt x="166" y="125"/>
                  </a:lnTo>
                  <a:lnTo>
                    <a:pt x="121" y="101"/>
                  </a:lnTo>
                  <a:lnTo>
                    <a:pt x="84" y="99"/>
                  </a:lnTo>
                  <a:lnTo>
                    <a:pt x="81" y="107"/>
                  </a:lnTo>
                  <a:lnTo>
                    <a:pt x="100" y="111"/>
                  </a:lnTo>
                  <a:lnTo>
                    <a:pt x="82" y="115"/>
                  </a:lnTo>
                  <a:lnTo>
                    <a:pt x="129" y="140"/>
                  </a:lnTo>
                  <a:lnTo>
                    <a:pt x="109" y="140"/>
                  </a:lnTo>
                  <a:lnTo>
                    <a:pt x="157" y="143"/>
                  </a:lnTo>
                  <a:lnTo>
                    <a:pt x="129" y="149"/>
                  </a:lnTo>
                  <a:lnTo>
                    <a:pt x="144" y="159"/>
                  </a:lnTo>
                  <a:lnTo>
                    <a:pt x="103" y="145"/>
                  </a:lnTo>
                  <a:lnTo>
                    <a:pt x="78" y="150"/>
                  </a:lnTo>
                  <a:lnTo>
                    <a:pt x="69" y="172"/>
                  </a:lnTo>
                  <a:lnTo>
                    <a:pt x="94" y="165"/>
                  </a:lnTo>
                  <a:lnTo>
                    <a:pt x="88" y="172"/>
                  </a:lnTo>
                  <a:lnTo>
                    <a:pt x="98" y="172"/>
                  </a:lnTo>
                  <a:lnTo>
                    <a:pt x="112" y="157"/>
                  </a:lnTo>
                  <a:lnTo>
                    <a:pt x="107" y="169"/>
                  </a:lnTo>
                  <a:lnTo>
                    <a:pt x="119" y="172"/>
                  </a:lnTo>
                  <a:lnTo>
                    <a:pt x="94" y="176"/>
                  </a:lnTo>
                  <a:lnTo>
                    <a:pt x="109" y="178"/>
                  </a:lnTo>
                  <a:lnTo>
                    <a:pt x="98" y="181"/>
                  </a:lnTo>
                  <a:lnTo>
                    <a:pt x="109" y="191"/>
                  </a:lnTo>
                  <a:lnTo>
                    <a:pt x="126" y="191"/>
                  </a:lnTo>
                  <a:lnTo>
                    <a:pt x="144" y="174"/>
                  </a:lnTo>
                  <a:lnTo>
                    <a:pt x="113" y="196"/>
                  </a:lnTo>
                  <a:lnTo>
                    <a:pt x="82" y="179"/>
                  </a:lnTo>
                  <a:lnTo>
                    <a:pt x="56" y="181"/>
                  </a:lnTo>
                  <a:lnTo>
                    <a:pt x="78" y="203"/>
                  </a:lnTo>
                  <a:lnTo>
                    <a:pt x="39" y="212"/>
                  </a:lnTo>
                  <a:lnTo>
                    <a:pt x="44" y="226"/>
                  </a:lnTo>
                  <a:lnTo>
                    <a:pt x="51" y="212"/>
                  </a:lnTo>
                  <a:lnTo>
                    <a:pt x="51" y="226"/>
                  </a:lnTo>
                  <a:lnTo>
                    <a:pt x="78" y="219"/>
                  </a:lnTo>
                  <a:lnTo>
                    <a:pt x="100" y="230"/>
                  </a:lnTo>
                  <a:lnTo>
                    <a:pt x="112" y="229"/>
                  </a:lnTo>
                  <a:lnTo>
                    <a:pt x="103" y="220"/>
                  </a:lnTo>
                  <a:lnTo>
                    <a:pt x="129" y="224"/>
                  </a:lnTo>
                  <a:lnTo>
                    <a:pt x="126" y="214"/>
                  </a:lnTo>
                  <a:lnTo>
                    <a:pt x="138" y="227"/>
                  </a:lnTo>
                  <a:lnTo>
                    <a:pt x="147" y="223"/>
                  </a:lnTo>
                  <a:lnTo>
                    <a:pt x="144" y="215"/>
                  </a:lnTo>
                  <a:lnTo>
                    <a:pt x="165" y="223"/>
                  </a:lnTo>
                  <a:lnTo>
                    <a:pt x="166" y="233"/>
                  </a:lnTo>
                  <a:lnTo>
                    <a:pt x="202" y="223"/>
                  </a:lnTo>
                  <a:lnTo>
                    <a:pt x="211" y="211"/>
                  </a:lnTo>
                  <a:lnTo>
                    <a:pt x="193" y="212"/>
                  </a:lnTo>
                  <a:lnTo>
                    <a:pt x="193" y="202"/>
                  </a:lnTo>
                  <a:lnTo>
                    <a:pt x="150" y="199"/>
                  </a:lnTo>
                  <a:lnTo>
                    <a:pt x="206" y="195"/>
                  </a:lnTo>
                  <a:lnTo>
                    <a:pt x="217" y="189"/>
                  </a:lnTo>
                  <a:lnTo>
                    <a:pt x="206" y="176"/>
                  </a:lnTo>
                  <a:lnTo>
                    <a:pt x="240" y="176"/>
                  </a:lnTo>
                  <a:lnTo>
                    <a:pt x="248" y="172"/>
                  </a:lnTo>
                  <a:lnTo>
                    <a:pt x="227" y="169"/>
                  </a:lnTo>
                  <a:lnTo>
                    <a:pt x="255" y="165"/>
                  </a:lnTo>
                  <a:lnTo>
                    <a:pt x="234" y="159"/>
                  </a:lnTo>
                  <a:lnTo>
                    <a:pt x="261" y="156"/>
                  </a:lnTo>
                  <a:lnTo>
                    <a:pt x="261" y="148"/>
                  </a:lnTo>
                  <a:lnTo>
                    <a:pt x="214" y="145"/>
                  </a:lnTo>
                  <a:lnTo>
                    <a:pt x="239" y="137"/>
                  </a:lnTo>
                  <a:lnTo>
                    <a:pt x="214" y="137"/>
                  </a:lnTo>
                  <a:lnTo>
                    <a:pt x="261" y="140"/>
                  </a:lnTo>
                  <a:lnTo>
                    <a:pt x="261" y="136"/>
                  </a:lnTo>
                  <a:lnTo>
                    <a:pt x="212" y="131"/>
                  </a:lnTo>
                  <a:lnTo>
                    <a:pt x="277" y="125"/>
                  </a:lnTo>
                  <a:lnTo>
                    <a:pt x="261" y="116"/>
                  </a:lnTo>
                  <a:lnTo>
                    <a:pt x="308" y="119"/>
                  </a:lnTo>
                  <a:lnTo>
                    <a:pt x="320" y="107"/>
                  </a:lnTo>
                  <a:lnTo>
                    <a:pt x="295" y="105"/>
                  </a:lnTo>
                  <a:lnTo>
                    <a:pt x="326" y="103"/>
                  </a:lnTo>
                  <a:lnTo>
                    <a:pt x="323" y="94"/>
                  </a:lnTo>
                  <a:lnTo>
                    <a:pt x="336" y="99"/>
                  </a:lnTo>
                  <a:lnTo>
                    <a:pt x="413" y="59"/>
                  </a:lnTo>
                  <a:lnTo>
                    <a:pt x="329" y="71"/>
                  </a:lnTo>
                  <a:lnTo>
                    <a:pt x="377" y="56"/>
                  </a:lnTo>
                  <a:lnTo>
                    <a:pt x="345" y="58"/>
                  </a:lnTo>
                  <a:lnTo>
                    <a:pt x="341" y="49"/>
                  </a:lnTo>
                  <a:lnTo>
                    <a:pt x="395" y="52"/>
                  </a:lnTo>
                  <a:lnTo>
                    <a:pt x="465" y="33"/>
                  </a:lnTo>
                  <a:lnTo>
                    <a:pt x="463" y="23"/>
                  </a:lnTo>
                  <a:lnTo>
                    <a:pt x="432" y="23"/>
                  </a:lnTo>
                  <a:lnTo>
                    <a:pt x="426" y="7"/>
                  </a:lnTo>
                  <a:lnTo>
                    <a:pt x="345" y="17"/>
                  </a:lnTo>
                  <a:lnTo>
                    <a:pt x="380" y="4"/>
                  </a:lnTo>
                  <a:lnTo>
                    <a:pt x="276" y="0"/>
                  </a:lnTo>
                  <a:lnTo>
                    <a:pt x="265" y="6"/>
                  </a:lnTo>
                  <a:lnTo>
                    <a:pt x="276" y="11"/>
                  </a:lnTo>
                  <a:lnTo>
                    <a:pt x="255" y="4"/>
                  </a:lnTo>
                  <a:lnTo>
                    <a:pt x="206" y="4"/>
                  </a:lnTo>
                  <a:lnTo>
                    <a:pt x="243" y="19"/>
                  </a:lnTo>
                  <a:lnTo>
                    <a:pt x="230" y="23"/>
                  </a:lnTo>
                  <a:lnTo>
                    <a:pt x="214" y="7"/>
                  </a:lnTo>
                  <a:lnTo>
                    <a:pt x="169" y="4"/>
                  </a:lnTo>
                  <a:lnTo>
                    <a:pt x="178" y="13"/>
                  </a:lnTo>
                  <a:lnTo>
                    <a:pt x="146" y="10"/>
                  </a:lnTo>
                  <a:lnTo>
                    <a:pt x="162" y="22"/>
                  </a:lnTo>
                  <a:lnTo>
                    <a:pt x="137" y="17"/>
                  </a:lnTo>
                  <a:lnTo>
                    <a:pt x="144" y="22"/>
                  </a:lnTo>
                  <a:lnTo>
                    <a:pt x="129" y="23"/>
                  </a:lnTo>
                  <a:lnTo>
                    <a:pt x="165" y="40"/>
                  </a:lnTo>
                  <a:lnTo>
                    <a:pt x="90" y="23"/>
                  </a:lnTo>
                  <a:lnTo>
                    <a:pt x="72" y="33"/>
                  </a:lnTo>
                  <a:lnTo>
                    <a:pt x="100" y="40"/>
                  </a:lnTo>
                  <a:lnTo>
                    <a:pt x="51" y="35"/>
                  </a:lnTo>
                  <a:lnTo>
                    <a:pt x="0" y="52"/>
                  </a:lnTo>
                </a:path>
              </a:pathLst>
            </a:custGeom>
            <a:solidFill>
              <a:srgbClr val="777777"/>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37" name=""/>
            <p:cNvSpPr/>
            <p:nvPr/>
          </p:nvSpPr>
          <p:spPr>
            <a:xfrm>
              <a:off x="2110680" y="1616040"/>
              <a:ext cx="663840" cy="576000"/>
            </a:xfrm>
            <a:custGeom>
              <a:avLst/>
              <a:gdLst/>
              <a:ahLst/>
              <a:rect l="l" t="t" r="r" b="b"/>
              <a:pathLst>
                <a:path w="294" h="286">
                  <a:moveTo>
                    <a:pt x="0" y="64"/>
                  </a:moveTo>
                  <a:lnTo>
                    <a:pt x="2" y="31"/>
                  </a:lnTo>
                  <a:lnTo>
                    <a:pt x="15" y="10"/>
                  </a:lnTo>
                  <a:lnTo>
                    <a:pt x="35" y="0"/>
                  </a:lnTo>
                  <a:lnTo>
                    <a:pt x="52" y="3"/>
                  </a:lnTo>
                  <a:lnTo>
                    <a:pt x="33" y="31"/>
                  </a:lnTo>
                  <a:lnTo>
                    <a:pt x="38" y="52"/>
                  </a:lnTo>
                  <a:lnTo>
                    <a:pt x="52" y="66"/>
                  </a:lnTo>
                  <a:lnTo>
                    <a:pt x="35" y="73"/>
                  </a:lnTo>
                  <a:lnTo>
                    <a:pt x="53" y="73"/>
                  </a:lnTo>
                  <a:lnTo>
                    <a:pt x="54" y="58"/>
                  </a:lnTo>
                  <a:lnTo>
                    <a:pt x="42" y="50"/>
                  </a:lnTo>
                  <a:lnTo>
                    <a:pt x="53" y="39"/>
                  </a:lnTo>
                  <a:lnTo>
                    <a:pt x="44" y="25"/>
                  </a:lnTo>
                  <a:lnTo>
                    <a:pt x="61" y="29"/>
                  </a:lnTo>
                  <a:lnTo>
                    <a:pt x="47" y="19"/>
                  </a:lnTo>
                  <a:lnTo>
                    <a:pt x="62" y="23"/>
                  </a:lnTo>
                  <a:lnTo>
                    <a:pt x="51" y="13"/>
                  </a:lnTo>
                  <a:lnTo>
                    <a:pt x="65" y="14"/>
                  </a:lnTo>
                  <a:lnTo>
                    <a:pt x="75" y="3"/>
                  </a:lnTo>
                  <a:lnTo>
                    <a:pt x="87" y="3"/>
                  </a:lnTo>
                  <a:lnTo>
                    <a:pt x="88" y="16"/>
                  </a:lnTo>
                  <a:lnTo>
                    <a:pt x="98" y="19"/>
                  </a:lnTo>
                  <a:lnTo>
                    <a:pt x="93" y="52"/>
                  </a:lnTo>
                  <a:lnTo>
                    <a:pt x="105" y="35"/>
                  </a:lnTo>
                  <a:lnTo>
                    <a:pt x="112" y="42"/>
                  </a:lnTo>
                  <a:lnTo>
                    <a:pt x="128" y="29"/>
                  </a:lnTo>
                  <a:lnTo>
                    <a:pt x="151" y="35"/>
                  </a:lnTo>
                  <a:lnTo>
                    <a:pt x="162" y="52"/>
                  </a:lnTo>
                  <a:lnTo>
                    <a:pt x="155" y="58"/>
                  </a:lnTo>
                  <a:lnTo>
                    <a:pt x="169" y="54"/>
                  </a:lnTo>
                  <a:lnTo>
                    <a:pt x="164" y="63"/>
                  </a:lnTo>
                  <a:lnTo>
                    <a:pt x="172" y="66"/>
                  </a:lnTo>
                  <a:lnTo>
                    <a:pt x="179" y="56"/>
                  </a:lnTo>
                  <a:lnTo>
                    <a:pt x="193" y="62"/>
                  </a:lnTo>
                  <a:lnTo>
                    <a:pt x="194" y="70"/>
                  </a:lnTo>
                  <a:lnTo>
                    <a:pt x="182" y="73"/>
                  </a:lnTo>
                  <a:lnTo>
                    <a:pt x="199" y="73"/>
                  </a:lnTo>
                  <a:lnTo>
                    <a:pt x="197" y="83"/>
                  </a:lnTo>
                  <a:lnTo>
                    <a:pt x="207" y="78"/>
                  </a:lnTo>
                  <a:lnTo>
                    <a:pt x="201" y="87"/>
                  </a:lnTo>
                  <a:lnTo>
                    <a:pt x="221" y="85"/>
                  </a:lnTo>
                  <a:lnTo>
                    <a:pt x="209" y="93"/>
                  </a:lnTo>
                  <a:lnTo>
                    <a:pt x="218" y="93"/>
                  </a:lnTo>
                  <a:lnTo>
                    <a:pt x="216" y="100"/>
                  </a:lnTo>
                  <a:lnTo>
                    <a:pt x="224" y="93"/>
                  </a:lnTo>
                  <a:lnTo>
                    <a:pt x="234" y="100"/>
                  </a:lnTo>
                  <a:lnTo>
                    <a:pt x="217" y="110"/>
                  </a:lnTo>
                  <a:lnTo>
                    <a:pt x="242" y="117"/>
                  </a:lnTo>
                  <a:lnTo>
                    <a:pt x="221" y="118"/>
                  </a:lnTo>
                  <a:lnTo>
                    <a:pt x="229" y="124"/>
                  </a:lnTo>
                  <a:lnTo>
                    <a:pt x="223" y="133"/>
                  </a:lnTo>
                  <a:lnTo>
                    <a:pt x="247" y="151"/>
                  </a:lnTo>
                  <a:lnTo>
                    <a:pt x="256" y="147"/>
                  </a:lnTo>
                  <a:lnTo>
                    <a:pt x="266" y="166"/>
                  </a:lnTo>
                  <a:lnTo>
                    <a:pt x="276" y="165"/>
                  </a:lnTo>
                  <a:lnTo>
                    <a:pt x="275" y="174"/>
                  </a:lnTo>
                  <a:lnTo>
                    <a:pt x="293" y="178"/>
                  </a:lnTo>
                  <a:lnTo>
                    <a:pt x="291" y="189"/>
                  </a:lnTo>
                  <a:lnTo>
                    <a:pt x="282" y="188"/>
                  </a:lnTo>
                  <a:lnTo>
                    <a:pt x="287" y="194"/>
                  </a:lnTo>
                  <a:lnTo>
                    <a:pt x="281" y="204"/>
                  </a:lnTo>
                  <a:lnTo>
                    <a:pt x="273" y="200"/>
                  </a:lnTo>
                  <a:lnTo>
                    <a:pt x="271" y="220"/>
                  </a:lnTo>
                  <a:lnTo>
                    <a:pt x="237" y="182"/>
                  </a:lnTo>
                  <a:lnTo>
                    <a:pt x="225" y="186"/>
                  </a:lnTo>
                  <a:lnTo>
                    <a:pt x="235" y="194"/>
                  </a:lnTo>
                  <a:lnTo>
                    <a:pt x="227" y="204"/>
                  </a:lnTo>
                  <a:lnTo>
                    <a:pt x="233" y="204"/>
                  </a:lnTo>
                  <a:lnTo>
                    <a:pt x="240" y="223"/>
                  </a:lnTo>
                  <a:lnTo>
                    <a:pt x="256" y="227"/>
                  </a:lnTo>
                  <a:lnTo>
                    <a:pt x="254" y="237"/>
                  </a:lnTo>
                  <a:lnTo>
                    <a:pt x="264" y="246"/>
                  </a:lnTo>
                  <a:lnTo>
                    <a:pt x="258" y="273"/>
                  </a:lnTo>
                  <a:lnTo>
                    <a:pt x="217" y="245"/>
                  </a:lnTo>
                  <a:lnTo>
                    <a:pt x="247" y="285"/>
                  </a:lnTo>
                  <a:lnTo>
                    <a:pt x="193" y="262"/>
                  </a:lnTo>
                  <a:lnTo>
                    <a:pt x="184" y="250"/>
                  </a:lnTo>
                  <a:lnTo>
                    <a:pt x="193" y="248"/>
                  </a:lnTo>
                  <a:lnTo>
                    <a:pt x="177" y="241"/>
                  </a:lnTo>
                  <a:lnTo>
                    <a:pt x="170" y="227"/>
                  </a:lnTo>
                  <a:lnTo>
                    <a:pt x="157" y="220"/>
                  </a:lnTo>
                  <a:lnTo>
                    <a:pt x="157" y="231"/>
                  </a:lnTo>
                  <a:lnTo>
                    <a:pt x="148" y="227"/>
                  </a:lnTo>
                  <a:lnTo>
                    <a:pt x="137" y="236"/>
                  </a:lnTo>
                  <a:lnTo>
                    <a:pt x="123" y="226"/>
                  </a:lnTo>
                  <a:lnTo>
                    <a:pt x="130" y="206"/>
                  </a:lnTo>
                  <a:lnTo>
                    <a:pt x="169" y="206"/>
                  </a:lnTo>
                  <a:lnTo>
                    <a:pt x="159" y="190"/>
                  </a:lnTo>
                  <a:lnTo>
                    <a:pt x="181" y="165"/>
                  </a:lnTo>
                  <a:lnTo>
                    <a:pt x="166" y="133"/>
                  </a:lnTo>
                  <a:lnTo>
                    <a:pt x="157" y="127"/>
                  </a:lnTo>
                  <a:lnTo>
                    <a:pt x="160" y="124"/>
                  </a:lnTo>
                  <a:lnTo>
                    <a:pt x="138" y="133"/>
                  </a:lnTo>
                  <a:lnTo>
                    <a:pt x="137" y="122"/>
                  </a:lnTo>
                  <a:lnTo>
                    <a:pt x="146" y="117"/>
                  </a:lnTo>
                  <a:lnTo>
                    <a:pt x="128" y="105"/>
                  </a:lnTo>
                  <a:lnTo>
                    <a:pt x="128" y="93"/>
                  </a:lnTo>
                  <a:lnTo>
                    <a:pt x="111" y="88"/>
                  </a:lnTo>
                  <a:lnTo>
                    <a:pt x="116" y="101"/>
                  </a:lnTo>
                  <a:lnTo>
                    <a:pt x="86" y="96"/>
                  </a:lnTo>
                  <a:lnTo>
                    <a:pt x="93" y="106"/>
                  </a:lnTo>
                  <a:lnTo>
                    <a:pt x="19" y="93"/>
                  </a:lnTo>
                  <a:lnTo>
                    <a:pt x="6" y="73"/>
                  </a:lnTo>
                  <a:lnTo>
                    <a:pt x="29" y="74"/>
                  </a:lnTo>
                  <a:lnTo>
                    <a:pt x="0" y="64"/>
                  </a:lnTo>
                </a:path>
              </a:pathLst>
            </a:custGeom>
            <a:solidFill>
              <a:srgbClr val="777777"/>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38" name=""/>
            <p:cNvSpPr/>
            <p:nvPr/>
          </p:nvSpPr>
          <p:spPr>
            <a:xfrm>
              <a:off x="2822040" y="2604960"/>
              <a:ext cx="152280" cy="180360"/>
            </a:xfrm>
            <a:custGeom>
              <a:avLst/>
              <a:gdLst/>
              <a:ahLst/>
              <a:rect l="l" t="t" r="r" b="b"/>
              <a:pathLst>
                <a:path w="68" h="90">
                  <a:moveTo>
                    <a:pt x="0" y="71"/>
                  </a:moveTo>
                  <a:lnTo>
                    <a:pt x="27" y="5"/>
                  </a:lnTo>
                  <a:lnTo>
                    <a:pt x="40" y="0"/>
                  </a:lnTo>
                  <a:lnTo>
                    <a:pt x="26" y="37"/>
                  </a:lnTo>
                  <a:lnTo>
                    <a:pt x="33" y="27"/>
                  </a:lnTo>
                  <a:lnTo>
                    <a:pt x="41" y="41"/>
                  </a:lnTo>
                  <a:lnTo>
                    <a:pt x="60" y="41"/>
                  </a:lnTo>
                  <a:lnTo>
                    <a:pt x="55" y="56"/>
                  </a:lnTo>
                  <a:lnTo>
                    <a:pt x="64" y="55"/>
                  </a:lnTo>
                  <a:lnTo>
                    <a:pt x="58" y="68"/>
                  </a:lnTo>
                  <a:lnTo>
                    <a:pt x="65" y="63"/>
                  </a:lnTo>
                  <a:lnTo>
                    <a:pt x="67" y="75"/>
                  </a:lnTo>
                  <a:lnTo>
                    <a:pt x="60" y="89"/>
                  </a:lnTo>
                  <a:lnTo>
                    <a:pt x="59" y="78"/>
                  </a:lnTo>
                  <a:lnTo>
                    <a:pt x="54" y="86"/>
                  </a:lnTo>
                  <a:lnTo>
                    <a:pt x="54" y="66"/>
                  </a:lnTo>
                  <a:lnTo>
                    <a:pt x="38" y="86"/>
                  </a:lnTo>
                  <a:lnTo>
                    <a:pt x="45" y="73"/>
                  </a:lnTo>
                  <a:lnTo>
                    <a:pt x="33" y="74"/>
                  </a:lnTo>
                  <a:lnTo>
                    <a:pt x="36" y="66"/>
                  </a:lnTo>
                  <a:lnTo>
                    <a:pt x="0" y="71"/>
                  </a:lnTo>
                </a:path>
              </a:pathLst>
            </a:custGeom>
            <a:solidFill>
              <a:srgbClr val="777777"/>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39" name=""/>
            <p:cNvSpPr/>
            <p:nvPr/>
          </p:nvSpPr>
          <p:spPr>
            <a:xfrm>
              <a:off x="2547000" y="5827680"/>
              <a:ext cx="61920" cy="87120"/>
            </a:xfrm>
            <a:custGeom>
              <a:avLst/>
              <a:gdLst/>
              <a:ahLst/>
              <a:rect l="l" t="t" r="r" b="b"/>
              <a:pathLst>
                <a:path w="28" h="43">
                  <a:moveTo>
                    <a:pt x="0" y="34"/>
                  </a:moveTo>
                  <a:lnTo>
                    <a:pt x="4" y="27"/>
                  </a:lnTo>
                  <a:lnTo>
                    <a:pt x="20" y="31"/>
                  </a:lnTo>
                  <a:lnTo>
                    <a:pt x="12" y="20"/>
                  </a:lnTo>
                  <a:lnTo>
                    <a:pt x="20" y="15"/>
                  </a:lnTo>
                  <a:lnTo>
                    <a:pt x="8" y="12"/>
                  </a:lnTo>
                  <a:lnTo>
                    <a:pt x="8" y="2"/>
                  </a:lnTo>
                  <a:lnTo>
                    <a:pt x="25" y="0"/>
                  </a:lnTo>
                  <a:lnTo>
                    <a:pt x="27" y="42"/>
                  </a:lnTo>
                  <a:lnTo>
                    <a:pt x="0" y="34"/>
                  </a:lnTo>
                </a:path>
              </a:pathLst>
            </a:custGeom>
            <a:solidFill>
              <a:srgbClr val="777777"/>
            </a:solidFill>
            <a:ln w="0">
              <a:noFill/>
            </a:ln>
          </p:spPr>
          <p:style>
            <a:lnRef idx="0"/>
            <a:fillRef idx="0"/>
            <a:effectRef idx="0"/>
            <a:fontRef idx="minor"/>
          </p:style>
          <p:txBody>
            <a:bodyPr lIns="90000" rIns="90000" tIns="40320" bIns="40320" anchor="t">
              <a:noAutofit/>
            </a:bodyPr>
            <a:p>
              <a:endParaRPr b="0" lang="en-US" sz="2400" strike="noStrike" u="none">
                <a:solidFill>
                  <a:srgbClr val="ffffff"/>
                </a:solidFill>
                <a:effectLst/>
                <a:uFillTx/>
                <a:latin typeface="Times New Roman"/>
              </a:endParaRPr>
            </a:p>
          </p:txBody>
        </p:sp>
        <p:sp>
          <p:nvSpPr>
            <p:cNvPr id="340" name=""/>
            <p:cNvSpPr/>
            <p:nvPr/>
          </p:nvSpPr>
          <p:spPr>
            <a:xfrm>
              <a:off x="2230560" y="3536280"/>
              <a:ext cx="248400" cy="98640"/>
            </a:xfrm>
            <a:custGeom>
              <a:avLst/>
              <a:gdLst/>
              <a:ahLst/>
              <a:rect l="l" t="t" r="r" b="b"/>
              <a:pathLst>
                <a:path w="110" h="49">
                  <a:moveTo>
                    <a:pt x="0" y="18"/>
                  </a:moveTo>
                  <a:lnTo>
                    <a:pt x="15" y="3"/>
                  </a:lnTo>
                  <a:lnTo>
                    <a:pt x="42" y="0"/>
                  </a:lnTo>
                  <a:lnTo>
                    <a:pt x="109" y="41"/>
                  </a:lnTo>
                  <a:lnTo>
                    <a:pt x="74" y="48"/>
                  </a:lnTo>
                  <a:lnTo>
                    <a:pt x="81" y="39"/>
                  </a:lnTo>
                  <a:lnTo>
                    <a:pt x="64" y="24"/>
                  </a:lnTo>
                  <a:lnTo>
                    <a:pt x="29" y="14"/>
                  </a:lnTo>
                  <a:lnTo>
                    <a:pt x="31" y="8"/>
                  </a:lnTo>
                  <a:lnTo>
                    <a:pt x="0" y="18"/>
                  </a:lnTo>
                </a:path>
              </a:pathLst>
            </a:custGeom>
            <a:solidFill>
              <a:srgbClr val="777777"/>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41" name=""/>
            <p:cNvSpPr/>
            <p:nvPr/>
          </p:nvSpPr>
          <p:spPr>
            <a:xfrm>
              <a:off x="2538360" y="3632760"/>
              <a:ext cx="75240" cy="54360"/>
            </a:xfrm>
            <a:custGeom>
              <a:avLst/>
              <a:gdLst/>
              <a:ahLst/>
              <a:rect l="l" t="t" r="r" b="b"/>
              <a:pathLst>
                <a:path w="34" h="27">
                  <a:moveTo>
                    <a:pt x="0" y="0"/>
                  </a:moveTo>
                  <a:lnTo>
                    <a:pt x="0" y="26"/>
                  </a:lnTo>
                  <a:lnTo>
                    <a:pt x="33" y="17"/>
                  </a:lnTo>
                  <a:lnTo>
                    <a:pt x="18" y="3"/>
                  </a:lnTo>
                  <a:lnTo>
                    <a:pt x="0" y="0"/>
                  </a:lnTo>
                </a:path>
              </a:pathLst>
            </a:custGeom>
            <a:solidFill>
              <a:srgbClr val="777777"/>
            </a:solidFill>
            <a:ln w="0">
              <a:noFill/>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342" name=""/>
            <p:cNvSpPr/>
            <p:nvPr/>
          </p:nvSpPr>
          <p:spPr>
            <a:xfrm>
              <a:off x="2510280" y="1015920"/>
              <a:ext cx="1398960" cy="1253520"/>
            </a:xfrm>
            <a:custGeom>
              <a:avLst/>
              <a:gdLst/>
              <a:ahLst/>
              <a:rect l="l" t="t" r="r" b="b"/>
              <a:pathLst>
                <a:path w="620" h="622">
                  <a:moveTo>
                    <a:pt x="0" y="174"/>
                  </a:moveTo>
                  <a:lnTo>
                    <a:pt x="1" y="164"/>
                  </a:lnTo>
                  <a:lnTo>
                    <a:pt x="40" y="146"/>
                  </a:lnTo>
                  <a:lnTo>
                    <a:pt x="69" y="146"/>
                  </a:lnTo>
                  <a:lnTo>
                    <a:pt x="81" y="132"/>
                  </a:lnTo>
                  <a:lnTo>
                    <a:pt x="77" y="127"/>
                  </a:lnTo>
                  <a:lnTo>
                    <a:pt x="87" y="122"/>
                  </a:lnTo>
                  <a:lnTo>
                    <a:pt x="79" y="119"/>
                  </a:lnTo>
                  <a:lnTo>
                    <a:pt x="93" y="114"/>
                  </a:lnTo>
                  <a:lnTo>
                    <a:pt x="89" y="109"/>
                  </a:lnTo>
                  <a:lnTo>
                    <a:pt x="70" y="119"/>
                  </a:lnTo>
                  <a:lnTo>
                    <a:pt x="52" y="108"/>
                  </a:lnTo>
                  <a:lnTo>
                    <a:pt x="75" y="99"/>
                  </a:lnTo>
                  <a:lnTo>
                    <a:pt x="89" y="80"/>
                  </a:lnTo>
                  <a:lnTo>
                    <a:pt x="115" y="80"/>
                  </a:lnTo>
                  <a:lnTo>
                    <a:pt x="114" y="59"/>
                  </a:lnTo>
                  <a:lnTo>
                    <a:pt x="136" y="58"/>
                  </a:lnTo>
                  <a:lnTo>
                    <a:pt x="155" y="74"/>
                  </a:lnTo>
                  <a:lnTo>
                    <a:pt x="130" y="53"/>
                  </a:lnTo>
                  <a:lnTo>
                    <a:pt x="178" y="40"/>
                  </a:lnTo>
                  <a:lnTo>
                    <a:pt x="188" y="46"/>
                  </a:lnTo>
                  <a:lnTo>
                    <a:pt x="191" y="67"/>
                  </a:lnTo>
                  <a:lnTo>
                    <a:pt x="198" y="52"/>
                  </a:lnTo>
                  <a:lnTo>
                    <a:pt x="227" y="62"/>
                  </a:lnTo>
                  <a:lnTo>
                    <a:pt x="216" y="53"/>
                  </a:lnTo>
                  <a:lnTo>
                    <a:pt x="231" y="56"/>
                  </a:lnTo>
                  <a:lnTo>
                    <a:pt x="218" y="45"/>
                  </a:lnTo>
                  <a:lnTo>
                    <a:pt x="214" y="36"/>
                  </a:lnTo>
                  <a:lnTo>
                    <a:pt x="222" y="33"/>
                  </a:lnTo>
                  <a:lnTo>
                    <a:pt x="280" y="59"/>
                  </a:lnTo>
                  <a:lnTo>
                    <a:pt x="277" y="52"/>
                  </a:lnTo>
                  <a:lnTo>
                    <a:pt x="290" y="50"/>
                  </a:lnTo>
                  <a:lnTo>
                    <a:pt x="280" y="42"/>
                  </a:lnTo>
                  <a:lnTo>
                    <a:pt x="301" y="45"/>
                  </a:lnTo>
                  <a:lnTo>
                    <a:pt x="269" y="25"/>
                  </a:lnTo>
                  <a:lnTo>
                    <a:pt x="327" y="36"/>
                  </a:lnTo>
                  <a:lnTo>
                    <a:pt x="315" y="25"/>
                  </a:lnTo>
                  <a:lnTo>
                    <a:pt x="279" y="24"/>
                  </a:lnTo>
                  <a:lnTo>
                    <a:pt x="291" y="21"/>
                  </a:lnTo>
                  <a:lnTo>
                    <a:pt x="272" y="12"/>
                  </a:lnTo>
                  <a:lnTo>
                    <a:pt x="296" y="15"/>
                  </a:lnTo>
                  <a:lnTo>
                    <a:pt x="286" y="11"/>
                  </a:lnTo>
                  <a:lnTo>
                    <a:pt x="297" y="7"/>
                  </a:lnTo>
                  <a:lnTo>
                    <a:pt x="339" y="26"/>
                  </a:lnTo>
                  <a:lnTo>
                    <a:pt x="335" y="19"/>
                  </a:lnTo>
                  <a:lnTo>
                    <a:pt x="353" y="12"/>
                  </a:lnTo>
                  <a:lnTo>
                    <a:pt x="337" y="11"/>
                  </a:lnTo>
                  <a:lnTo>
                    <a:pt x="337" y="3"/>
                  </a:lnTo>
                  <a:lnTo>
                    <a:pt x="347" y="0"/>
                  </a:lnTo>
                  <a:lnTo>
                    <a:pt x="461" y="3"/>
                  </a:lnTo>
                  <a:lnTo>
                    <a:pt x="472" y="7"/>
                  </a:lnTo>
                  <a:lnTo>
                    <a:pt x="467" y="11"/>
                  </a:lnTo>
                  <a:lnTo>
                    <a:pt x="390" y="11"/>
                  </a:lnTo>
                  <a:lnTo>
                    <a:pt x="399" y="17"/>
                  </a:lnTo>
                  <a:lnTo>
                    <a:pt x="368" y="21"/>
                  </a:lnTo>
                  <a:lnTo>
                    <a:pt x="476" y="12"/>
                  </a:lnTo>
                  <a:lnTo>
                    <a:pt x="481" y="19"/>
                  </a:lnTo>
                  <a:lnTo>
                    <a:pt x="467" y="26"/>
                  </a:lnTo>
                  <a:lnTo>
                    <a:pt x="490" y="22"/>
                  </a:lnTo>
                  <a:lnTo>
                    <a:pt x="521" y="33"/>
                  </a:lnTo>
                  <a:lnTo>
                    <a:pt x="476" y="46"/>
                  </a:lnTo>
                  <a:lnTo>
                    <a:pt x="408" y="46"/>
                  </a:lnTo>
                  <a:lnTo>
                    <a:pt x="425" y="50"/>
                  </a:lnTo>
                  <a:lnTo>
                    <a:pt x="397" y="58"/>
                  </a:lnTo>
                  <a:lnTo>
                    <a:pt x="397" y="64"/>
                  </a:lnTo>
                  <a:lnTo>
                    <a:pt x="472" y="53"/>
                  </a:lnTo>
                  <a:lnTo>
                    <a:pt x="477" y="59"/>
                  </a:lnTo>
                  <a:lnTo>
                    <a:pt x="461" y="71"/>
                  </a:lnTo>
                  <a:lnTo>
                    <a:pt x="512" y="50"/>
                  </a:lnTo>
                  <a:lnTo>
                    <a:pt x="515" y="70"/>
                  </a:lnTo>
                  <a:lnTo>
                    <a:pt x="490" y="103"/>
                  </a:lnTo>
                  <a:lnTo>
                    <a:pt x="537" y="63"/>
                  </a:lnTo>
                  <a:lnTo>
                    <a:pt x="537" y="71"/>
                  </a:lnTo>
                  <a:lnTo>
                    <a:pt x="559" y="70"/>
                  </a:lnTo>
                  <a:lnTo>
                    <a:pt x="565" y="58"/>
                  </a:lnTo>
                  <a:lnTo>
                    <a:pt x="591" y="56"/>
                  </a:lnTo>
                  <a:lnTo>
                    <a:pt x="619" y="66"/>
                  </a:lnTo>
                  <a:lnTo>
                    <a:pt x="592" y="81"/>
                  </a:lnTo>
                  <a:lnTo>
                    <a:pt x="593" y="90"/>
                  </a:lnTo>
                  <a:lnTo>
                    <a:pt x="526" y="101"/>
                  </a:lnTo>
                  <a:lnTo>
                    <a:pt x="579" y="101"/>
                  </a:lnTo>
                  <a:lnTo>
                    <a:pt x="535" y="114"/>
                  </a:lnTo>
                  <a:lnTo>
                    <a:pt x="538" y="125"/>
                  </a:lnTo>
                  <a:lnTo>
                    <a:pt x="566" y="114"/>
                  </a:lnTo>
                  <a:lnTo>
                    <a:pt x="545" y="127"/>
                  </a:lnTo>
                  <a:lnTo>
                    <a:pt x="543" y="144"/>
                  </a:lnTo>
                  <a:lnTo>
                    <a:pt x="551" y="138"/>
                  </a:lnTo>
                  <a:lnTo>
                    <a:pt x="528" y="155"/>
                  </a:lnTo>
                  <a:lnTo>
                    <a:pt x="521" y="185"/>
                  </a:lnTo>
                  <a:lnTo>
                    <a:pt x="532" y="179"/>
                  </a:lnTo>
                  <a:lnTo>
                    <a:pt x="549" y="185"/>
                  </a:lnTo>
                  <a:lnTo>
                    <a:pt x="535" y="188"/>
                  </a:lnTo>
                  <a:lnTo>
                    <a:pt x="535" y="197"/>
                  </a:lnTo>
                  <a:lnTo>
                    <a:pt x="557" y="199"/>
                  </a:lnTo>
                  <a:lnTo>
                    <a:pt x="559" y="213"/>
                  </a:lnTo>
                  <a:lnTo>
                    <a:pt x="521" y="211"/>
                  </a:lnTo>
                  <a:lnTo>
                    <a:pt x="532" y="214"/>
                  </a:lnTo>
                  <a:lnTo>
                    <a:pt x="514" y="217"/>
                  </a:lnTo>
                  <a:lnTo>
                    <a:pt x="521" y="231"/>
                  </a:lnTo>
                  <a:lnTo>
                    <a:pt x="541" y="231"/>
                  </a:lnTo>
                  <a:lnTo>
                    <a:pt x="531" y="239"/>
                  </a:lnTo>
                  <a:lnTo>
                    <a:pt x="545" y="245"/>
                  </a:lnTo>
                  <a:lnTo>
                    <a:pt x="545" y="262"/>
                  </a:lnTo>
                  <a:lnTo>
                    <a:pt x="519" y="253"/>
                  </a:lnTo>
                  <a:lnTo>
                    <a:pt x="534" y="261"/>
                  </a:lnTo>
                  <a:lnTo>
                    <a:pt x="524" y="267"/>
                  </a:lnTo>
                  <a:lnTo>
                    <a:pt x="532" y="264"/>
                  </a:lnTo>
                  <a:lnTo>
                    <a:pt x="531" y="275"/>
                  </a:lnTo>
                  <a:lnTo>
                    <a:pt x="551" y="282"/>
                  </a:lnTo>
                  <a:lnTo>
                    <a:pt x="520" y="278"/>
                  </a:lnTo>
                  <a:lnTo>
                    <a:pt x="515" y="285"/>
                  </a:lnTo>
                  <a:lnTo>
                    <a:pt x="537" y="298"/>
                  </a:lnTo>
                  <a:lnTo>
                    <a:pt x="534" y="308"/>
                  </a:lnTo>
                  <a:lnTo>
                    <a:pt x="516" y="314"/>
                  </a:lnTo>
                  <a:lnTo>
                    <a:pt x="496" y="298"/>
                  </a:lnTo>
                  <a:lnTo>
                    <a:pt x="470" y="312"/>
                  </a:lnTo>
                  <a:lnTo>
                    <a:pt x="489" y="318"/>
                  </a:lnTo>
                  <a:lnTo>
                    <a:pt x="471" y="328"/>
                  </a:lnTo>
                  <a:lnTo>
                    <a:pt x="490" y="328"/>
                  </a:lnTo>
                  <a:lnTo>
                    <a:pt x="484" y="345"/>
                  </a:lnTo>
                  <a:lnTo>
                    <a:pt x="491" y="334"/>
                  </a:lnTo>
                  <a:lnTo>
                    <a:pt x="515" y="350"/>
                  </a:lnTo>
                  <a:lnTo>
                    <a:pt x="508" y="356"/>
                  </a:lnTo>
                  <a:lnTo>
                    <a:pt x="520" y="354"/>
                  </a:lnTo>
                  <a:lnTo>
                    <a:pt x="515" y="364"/>
                  </a:lnTo>
                  <a:lnTo>
                    <a:pt x="521" y="360"/>
                  </a:lnTo>
                  <a:lnTo>
                    <a:pt x="523" y="385"/>
                  </a:lnTo>
                  <a:lnTo>
                    <a:pt x="515" y="376"/>
                  </a:lnTo>
                  <a:lnTo>
                    <a:pt x="515" y="385"/>
                  </a:lnTo>
                  <a:lnTo>
                    <a:pt x="505" y="385"/>
                  </a:lnTo>
                  <a:lnTo>
                    <a:pt x="490" y="363"/>
                  </a:lnTo>
                  <a:lnTo>
                    <a:pt x="461" y="352"/>
                  </a:lnTo>
                  <a:lnTo>
                    <a:pt x="483" y="366"/>
                  </a:lnTo>
                  <a:lnTo>
                    <a:pt x="456" y="373"/>
                  </a:lnTo>
                  <a:lnTo>
                    <a:pt x="448" y="385"/>
                  </a:lnTo>
                  <a:lnTo>
                    <a:pt x="474" y="390"/>
                  </a:lnTo>
                  <a:lnTo>
                    <a:pt x="453" y="396"/>
                  </a:lnTo>
                  <a:lnTo>
                    <a:pt x="484" y="389"/>
                  </a:lnTo>
                  <a:lnTo>
                    <a:pt x="516" y="398"/>
                  </a:lnTo>
                  <a:lnTo>
                    <a:pt x="474" y="428"/>
                  </a:lnTo>
                  <a:lnTo>
                    <a:pt x="436" y="443"/>
                  </a:lnTo>
                  <a:lnTo>
                    <a:pt x="420" y="444"/>
                  </a:lnTo>
                  <a:lnTo>
                    <a:pt x="412" y="431"/>
                  </a:lnTo>
                  <a:lnTo>
                    <a:pt x="416" y="444"/>
                  </a:lnTo>
                  <a:lnTo>
                    <a:pt x="404" y="452"/>
                  </a:lnTo>
                  <a:lnTo>
                    <a:pt x="390" y="485"/>
                  </a:lnTo>
                  <a:lnTo>
                    <a:pt x="378" y="483"/>
                  </a:lnTo>
                  <a:lnTo>
                    <a:pt x="376" y="494"/>
                  </a:lnTo>
                  <a:lnTo>
                    <a:pt x="363" y="496"/>
                  </a:lnTo>
                  <a:lnTo>
                    <a:pt x="358" y="491"/>
                  </a:lnTo>
                  <a:lnTo>
                    <a:pt x="365" y="486"/>
                  </a:lnTo>
                  <a:lnTo>
                    <a:pt x="357" y="483"/>
                  </a:lnTo>
                  <a:lnTo>
                    <a:pt x="353" y="502"/>
                  </a:lnTo>
                  <a:lnTo>
                    <a:pt x="334" y="504"/>
                  </a:lnTo>
                  <a:lnTo>
                    <a:pt x="335" y="514"/>
                  </a:lnTo>
                  <a:lnTo>
                    <a:pt x="322" y="518"/>
                  </a:lnTo>
                  <a:lnTo>
                    <a:pt x="331" y="529"/>
                  </a:lnTo>
                  <a:lnTo>
                    <a:pt x="320" y="531"/>
                  </a:lnTo>
                  <a:lnTo>
                    <a:pt x="330" y="543"/>
                  </a:lnTo>
                  <a:lnTo>
                    <a:pt x="322" y="543"/>
                  </a:lnTo>
                  <a:lnTo>
                    <a:pt x="328" y="546"/>
                  </a:lnTo>
                  <a:lnTo>
                    <a:pt x="322" y="558"/>
                  </a:lnTo>
                  <a:lnTo>
                    <a:pt x="315" y="555"/>
                  </a:lnTo>
                  <a:lnTo>
                    <a:pt x="320" y="562"/>
                  </a:lnTo>
                  <a:lnTo>
                    <a:pt x="307" y="568"/>
                  </a:lnTo>
                  <a:lnTo>
                    <a:pt x="315" y="586"/>
                  </a:lnTo>
                  <a:lnTo>
                    <a:pt x="307" y="612"/>
                  </a:lnTo>
                  <a:lnTo>
                    <a:pt x="297" y="612"/>
                  </a:lnTo>
                  <a:lnTo>
                    <a:pt x="304" y="621"/>
                  </a:lnTo>
                  <a:lnTo>
                    <a:pt x="284" y="621"/>
                  </a:lnTo>
                  <a:lnTo>
                    <a:pt x="280" y="604"/>
                  </a:lnTo>
                  <a:lnTo>
                    <a:pt x="253" y="606"/>
                  </a:lnTo>
                  <a:lnTo>
                    <a:pt x="258" y="601"/>
                  </a:lnTo>
                  <a:lnTo>
                    <a:pt x="244" y="594"/>
                  </a:lnTo>
                  <a:lnTo>
                    <a:pt x="251" y="590"/>
                  </a:lnTo>
                  <a:lnTo>
                    <a:pt x="239" y="590"/>
                  </a:lnTo>
                  <a:lnTo>
                    <a:pt x="244" y="579"/>
                  </a:lnTo>
                  <a:lnTo>
                    <a:pt x="238" y="580"/>
                  </a:lnTo>
                  <a:lnTo>
                    <a:pt x="218" y="546"/>
                  </a:lnTo>
                  <a:lnTo>
                    <a:pt x="218" y="535"/>
                  </a:lnTo>
                  <a:lnTo>
                    <a:pt x="234" y="525"/>
                  </a:lnTo>
                  <a:lnTo>
                    <a:pt x="226" y="518"/>
                  </a:lnTo>
                  <a:lnTo>
                    <a:pt x="212" y="532"/>
                  </a:lnTo>
                  <a:lnTo>
                    <a:pt x="211" y="506"/>
                  </a:lnTo>
                  <a:lnTo>
                    <a:pt x="199" y="491"/>
                  </a:lnTo>
                  <a:lnTo>
                    <a:pt x="202" y="471"/>
                  </a:lnTo>
                  <a:lnTo>
                    <a:pt x="195" y="463"/>
                  </a:lnTo>
                  <a:lnTo>
                    <a:pt x="204" y="446"/>
                  </a:lnTo>
                  <a:lnTo>
                    <a:pt x="199" y="442"/>
                  </a:lnTo>
                  <a:lnTo>
                    <a:pt x="224" y="443"/>
                  </a:lnTo>
                  <a:lnTo>
                    <a:pt x="220" y="436"/>
                  </a:lnTo>
                  <a:lnTo>
                    <a:pt x="203" y="436"/>
                  </a:lnTo>
                  <a:lnTo>
                    <a:pt x="230" y="419"/>
                  </a:lnTo>
                  <a:lnTo>
                    <a:pt x="224" y="415"/>
                  </a:lnTo>
                  <a:lnTo>
                    <a:pt x="230" y="396"/>
                  </a:lnTo>
                  <a:lnTo>
                    <a:pt x="208" y="396"/>
                  </a:lnTo>
                  <a:lnTo>
                    <a:pt x="187" y="380"/>
                  </a:lnTo>
                  <a:lnTo>
                    <a:pt x="227" y="390"/>
                  </a:lnTo>
                  <a:lnTo>
                    <a:pt x="219" y="383"/>
                  </a:lnTo>
                  <a:lnTo>
                    <a:pt x="226" y="380"/>
                  </a:lnTo>
                  <a:lnTo>
                    <a:pt x="211" y="368"/>
                  </a:lnTo>
                  <a:lnTo>
                    <a:pt x="216" y="363"/>
                  </a:lnTo>
                  <a:lnTo>
                    <a:pt x="208" y="367"/>
                  </a:lnTo>
                  <a:lnTo>
                    <a:pt x="214" y="361"/>
                  </a:lnTo>
                  <a:lnTo>
                    <a:pt x="203" y="362"/>
                  </a:lnTo>
                  <a:lnTo>
                    <a:pt x="214" y="354"/>
                  </a:lnTo>
                  <a:lnTo>
                    <a:pt x="198" y="347"/>
                  </a:lnTo>
                  <a:lnTo>
                    <a:pt x="193" y="360"/>
                  </a:lnTo>
                  <a:lnTo>
                    <a:pt x="178" y="362"/>
                  </a:lnTo>
                  <a:lnTo>
                    <a:pt x="174" y="354"/>
                  </a:lnTo>
                  <a:lnTo>
                    <a:pt x="183" y="348"/>
                  </a:lnTo>
                  <a:lnTo>
                    <a:pt x="178" y="347"/>
                  </a:lnTo>
                  <a:lnTo>
                    <a:pt x="187" y="323"/>
                  </a:lnTo>
                  <a:lnTo>
                    <a:pt x="176" y="317"/>
                  </a:lnTo>
                  <a:lnTo>
                    <a:pt x="181" y="309"/>
                  </a:lnTo>
                  <a:lnTo>
                    <a:pt x="163" y="281"/>
                  </a:lnTo>
                  <a:lnTo>
                    <a:pt x="169" y="280"/>
                  </a:lnTo>
                  <a:lnTo>
                    <a:pt x="146" y="256"/>
                  </a:lnTo>
                  <a:lnTo>
                    <a:pt x="146" y="245"/>
                  </a:lnTo>
                  <a:lnTo>
                    <a:pt x="122" y="233"/>
                  </a:lnTo>
                  <a:lnTo>
                    <a:pt x="99" y="228"/>
                  </a:lnTo>
                  <a:lnTo>
                    <a:pt x="77" y="237"/>
                  </a:lnTo>
                  <a:lnTo>
                    <a:pt x="60" y="231"/>
                  </a:lnTo>
                  <a:lnTo>
                    <a:pt x="68" y="241"/>
                  </a:lnTo>
                  <a:lnTo>
                    <a:pt x="48" y="236"/>
                  </a:lnTo>
                  <a:lnTo>
                    <a:pt x="33" y="227"/>
                  </a:lnTo>
                  <a:lnTo>
                    <a:pt x="48" y="217"/>
                  </a:lnTo>
                  <a:lnTo>
                    <a:pt x="16" y="211"/>
                  </a:lnTo>
                  <a:lnTo>
                    <a:pt x="28" y="202"/>
                  </a:lnTo>
                  <a:lnTo>
                    <a:pt x="69" y="205"/>
                  </a:lnTo>
                  <a:lnTo>
                    <a:pt x="73" y="202"/>
                  </a:lnTo>
                  <a:lnTo>
                    <a:pt x="66" y="196"/>
                  </a:lnTo>
                  <a:lnTo>
                    <a:pt x="73" y="192"/>
                  </a:lnTo>
                  <a:lnTo>
                    <a:pt x="36" y="196"/>
                  </a:lnTo>
                  <a:lnTo>
                    <a:pt x="0" y="174"/>
                  </a:lnTo>
                </a:path>
              </a:pathLst>
            </a:custGeom>
            <a:solidFill>
              <a:srgbClr val="777777"/>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43" name=""/>
            <p:cNvSpPr/>
            <p:nvPr/>
          </p:nvSpPr>
          <p:spPr>
            <a:xfrm>
              <a:off x="3623760" y="1984320"/>
              <a:ext cx="257400" cy="144720"/>
            </a:xfrm>
            <a:custGeom>
              <a:avLst/>
              <a:gdLst/>
              <a:ahLst/>
              <a:rect l="l" t="t" r="r" b="b"/>
              <a:pathLst>
                <a:path w="114" h="72">
                  <a:moveTo>
                    <a:pt x="0" y="24"/>
                  </a:moveTo>
                  <a:lnTo>
                    <a:pt x="9" y="22"/>
                  </a:lnTo>
                  <a:lnTo>
                    <a:pt x="4" y="16"/>
                  </a:lnTo>
                  <a:lnTo>
                    <a:pt x="12" y="18"/>
                  </a:lnTo>
                  <a:lnTo>
                    <a:pt x="9" y="8"/>
                  </a:lnTo>
                  <a:lnTo>
                    <a:pt x="21" y="15"/>
                  </a:lnTo>
                  <a:lnTo>
                    <a:pt x="15" y="1"/>
                  </a:lnTo>
                  <a:lnTo>
                    <a:pt x="33" y="11"/>
                  </a:lnTo>
                  <a:lnTo>
                    <a:pt x="34" y="29"/>
                  </a:lnTo>
                  <a:lnTo>
                    <a:pt x="43" y="10"/>
                  </a:lnTo>
                  <a:lnTo>
                    <a:pt x="52" y="18"/>
                  </a:lnTo>
                  <a:lnTo>
                    <a:pt x="60" y="7"/>
                  </a:lnTo>
                  <a:lnTo>
                    <a:pt x="65" y="22"/>
                  </a:lnTo>
                  <a:lnTo>
                    <a:pt x="63" y="8"/>
                  </a:lnTo>
                  <a:lnTo>
                    <a:pt x="82" y="8"/>
                  </a:lnTo>
                  <a:lnTo>
                    <a:pt x="85" y="0"/>
                  </a:lnTo>
                  <a:lnTo>
                    <a:pt x="92" y="7"/>
                  </a:lnTo>
                  <a:lnTo>
                    <a:pt x="102" y="5"/>
                  </a:lnTo>
                  <a:lnTo>
                    <a:pt x="97" y="10"/>
                  </a:lnTo>
                  <a:lnTo>
                    <a:pt x="113" y="33"/>
                  </a:lnTo>
                  <a:lnTo>
                    <a:pt x="99" y="52"/>
                  </a:lnTo>
                  <a:lnTo>
                    <a:pt x="57" y="71"/>
                  </a:lnTo>
                  <a:lnTo>
                    <a:pt x="20" y="63"/>
                  </a:lnTo>
                  <a:lnTo>
                    <a:pt x="27" y="45"/>
                  </a:lnTo>
                  <a:lnTo>
                    <a:pt x="6" y="38"/>
                  </a:lnTo>
                  <a:lnTo>
                    <a:pt x="27" y="34"/>
                  </a:lnTo>
                  <a:lnTo>
                    <a:pt x="21" y="30"/>
                  </a:lnTo>
                  <a:lnTo>
                    <a:pt x="27" y="24"/>
                  </a:lnTo>
                  <a:lnTo>
                    <a:pt x="0" y="24"/>
                  </a:lnTo>
                </a:path>
              </a:pathLst>
            </a:custGeom>
            <a:solidFill>
              <a:srgbClr val="777777"/>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44" name=""/>
            <p:cNvSpPr/>
            <p:nvPr/>
          </p:nvSpPr>
          <p:spPr>
            <a:xfrm>
              <a:off x="6391440" y="4037760"/>
              <a:ext cx="251280" cy="325080"/>
            </a:xfrm>
            <a:custGeom>
              <a:avLst/>
              <a:gdLst/>
              <a:ahLst/>
              <a:rect l="l" t="t" r="r" b="b"/>
              <a:pathLst>
                <a:path w="111" h="161">
                  <a:moveTo>
                    <a:pt x="0" y="0"/>
                  </a:moveTo>
                  <a:lnTo>
                    <a:pt x="23" y="7"/>
                  </a:lnTo>
                  <a:lnTo>
                    <a:pt x="55" y="49"/>
                  </a:lnTo>
                  <a:lnTo>
                    <a:pt x="79" y="64"/>
                  </a:lnTo>
                  <a:lnTo>
                    <a:pt x="77" y="74"/>
                  </a:lnTo>
                  <a:lnTo>
                    <a:pt x="85" y="74"/>
                  </a:lnTo>
                  <a:lnTo>
                    <a:pt x="84" y="89"/>
                  </a:lnTo>
                  <a:lnTo>
                    <a:pt x="110" y="120"/>
                  </a:lnTo>
                  <a:lnTo>
                    <a:pt x="107" y="160"/>
                  </a:lnTo>
                  <a:lnTo>
                    <a:pt x="97" y="160"/>
                  </a:lnTo>
                  <a:lnTo>
                    <a:pt x="73" y="134"/>
                  </a:lnTo>
                  <a:lnTo>
                    <a:pt x="38" y="55"/>
                  </a:lnTo>
                  <a:lnTo>
                    <a:pt x="0" y="0"/>
                  </a:lnTo>
                </a:path>
              </a:pathLst>
            </a:custGeom>
            <a:solidFill>
              <a:srgbClr val="777777"/>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45" name=""/>
            <p:cNvSpPr/>
            <p:nvPr/>
          </p:nvSpPr>
          <p:spPr>
            <a:xfrm>
              <a:off x="6623640" y="4367160"/>
              <a:ext cx="214560" cy="79560"/>
            </a:xfrm>
            <a:custGeom>
              <a:avLst/>
              <a:gdLst/>
              <a:ahLst/>
              <a:rect l="l" t="t" r="r" b="b"/>
              <a:pathLst>
                <a:path w="95" h="40">
                  <a:moveTo>
                    <a:pt x="0" y="10"/>
                  </a:moveTo>
                  <a:lnTo>
                    <a:pt x="7" y="0"/>
                  </a:lnTo>
                  <a:lnTo>
                    <a:pt x="72" y="11"/>
                  </a:lnTo>
                  <a:lnTo>
                    <a:pt x="78" y="22"/>
                  </a:lnTo>
                  <a:lnTo>
                    <a:pt x="91" y="23"/>
                  </a:lnTo>
                  <a:lnTo>
                    <a:pt x="94" y="39"/>
                  </a:lnTo>
                  <a:lnTo>
                    <a:pt x="15" y="18"/>
                  </a:lnTo>
                  <a:lnTo>
                    <a:pt x="0" y="10"/>
                  </a:lnTo>
                </a:path>
              </a:pathLst>
            </a:custGeom>
            <a:solidFill>
              <a:srgbClr val="777777"/>
            </a:solidFill>
            <a:ln w="0">
              <a:noFill/>
            </a:ln>
          </p:spPr>
          <p:style>
            <a:lnRef idx="0"/>
            <a:fillRef idx="0"/>
            <a:effectRef idx="0"/>
            <a:fontRef idx="minor"/>
          </p:style>
          <p:txBody>
            <a:bodyPr lIns="90000" rIns="90000" tIns="32760" bIns="32760" anchor="t">
              <a:noAutofit/>
            </a:bodyPr>
            <a:p>
              <a:endParaRPr b="0" lang="en-US" sz="2400" strike="noStrike" u="none">
                <a:solidFill>
                  <a:srgbClr val="ffffff"/>
                </a:solidFill>
                <a:effectLst/>
                <a:uFillTx/>
                <a:latin typeface="Times New Roman"/>
              </a:endParaRPr>
            </a:p>
          </p:txBody>
        </p:sp>
        <p:sp>
          <p:nvSpPr>
            <p:cNvPr id="346" name=""/>
            <p:cNvSpPr/>
            <p:nvPr/>
          </p:nvSpPr>
          <p:spPr>
            <a:xfrm>
              <a:off x="6937200" y="4148640"/>
              <a:ext cx="144720" cy="204840"/>
            </a:xfrm>
            <a:custGeom>
              <a:avLst/>
              <a:gdLst/>
              <a:ahLst/>
              <a:rect l="l" t="t" r="r" b="b"/>
              <a:pathLst>
                <a:path w="64" h="102">
                  <a:moveTo>
                    <a:pt x="0" y="62"/>
                  </a:moveTo>
                  <a:lnTo>
                    <a:pt x="7" y="79"/>
                  </a:lnTo>
                  <a:lnTo>
                    <a:pt x="5" y="96"/>
                  </a:lnTo>
                  <a:lnTo>
                    <a:pt x="16" y="101"/>
                  </a:lnTo>
                  <a:lnTo>
                    <a:pt x="14" y="63"/>
                  </a:lnTo>
                  <a:lnTo>
                    <a:pt x="21" y="62"/>
                  </a:lnTo>
                  <a:lnTo>
                    <a:pt x="22" y="75"/>
                  </a:lnTo>
                  <a:lnTo>
                    <a:pt x="27" y="91"/>
                  </a:lnTo>
                  <a:lnTo>
                    <a:pt x="39" y="84"/>
                  </a:lnTo>
                  <a:lnTo>
                    <a:pt x="24" y="48"/>
                  </a:lnTo>
                  <a:lnTo>
                    <a:pt x="45" y="33"/>
                  </a:lnTo>
                  <a:lnTo>
                    <a:pt x="17" y="42"/>
                  </a:lnTo>
                  <a:lnTo>
                    <a:pt x="14" y="19"/>
                  </a:lnTo>
                  <a:lnTo>
                    <a:pt x="55" y="17"/>
                  </a:lnTo>
                  <a:lnTo>
                    <a:pt x="63" y="0"/>
                  </a:lnTo>
                  <a:lnTo>
                    <a:pt x="50" y="11"/>
                  </a:lnTo>
                  <a:lnTo>
                    <a:pt x="21" y="5"/>
                  </a:lnTo>
                  <a:lnTo>
                    <a:pt x="11" y="12"/>
                  </a:lnTo>
                  <a:lnTo>
                    <a:pt x="0" y="62"/>
                  </a:lnTo>
                </a:path>
              </a:pathLst>
            </a:custGeom>
            <a:solidFill>
              <a:srgbClr val="777777"/>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47" name=""/>
            <p:cNvSpPr/>
            <p:nvPr/>
          </p:nvSpPr>
          <p:spPr>
            <a:xfrm>
              <a:off x="8031600" y="5403600"/>
              <a:ext cx="177480" cy="208440"/>
            </a:xfrm>
            <a:custGeom>
              <a:avLst/>
              <a:gdLst/>
              <a:ahLst/>
              <a:rect l="l" t="t" r="r" b="b"/>
              <a:pathLst>
                <a:path w="79" h="104">
                  <a:moveTo>
                    <a:pt x="0" y="91"/>
                  </a:moveTo>
                  <a:lnTo>
                    <a:pt x="17" y="56"/>
                  </a:lnTo>
                  <a:lnTo>
                    <a:pt x="45" y="36"/>
                  </a:lnTo>
                  <a:lnTo>
                    <a:pt x="61" y="0"/>
                  </a:lnTo>
                  <a:lnTo>
                    <a:pt x="69" y="11"/>
                  </a:lnTo>
                  <a:lnTo>
                    <a:pt x="78" y="5"/>
                  </a:lnTo>
                  <a:lnTo>
                    <a:pt x="78" y="17"/>
                  </a:lnTo>
                  <a:lnTo>
                    <a:pt x="64" y="44"/>
                  </a:lnTo>
                  <a:lnTo>
                    <a:pt x="69" y="55"/>
                  </a:lnTo>
                  <a:lnTo>
                    <a:pt x="53" y="56"/>
                  </a:lnTo>
                  <a:lnTo>
                    <a:pt x="44" y="91"/>
                  </a:lnTo>
                  <a:lnTo>
                    <a:pt x="25" y="103"/>
                  </a:lnTo>
                  <a:lnTo>
                    <a:pt x="0" y="91"/>
                  </a:lnTo>
                </a:path>
              </a:pathLst>
            </a:custGeom>
            <a:solidFill>
              <a:srgbClr val="777777"/>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48" name=""/>
            <p:cNvSpPr/>
            <p:nvPr/>
          </p:nvSpPr>
          <p:spPr>
            <a:xfrm>
              <a:off x="8175240" y="5203800"/>
              <a:ext cx="132840" cy="224280"/>
            </a:xfrm>
            <a:custGeom>
              <a:avLst/>
              <a:gdLst/>
              <a:ahLst/>
              <a:rect l="l" t="t" r="r" b="b"/>
              <a:pathLst>
                <a:path w="59" h="112">
                  <a:moveTo>
                    <a:pt x="0" y="0"/>
                  </a:moveTo>
                  <a:lnTo>
                    <a:pt x="14" y="13"/>
                  </a:lnTo>
                  <a:lnTo>
                    <a:pt x="21" y="37"/>
                  </a:lnTo>
                  <a:lnTo>
                    <a:pt x="28" y="45"/>
                  </a:lnTo>
                  <a:lnTo>
                    <a:pt x="30" y="34"/>
                  </a:lnTo>
                  <a:lnTo>
                    <a:pt x="34" y="52"/>
                  </a:lnTo>
                  <a:lnTo>
                    <a:pt x="58" y="52"/>
                  </a:lnTo>
                  <a:lnTo>
                    <a:pt x="54" y="76"/>
                  </a:lnTo>
                  <a:lnTo>
                    <a:pt x="42" y="80"/>
                  </a:lnTo>
                  <a:lnTo>
                    <a:pt x="31" y="110"/>
                  </a:lnTo>
                  <a:lnTo>
                    <a:pt x="21" y="111"/>
                  </a:lnTo>
                  <a:lnTo>
                    <a:pt x="25" y="100"/>
                  </a:lnTo>
                  <a:lnTo>
                    <a:pt x="11" y="79"/>
                  </a:lnTo>
                  <a:lnTo>
                    <a:pt x="23" y="57"/>
                  </a:lnTo>
                  <a:lnTo>
                    <a:pt x="21" y="40"/>
                  </a:lnTo>
                  <a:lnTo>
                    <a:pt x="0" y="0"/>
                  </a:lnTo>
                </a:path>
              </a:pathLst>
            </a:custGeom>
            <a:solidFill>
              <a:srgbClr val="777777"/>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49" name=""/>
            <p:cNvSpPr/>
            <p:nvPr/>
          </p:nvSpPr>
          <p:spPr>
            <a:xfrm>
              <a:off x="6892920" y="3666600"/>
              <a:ext cx="96120" cy="177120"/>
            </a:xfrm>
            <a:custGeom>
              <a:avLst/>
              <a:gdLst/>
              <a:ahLst/>
              <a:rect l="l" t="t" r="r" b="b"/>
              <a:pathLst>
                <a:path w="43" h="88">
                  <a:moveTo>
                    <a:pt x="0" y="35"/>
                  </a:moveTo>
                  <a:lnTo>
                    <a:pt x="7" y="0"/>
                  </a:lnTo>
                  <a:lnTo>
                    <a:pt x="22" y="1"/>
                  </a:lnTo>
                  <a:lnTo>
                    <a:pt x="25" y="25"/>
                  </a:lnTo>
                  <a:lnTo>
                    <a:pt x="14" y="48"/>
                  </a:lnTo>
                  <a:lnTo>
                    <a:pt x="17" y="60"/>
                  </a:lnTo>
                  <a:lnTo>
                    <a:pt x="40" y="69"/>
                  </a:lnTo>
                  <a:lnTo>
                    <a:pt x="42" y="87"/>
                  </a:lnTo>
                  <a:lnTo>
                    <a:pt x="28" y="69"/>
                  </a:lnTo>
                  <a:lnTo>
                    <a:pt x="28" y="78"/>
                  </a:lnTo>
                  <a:lnTo>
                    <a:pt x="7" y="69"/>
                  </a:lnTo>
                  <a:lnTo>
                    <a:pt x="0" y="35"/>
                  </a:lnTo>
                </a:path>
              </a:pathLst>
            </a:custGeom>
            <a:solidFill>
              <a:srgbClr val="777777"/>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50" name=""/>
            <p:cNvSpPr/>
            <p:nvPr/>
          </p:nvSpPr>
          <p:spPr>
            <a:xfrm>
              <a:off x="6940440" y="3923640"/>
              <a:ext cx="101880" cy="117000"/>
            </a:xfrm>
            <a:custGeom>
              <a:avLst/>
              <a:gdLst/>
              <a:ahLst/>
              <a:rect l="l" t="t" r="r" b="b"/>
              <a:pathLst>
                <a:path w="45" h="58">
                  <a:moveTo>
                    <a:pt x="0" y="39"/>
                  </a:moveTo>
                  <a:lnTo>
                    <a:pt x="9" y="19"/>
                  </a:lnTo>
                  <a:lnTo>
                    <a:pt x="23" y="20"/>
                  </a:lnTo>
                  <a:lnTo>
                    <a:pt x="37" y="0"/>
                  </a:lnTo>
                  <a:lnTo>
                    <a:pt x="44" y="12"/>
                  </a:lnTo>
                  <a:lnTo>
                    <a:pt x="43" y="47"/>
                  </a:lnTo>
                  <a:lnTo>
                    <a:pt x="39" y="33"/>
                  </a:lnTo>
                  <a:lnTo>
                    <a:pt x="35" y="57"/>
                  </a:lnTo>
                  <a:lnTo>
                    <a:pt x="24" y="51"/>
                  </a:lnTo>
                  <a:lnTo>
                    <a:pt x="18" y="25"/>
                  </a:lnTo>
                  <a:lnTo>
                    <a:pt x="0" y="39"/>
                  </a:lnTo>
                </a:path>
              </a:pathLst>
            </a:custGeom>
            <a:solidFill>
              <a:srgbClr val="777777"/>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51" name=""/>
            <p:cNvSpPr/>
            <p:nvPr/>
          </p:nvSpPr>
          <p:spPr>
            <a:xfrm>
              <a:off x="7459560" y="2501640"/>
              <a:ext cx="75240" cy="308880"/>
            </a:xfrm>
            <a:custGeom>
              <a:avLst/>
              <a:gdLst/>
              <a:ahLst/>
              <a:rect l="l" t="t" r="r" b="b"/>
              <a:pathLst>
                <a:path w="34" h="153">
                  <a:moveTo>
                    <a:pt x="0" y="37"/>
                  </a:moveTo>
                  <a:lnTo>
                    <a:pt x="8" y="58"/>
                  </a:lnTo>
                  <a:lnTo>
                    <a:pt x="8" y="152"/>
                  </a:lnTo>
                  <a:lnTo>
                    <a:pt x="11" y="140"/>
                  </a:lnTo>
                  <a:lnTo>
                    <a:pt x="22" y="147"/>
                  </a:lnTo>
                  <a:lnTo>
                    <a:pt x="10" y="123"/>
                  </a:lnTo>
                  <a:lnTo>
                    <a:pt x="16" y="94"/>
                  </a:lnTo>
                  <a:lnTo>
                    <a:pt x="33" y="103"/>
                  </a:lnTo>
                  <a:lnTo>
                    <a:pt x="18" y="55"/>
                  </a:lnTo>
                  <a:lnTo>
                    <a:pt x="11" y="0"/>
                  </a:lnTo>
                  <a:lnTo>
                    <a:pt x="0" y="37"/>
                  </a:lnTo>
                </a:path>
              </a:pathLst>
            </a:custGeom>
            <a:solidFill>
              <a:srgbClr val="777777"/>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52" name=""/>
            <p:cNvSpPr/>
            <p:nvPr/>
          </p:nvSpPr>
          <p:spPr>
            <a:xfrm>
              <a:off x="2471760" y="3632760"/>
              <a:ext cx="142200" cy="54360"/>
            </a:xfrm>
            <a:custGeom>
              <a:avLst/>
              <a:gdLst/>
              <a:ahLst/>
              <a:rect l="l" t="t" r="r" b="b"/>
              <a:pathLst>
                <a:path w="63" h="27">
                  <a:moveTo>
                    <a:pt x="19" y="18"/>
                  </a:moveTo>
                  <a:lnTo>
                    <a:pt x="12" y="0"/>
                  </a:lnTo>
                  <a:lnTo>
                    <a:pt x="29" y="0"/>
                  </a:lnTo>
                  <a:lnTo>
                    <a:pt x="47" y="3"/>
                  </a:lnTo>
                  <a:lnTo>
                    <a:pt x="62" y="17"/>
                  </a:lnTo>
                  <a:lnTo>
                    <a:pt x="27" y="26"/>
                  </a:lnTo>
                  <a:lnTo>
                    <a:pt x="0" y="20"/>
                  </a:lnTo>
                  <a:lnTo>
                    <a:pt x="20" y="18"/>
                  </a:lnTo>
                  <a:lnTo>
                    <a:pt x="19" y="18"/>
                  </a:lnTo>
                </a:path>
              </a:pathLst>
            </a:custGeom>
            <a:solidFill>
              <a:srgbClr val="777777"/>
            </a:solidFill>
            <a:ln w="0">
              <a:noFill/>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Times New Roman"/>
              </a:endParaRPr>
            </a:p>
          </p:txBody>
        </p:sp>
        <p:sp>
          <p:nvSpPr>
            <p:cNvPr id="353" name=""/>
            <p:cNvSpPr/>
            <p:nvPr/>
          </p:nvSpPr>
          <p:spPr>
            <a:xfrm>
              <a:off x="7212240" y="4206240"/>
              <a:ext cx="467280" cy="280440"/>
            </a:xfrm>
            <a:custGeom>
              <a:avLst/>
              <a:gdLst/>
              <a:ahLst/>
              <a:rect l="l" t="t" r="r" b="b"/>
              <a:pathLst>
                <a:path w="207" h="140">
                  <a:moveTo>
                    <a:pt x="139" y="49"/>
                  </a:moveTo>
                  <a:lnTo>
                    <a:pt x="70" y="14"/>
                  </a:lnTo>
                  <a:lnTo>
                    <a:pt x="43" y="43"/>
                  </a:lnTo>
                  <a:lnTo>
                    <a:pt x="34" y="31"/>
                  </a:lnTo>
                  <a:lnTo>
                    <a:pt x="31" y="4"/>
                  </a:lnTo>
                  <a:lnTo>
                    <a:pt x="15" y="0"/>
                  </a:lnTo>
                  <a:lnTo>
                    <a:pt x="0" y="15"/>
                  </a:lnTo>
                  <a:lnTo>
                    <a:pt x="15" y="29"/>
                  </a:lnTo>
                  <a:lnTo>
                    <a:pt x="31" y="24"/>
                  </a:lnTo>
                  <a:lnTo>
                    <a:pt x="11" y="34"/>
                  </a:lnTo>
                  <a:lnTo>
                    <a:pt x="20" y="51"/>
                  </a:lnTo>
                  <a:lnTo>
                    <a:pt x="29" y="35"/>
                  </a:lnTo>
                  <a:lnTo>
                    <a:pt x="37" y="51"/>
                  </a:lnTo>
                  <a:lnTo>
                    <a:pt x="73" y="70"/>
                  </a:lnTo>
                  <a:lnTo>
                    <a:pt x="82" y="101"/>
                  </a:lnTo>
                  <a:lnTo>
                    <a:pt x="76" y="98"/>
                  </a:lnTo>
                  <a:lnTo>
                    <a:pt x="70" y="113"/>
                  </a:lnTo>
                  <a:lnTo>
                    <a:pt x="93" y="106"/>
                  </a:lnTo>
                  <a:lnTo>
                    <a:pt x="107" y="124"/>
                  </a:lnTo>
                  <a:lnTo>
                    <a:pt x="122" y="124"/>
                  </a:lnTo>
                  <a:lnTo>
                    <a:pt x="140" y="98"/>
                  </a:lnTo>
                  <a:lnTo>
                    <a:pt x="158" y="113"/>
                  </a:lnTo>
                  <a:lnTo>
                    <a:pt x="174" y="137"/>
                  </a:lnTo>
                  <a:lnTo>
                    <a:pt x="206" y="139"/>
                  </a:lnTo>
                  <a:lnTo>
                    <a:pt x="169" y="98"/>
                  </a:lnTo>
                  <a:lnTo>
                    <a:pt x="173" y="80"/>
                  </a:lnTo>
                  <a:lnTo>
                    <a:pt x="153" y="72"/>
                  </a:lnTo>
                  <a:lnTo>
                    <a:pt x="139" y="49"/>
                  </a:lnTo>
                </a:path>
              </a:pathLst>
            </a:custGeom>
            <a:solidFill>
              <a:srgbClr val="777777"/>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54" name=""/>
            <p:cNvSpPr/>
            <p:nvPr/>
          </p:nvSpPr>
          <p:spPr>
            <a:xfrm>
              <a:off x="6709320" y="4002120"/>
              <a:ext cx="236520" cy="307080"/>
            </a:xfrm>
            <a:custGeom>
              <a:avLst/>
              <a:gdLst/>
              <a:ahLst/>
              <a:rect l="l" t="t" r="r" b="b"/>
              <a:pathLst>
                <a:path w="105" h="153">
                  <a:moveTo>
                    <a:pt x="86" y="39"/>
                  </a:moveTo>
                  <a:lnTo>
                    <a:pt x="86" y="38"/>
                  </a:lnTo>
                  <a:lnTo>
                    <a:pt x="104" y="25"/>
                  </a:lnTo>
                  <a:lnTo>
                    <a:pt x="86" y="14"/>
                  </a:lnTo>
                  <a:lnTo>
                    <a:pt x="82" y="0"/>
                  </a:lnTo>
                  <a:lnTo>
                    <a:pt x="62" y="28"/>
                  </a:lnTo>
                  <a:lnTo>
                    <a:pt x="57" y="29"/>
                  </a:lnTo>
                  <a:lnTo>
                    <a:pt x="48" y="32"/>
                  </a:lnTo>
                  <a:lnTo>
                    <a:pt x="38" y="55"/>
                  </a:lnTo>
                  <a:lnTo>
                    <a:pt x="25" y="56"/>
                  </a:lnTo>
                  <a:lnTo>
                    <a:pt x="20" y="73"/>
                  </a:lnTo>
                  <a:lnTo>
                    <a:pt x="5" y="73"/>
                  </a:lnTo>
                  <a:lnTo>
                    <a:pt x="0" y="88"/>
                  </a:lnTo>
                  <a:lnTo>
                    <a:pt x="12" y="136"/>
                  </a:lnTo>
                  <a:lnTo>
                    <a:pt x="26" y="135"/>
                  </a:lnTo>
                  <a:lnTo>
                    <a:pt x="30" y="145"/>
                  </a:lnTo>
                  <a:lnTo>
                    <a:pt x="41" y="139"/>
                  </a:lnTo>
                  <a:lnTo>
                    <a:pt x="59" y="152"/>
                  </a:lnTo>
                  <a:lnTo>
                    <a:pt x="71" y="145"/>
                  </a:lnTo>
                  <a:lnTo>
                    <a:pt x="75" y="121"/>
                  </a:lnTo>
                  <a:lnTo>
                    <a:pt x="91" y="82"/>
                  </a:lnTo>
                  <a:lnTo>
                    <a:pt x="101" y="84"/>
                  </a:lnTo>
                  <a:lnTo>
                    <a:pt x="84" y="49"/>
                  </a:lnTo>
                  <a:lnTo>
                    <a:pt x="86" y="38"/>
                  </a:lnTo>
                  <a:lnTo>
                    <a:pt x="86" y="39"/>
                  </a:lnTo>
                </a:path>
              </a:pathLst>
            </a:custGeom>
            <a:solidFill>
              <a:srgbClr val="777777"/>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55" name=""/>
            <p:cNvSpPr/>
            <p:nvPr/>
          </p:nvSpPr>
          <p:spPr>
            <a:xfrm>
              <a:off x="1483920" y="3237840"/>
              <a:ext cx="483480" cy="144720"/>
            </a:xfrm>
            <a:custGeom>
              <a:avLst/>
              <a:gdLst/>
              <a:ahLst/>
              <a:rect l="l" t="t" r="r" b="b"/>
              <a:pathLst>
                <a:path w="214" h="72">
                  <a:moveTo>
                    <a:pt x="0" y="0"/>
                  </a:moveTo>
                  <a:lnTo>
                    <a:pt x="19" y="0"/>
                  </a:lnTo>
                  <a:lnTo>
                    <a:pt x="84" y="17"/>
                  </a:lnTo>
                  <a:lnTo>
                    <a:pt x="108" y="17"/>
                  </a:lnTo>
                  <a:lnTo>
                    <a:pt x="108" y="10"/>
                  </a:lnTo>
                  <a:lnTo>
                    <a:pt x="133" y="10"/>
                  </a:lnTo>
                  <a:lnTo>
                    <a:pt x="141" y="13"/>
                  </a:lnTo>
                  <a:lnTo>
                    <a:pt x="142" y="20"/>
                  </a:lnTo>
                  <a:lnTo>
                    <a:pt x="147" y="26"/>
                  </a:lnTo>
                  <a:lnTo>
                    <a:pt x="158" y="30"/>
                  </a:lnTo>
                  <a:lnTo>
                    <a:pt x="162" y="20"/>
                  </a:lnTo>
                  <a:lnTo>
                    <a:pt x="169" y="20"/>
                  </a:lnTo>
                  <a:lnTo>
                    <a:pt x="175" y="36"/>
                  </a:lnTo>
                  <a:lnTo>
                    <a:pt x="184" y="53"/>
                  </a:lnTo>
                  <a:lnTo>
                    <a:pt x="190" y="62"/>
                  </a:lnTo>
                  <a:lnTo>
                    <a:pt x="198" y="70"/>
                  </a:lnTo>
                  <a:lnTo>
                    <a:pt x="205" y="71"/>
                  </a:lnTo>
                  <a:lnTo>
                    <a:pt x="209" y="70"/>
                  </a:lnTo>
                  <a:lnTo>
                    <a:pt x="212" y="68"/>
                  </a:lnTo>
                  <a:lnTo>
                    <a:pt x="213" y="67"/>
                  </a:lnTo>
                </a:path>
              </a:pathLst>
            </a:custGeom>
            <a:solidFill>
              <a:srgbClr val="777777"/>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56" name=""/>
            <p:cNvSpPr/>
            <p:nvPr/>
          </p:nvSpPr>
          <p:spPr>
            <a:xfrm>
              <a:off x="5616360" y="2449800"/>
              <a:ext cx="1788480" cy="1013760"/>
            </a:xfrm>
            <a:custGeom>
              <a:avLst/>
              <a:gdLst/>
              <a:ahLst/>
              <a:rect l="l" t="t" r="r" b="b"/>
              <a:pathLst>
                <a:path w="793" h="503">
                  <a:moveTo>
                    <a:pt x="792" y="86"/>
                  </a:moveTo>
                  <a:lnTo>
                    <a:pt x="782" y="56"/>
                  </a:lnTo>
                  <a:lnTo>
                    <a:pt x="776" y="31"/>
                  </a:lnTo>
                  <a:lnTo>
                    <a:pt x="759" y="24"/>
                  </a:lnTo>
                  <a:lnTo>
                    <a:pt x="753" y="31"/>
                  </a:lnTo>
                  <a:lnTo>
                    <a:pt x="735" y="15"/>
                  </a:lnTo>
                  <a:lnTo>
                    <a:pt x="705" y="0"/>
                  </a:lnTo>
                  <a:lnTo>
                    <a:pt x="690" y="0"/>
                  </a:lnTo>
                  <a:lnTo>
                    <a:pt x="675" y="0"/>
                  </a:lnTo>
                  <a:lnTo>
                    <a:pt x="669" y="3"/>
                  </a:lnTo>
                  <a:lnTo>
                    <a:pt x="669" y="9"/>
                  </a:lnTo>
                  <a:lnTo>
                    <a:pt x="678" y="12"/>
                  </a:lnTo>
                  <a:lnTo>
                    <a:pt x="681" y="18"/>
                  </a:lnTo>
                  <a:lnTo>
                    <a:pt x="672" y="50"/>
                  </a:lnTo>
                  <a:lnTo>
                    <a:pt x="618" y="45"/>
                  </a:lnTo>
                  <a:lnTo>
                    <a:pt x="597" y="53"/>
                  </a:lnTo>
                  <a:lnTo>
                    <a:pt x="558" y="45"/>
                  </a:lnTo>
                  <a:lnTo>
                    <a:pt x="527" y="34"/>
                  </a:lnTo>
                  <a:lnTo>
                    <a:pt x="505" y="50"/>
                  </a:lnTo>
                  <a:lnTo>
                    <a:pt x="514" y="68"/>
                  </a:lnTo>
                  <a:lnTo>
                    <a:pt x="511" y="79"/>
                  </a:lnTo>
                  <a:lnTo>
                    <a:pt x="493" y="76"/>
                  </a:lnTo>
                  <a:lnTo>
                    <a:pt x="479" y="83"/>
                  </a:lnTo>
                  <a:lnTo>
                    <a:pt x="457" y="65"/>
                  </a:lnTo>
                  <a:lnTo>
                    <a:pt x="416" y="70"/>
                  </a:lnTo>
                  <a:lnTo>
                    <a:pt x="391" y="95"/>
                  </a:lnTo>
                  <a:lnTo>
                    <a:pt x="382" y="116"/>
                  </a:lnTo>
                  <a:lnTo>
                    <a:pt x="359" y="126"/>
                  </a:lnTo>
                  <a:lnTo>
                    <a:pt x="340" y="144"/>
                  </a:lnTo>
                  <a:lnTo>
                    <a:pt x="304" y="169"/>
                  </a:lnTo>
                  <a:lnTo>
                    <a:pt x="290" y="202"/>
                  </a:lnTo>
                  <a:lnTo>
                    <a:pt x="254" y="217"/>
                  </a:lnTo>
                  <a:lnTo>
                    <a:pt x="206" y="249"/>
                  </a:lnTo>
                  <a:lnTo>
                    <a:pt x="164" y="258"/>
                  </a:lnTo>
                  <a:lnTo>
                    <a:pt x="126" y="284"/>
                  </a:lnTo>
                  <a:lnTo>
                    <a:pt x="55" y="285"/>
                  </a:lnTo>
                  <a:lnTo>
                    <a:pt x="19" y="292"/>
                  </a:lnTo>
                  <a:lnTo>
                    <a:pt x="19" y="311"/>
                  </a:lnTo>
                  <a:lnTo>
                    <a:pt x="6" y="320"/>
                  </a:lnTo>
                  <a:lnTo>
                    <a:pt x="0" y="332"/>
                  </a:lnTo>
                  <a:lnTo>
                    <a:pt x="0" y="364"/>
                  </a:lnTo>
                  <a:lnTo>
                    <a:pt x="9" y="379"/>
                  </a:lnTo>
                  <a:lnTo>
                    <a:pt x="19" y="393"/>
                  </a:lnTo>
                  <a:lnTo>
                    <a:pt x="19" y="407"/>
                  </a:lnTo>
                  <a:lnTo>
                    <a:pt x="19" y="419"/>
                  </a:lnTo>
                  <a:lnTo>
                    <a:pt x="6" y="465"/>
                  </a:lnTo>
                  <a:lnTo>
                    <a:pt x="23" y="476"/>
                  </a:lnTo>
                  <a:lnTo>
                    <a:pt x="22" y="502"/>
                  </a:lnTo>
                </a:path>
              </a:pathLst>
            </a:custGeom>
            <a:solidFill>
              <a:srgbClr val="777777"/>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57" name=""/>
            <p:cNvSpPr/>
            <p:nvPr/>
          </p:nvSpPr>
          <p:spPr>
            <a:xfrm>
              <a:off x="4887000" y="1824480"/>
              <a:ext cx="63720" cy="450720"/>
            </a:xfrm>
            <a:custGeom>
              <a:avLst/>
              <a:gdLst/>
              <a:ahLst/>
              <a:rect l="l" t="t" r="r" b="b"/>
              <a:pathLst>
                <a:path w="28" h="224">
                  <a:moveTo>
                    <a:pt x="5" y="223"/>
                  </a:moveTo>
                  <a:lnTo>
                    <a:pt x="22" y="205"/>
                  </a:lnTo>
                  <a:lnTo>
                    <a:pt x="27" y="193"/>
                  </a:lnTo>
                  <a:lnTo>
                    <a:pt x="22" y="183"/>
                  </a:lnTo>
                  <a:lnTo>
                    <a:pt x="17" y="172"/>
                  </a:lnTo>
                  <a:lnTo>
                    <a:pt x="16" y="164"/>
                  </a:lnTo>
                  <a:lnTo>
                    <a:pt x="20" y="157"/>
                  </a:lnTo>
                  <a:lnTo>
                    <a:pt x="25" y="145"/>
                  </a:lnTo>
                  <a:lnTo>
                    <a:pt x="25" y="138"/>
                  </a:lnTo>
                  <a:lnTo>
                    <a:pt x="22" y="116"/>
                  </a:lnTo>
                  <a:lnTo>
                    <a:pt x="14" y="103"/>
                  </a:lnTo>
                  <a:lnTo>
                    <a:pt x="5" y="91"/>
                  </a:lnTo>
                  <a:lnTo>
                    <a:pt x="3" y="68"/>
                  </a:lnTo>
                  <a:lnTo>
                    <a:pt x="5" y="50"/>
                  </a:lnTo>
                  <a:lnTo>
                    <a:pt x="5" y="37"/>
                  </a:lnTo>
                  <a:lnTo>
                    <a:pt x="0" y="15"/>
                  </a:lnTo>
                  <a:lnTo>
                    <a:pt x="8" y="2"/>
                  </a:lnTo>
                  <a:lnTo>
                    <a:pt x="9" y="0"/>
                  </a:lnTo>
                </a:path>
              </a:pathLst>
            </a:custGeom>
            <a:solidFill>
              <a:srgbClr val="777777"/>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58" name=""/>
            <p:cNvSpPr/>
            <p:nvPr/>
          </p:nvSpPr>
          <p:spPr>
            <a:xfrm>
              <a:off x="4678920" y="2436480"/>
              <a:ext cx="246600" cy="335520"/>
            </a:xfrm>
            <a:custGeom>
              <a:avLst/>
              <a:gdLst/>
              <a:ahLst/>
              <a:rect l="l" t="t" r="r" b="b"/>
              <a:pathLst>
                <a:path w="110" h="166">
                  <a:moveTo>
                    <a:pt x="109" y="165"/>
                  </a:moveTo>
                  <a:lnTo>
                    <a:pt x="106" y="159"/>
                  </a:lnTo>
                  <a:lnTo>
                    <a:pt x="103" y="153"/>
                  </a:lnTo>
                  <a:lnTo>
                    <a:pt x="99" y="149"/>
                  </a:lnTo>
                  <a:lnTo>
                    <a:pt x="95" y="143"/>
                  </a:lnTo>
                  <a:lnTo>
                    <a:pt x="86" y="141"/>
                  </a:lnTo>
                  <a:lnTo>
                    <a:pt x="79" y="143"/>
                  </a:lnTo>
                  <a:lnTo>
                    <a:pt x="70" y="143"/>
                  </a:lnTo>
                  <a:lnTo>
                    <a:pt x="62" y="142"/>
                  </a:lnTo>
                  <a:lnTo>
                    <a:pt x="56" y="139"/>
                  </a:lnTo>
                  <a:lnTo>
                    <a:pt x="53" y="135"/>
                  </a:lnTo>
                  <a:lnTo>
                    <a:pt x="51" y="130"/>
                  </a:lnTo>
                  <a:lnTo>
                    <a:pt x="51" y="126"/>
                  </a:lnTo>
                  <a:lnTo>
                    <a:pt x="52" y="121"/>
                  </a:lnTo>
                  <a:lnTo>
                    <a:pt x="52" y="115"/>
                  </a:lnTo>
                  <a:lnTo>
                    <a:pt x="51" y="112"/>
                  </a:lnTo>
                  <a:lnTo>
                    <a:pt x="47" y="106"/>
                  </a:lnTo>
                  <a:lnTo>
                    <a:pt x="48" y="96"/>
                  </a:lnTo>
                  <a:lnTo>
                    <a:pt x="42" y="88"/>
                  </a:lnTo>
                  <a:lnTo>
                    <a:pt x="34" y="86"/>
                  </a:lnTo>
                  <a:lnTo>
                    <a:pt x="25" y="83"/>
                  </a:lnTo>
                  <a:lnTo>
                    <a:pt x="24" y="78"/>
                  </a:lnTo>
                  <a:lnTo>
                    <a:pt x="29" y="70"/>
                  </a:lnTo>
                  <a:lnTo>
                    <a:pt x="29" y="58"/>
                  </a:lnTo>
                  <a:lnTo>
                    <a:pt x="30" y="44"/>
                  </a:lnTo>
                  <a:lnTo>
                    <a:pt x="28" y="33"/>
                  </a:lnTo>
                  <a:lnTo>
                    <a:pt x="22" y="23"/>
                  </a:lnTo>
                  <a:lnTo>
                    <a:pt x="14" y="17"/>
                  </a:lnTo>
                  <a:lnTo>
                    <a:pt x="6" y="6"/>
                  </a:lnTo>
                  <a:lnTo>
                    <a:pt x="0" y="0"/>
                  </a:lnTo>
                </a:path>
              </a:pathLst>
            </a:custGeom>
            <a:solidFill>
              <a:srgbClr val="777777"/>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59" name=""/>
            <p:cNvSpPr/>
            <p:nvPr/>
          </p:nvSpPr>
          <p:spPr>
            <a:xfrm>
              <a:off x="5293800" y="2599200"/>
              <a:ext cx="184680" cy="363600"/>
            </a:xfrm>
            <a:custGeom>
              <a:avLst/>
              <a:gdLst/>
              <a:ahLst/>
              <a:rect l="l" t="t" r="r" b="b"/>
              <a:pathLst>
                <a:path w="82" h="181">
                  <a:moveTo>
                    <a:pt x="50" y="180"/>
                  </a:moveTo>
                  <a:lnTo>
                    <a:pt x="73" y="175"/>
                  </a:lnTo>
                  <a:lnTo>
                    <a:pt x="75" y="175"/>
                  </a:lnTo>
                  <a:lnTo>
                    <a:pt x="73" y="164"/>
                  </a:lnTo>
                  <a:lnTo>
                    <a:pt x="73" y="139"/>
                  </a:lnTo>
                  <a:lnTo>
                    <a:pt x="67" y="132"/>
                  </a:lnTo>
                  <a:lnTo>
                    <a:pt x="72" y="126"/>
                  </a:lnTo>
                  <a:lnTo>
                    <a:pt x="61" y="124"/>
                  </a:lnTo>
                  <a:lnTo>
                    <a:pt x="61" y="104"/>
                  </a:lnTo>
                  <a:lnTo>
                    <a:pt x="76" y="114"/>
                  </a:lnTo>
                  <a:lnTo>
                    <a:pt x="81" y="104"/>
                  </a:lnTo>
                  <a:lnTo>
                    <a:pt x="68" y="88"/>
                  </a:lnTo>
                  <a:lnTo>
                    <a:pt x="61" y="102"/>
                  </a:lnTo>
                  <a:lnTo>
                    <a:pt x="60" y="76"/>
                  </a:lnTo>
                  <a:lnTo>
                    <a:pt x="46" y="70"/>
                  </a:lnTo>
                  <a:lnTo>
                    <a:pt x="34" y="47"/>
                  </a:lnTo>
                  <a:lnTo>
                    <a:pt x="47" y="47"/>
                  </a:lnTo>
                  <a:lnTo>
                    <a:pt x="46" y="36"/>
                  </a:lnTo>
                  <a:lnTo>
                    <a:pt x="56" y="31"/>
                  </a:lnTo>
                  <a:lnTo>
                    <a:pt x="81" y="37"/>
                  </a:lnTo>
                  <a:lnTo>
                    <a:pt x="60" y="0"/>
                  </a:lnTo>
                  <a:lnTo>
                    <a:pt x="18" y="11"/>
                  </a:lnTo>
                  <a:lnTo>
                    <a:pt x="23" y="16"/>
                  </a:lnTo>
                  <a:lnTo>
                    <a:pt x="13" y="24"/>
                  </a:lnTo>
                  <a:lnTo>
                    <a:pt x="7" y="16"/>
                  </a:lnTo>
                  <a:lnTo>
                    <a:pt x="0" y="50"/>
                  </a:lnTo>
                  <a:lnTo>
                    <a:pt x="9" y="58"/>
                  </a:lnTo>
                  <a:lnTo>
                    <a:pt x="14" y="90"/>
                  </a:lnTo>
                  <a:lnTo>
                    <a:pt x="36" y="117"/>
                  </a:lnTo>
                  <a:lnTo>
                    <a:pt x="28" y="121"/>
                  </a:lnTo>
                  <a:lnTo>
                    <a:pt x="22" y="148"/>
                  </a:lnTo>
                  <a:lnTo>
                    <a:pt x="22" y="164"/>
                  </a:lnTo>
                  <a:lnTo>
                    <a:pt x="50" y="180"/>
                  </a:lnTo>
                </a:path>
              </a:pathLst>
            </a:custGeom>
            <a:solidFill>
              <a:srgbClr val="777777"/>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60" name=""/>
            <p:cNvSpPr/>
            <p:nvPr/>
          </p:nvSpPr>
          <p:spPr>
            <a:xfrm>
              <a:off x="5187240" y="4540320"/>
              <a:ext cx="164160" cy="393120"/>
            </a:xfrm>
            <a:custGeom>
              <a:avLst/>
              <a:gdLst/>
              <a:ahLst/>
              <a:rect l="l" t="t" r="r" b="b"/>
              <a:pathLst>
                <a:path w="73" h="195">
                  <a:moveTo>
                    <a:pt x="0" y="138"/>
                  </a:moveTo>
                  <a:lnTo>
                    <a:pt x="6" y="178"/>
                  </a:lnTo>
                  <a:lnTo>
                    <a:pt x="20" y="194"/>
                  </a:lnTo>
                  <a:lnTo>
                    <a:pt x="41" y="178"/>
                  </a:lnTo>
                  <a:lnTo>
                    <a:pt x="67" y="46"/>
                  </a:lnTo>
                  <a:lnTo>
                    <a:pt x="72" y="50"/>
                  </a:lnTo>
                  <a:lnTo>
                    <a:pt x="61" y="0"/>
                  </a:lnTo>
                  <a:lnTo>
                    <a:pt x="46" y="20"/>
                  </a:lnTo>
                  <a:lnTo>
                    <a:pt x="47" y="35"/>
                  </a:lnTo>
                  <a:lnTo>
                    <a:pt x="31" y="50"/>
                  </a:lnTo>
                  <a:lnTo>
                    <a:pt x="10" y="57"/>
                  </a:lnTo>
                  <a:lnTo>
                    <a:pt x="6" y="76"/>
                  </a:lnTo>
                  <a:lnTo>
                    <a:pt x="11" y="108"/>
                  </a:lnTo>
                  <a:lnTo>
                    <a:pt x="0" y="138"/>
                  </a:lnTo>
                </a:path>
              </a:pathLst>
            </a:custGeom>
            <a:solidFill>
              <a:srgbClr val="777777"/>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61" name=""/>
            <p:cNvSpPr/>
            <p:nvPr/>
          </p:nvSpPr>
          <p:spPr>
            <a:xfrm>
              <a:off x="7184520" y="3206880"/>
              <a:ext cx="55800" cy="82440"/>
            </a:xfrm>
            <a:custGeom>
              <a:avLst/>
              <a:gdLst/>
              <a:ahLst/>
              <a:rect l="l" t="t" r="r" b="b"/>
              <a:pathLst>
                <a:path w="25" h="41">
                  <a:moveTo>
                    <a:pt x="0" y="13"/>
                  </a:moveTo>
                  <a:lnTo>
                    <a:pt x="1" y="21"/>
                  </a:lnTo>
                  <a:lnTo>
                    <a:pt x="8" y="13"/>
                  </a:lnTo>
                  <a:lnTo>
                    <a:pt x="10" y="17"/>
                  </a:lnTo>
                  <a:lnTo>
                    <a:pt x="8" y="40"/>
                  </a:lnTo>
                  <a:lnTo>
                    <a:pt x="18" y="40"/>
                  </a:lnTo>
                  <a:lnTo>
                    <a:pt x="24" y="16"/>
                  </a:lnTo>
                  <a:lnTo>
                    <a:pt x="22" y="6"/>
                  </a:lnTo>
                  <a:lnTo>
                    <a:pt x="10" y="0"/>
                  </a:lnTo>
                  <a:lnTo>
                    <a:pt x="0" y="13"/>
                  </a:lnTo>
                </a:path>
              </a:pathLst>
            </a:custGeom>
            <a:solidFill>
              <a:srgbClr val="777777"/>
            </a:solidFill>
            <a:ln w="0">
              <a:noFill/>
            </a:ln>
          </p:spPr>
          <p:style>
            <a:lnRef idx="0"/>
            <a:fillRef idx="0"/>
            <a:effectRef idx="0"/>
            <a:fontRef idx="minor"/>
          </p:style>
          <p:txBody>
            <a:bodyPr lIns="90000" rIns="90000" tIns="35640" bIns="35640" anchor="t">
              <a:noAutofit/>
            </a:bodyPr>
            <a:p>
              <a:endParaRPr b="0" lang="en-US" sz="2400" strike="noStrike" u="none">
                <a:solidFill>
                  <a:srgbClr val="ffffff"/>
                </a:solidFill>
                <a:effectLst/>
                <a:uFillTx/>
                <a:latin typeface="Times New Roman"/>
              </a:endParaRPr>
            </a:p>
          </p:txBody>
        </p:sp>
        <p:sp>
          <p:nvSpPr>
            <p:cNvPr id="362" name=""/>
            <p:cNvSpPr/>
            <p:nvPr/>
          </p:nvSpPr>
          <p:spPr>
            <a:xfrm>
              <a:off x="7212240" y="2961360"/>
              <a:ext cx="261720" cy="259920"/>
            </a:xfrm>
            <a:custGeom>
              <a:avLst/>
              <a:gdLst/>
              <a:ahLst/>
              <a:rect l="l" t="t" r="r" b="b"/>
              <a:pathLst>
                <a:path w="116" h="129">
                  <a:moveTo>
                    <a:pt x="0" y="121"/>
                  </a:moveTo>
                  <a:lnTo>
                    <a:pt x="20" y="97"/>
                  </a:lnTo>
                  <a:lnTo>
                    <a:pt x="50" y="97"/>
                  </a:lnTo>
                  <a:lnTo>
                    <a:pt x="61" y="70"/>
                  </a:lnTo>
                  <a:lnTo>
                    <a:pt x="65" y="66"/>
                  </a:lnTo>
                  <a:lnTo>
                    <a:pt x="67" y="76"/>
                  </a:lnTo>
                  <a:lnTo>
                    <a:pt x="79" y="66"/>
                  </a:lnTo>
                  <a:lnTo>
                    <a:pt x="92" y="44"/>
                  </a:lnTo>
                  <a:lnTo>
                    <a:pt x="97" y="8"/>
                  </a:lnTo>
                  <a:lnTo>
                    <a:pt x="104" y="12"/>
                  </a:lnTo>
                  <a:lnTo>
                    <a:pt x="102" y="0"/>
                  </a:lnTo>
                  <a:lnTo>
                    <a:pt x="109" y="0"/>
                  </a:lnTo>
                  <a:lnTo>
                    <a:pt x="115" y="33"/>
                  </a:lnTo>
                  <a:lnTo>
                    <a:pt x="104" y="53"/>
                  </a:lnTo>
                  <a:lnTo>
                    <a:pt x="104" y="73"/>
                  </a:lnTo>
                  <a:lnTo>
                    <a:pt x="98" y="104"/>
                  </a:lnTo>
                  <a:lnTo>
                    <a:pt x="93" y="108"/>
                  </a:lnTo>
                  <a:lnTo>
                    <a:pt x="93" y="96"/>
                  </a:lnTo>
                  <a:lnTo>
                    <a:pt x="76" y="112"/>
                  </a:lnTo>
                  <a:lnTo>
                    <a:pt x="61" y="104"/>
                  </a:lnTo>
                  <a:lnTo>
                    <a:pt x="61" y="117"/>
                  </a:lnTo>
                  <a:lnTo>
                    <a:pt x="50" y="128"/>
                  </a:lnTo>
                  <a:lnTo>
                    <a:pt x="48" y="109"/>
                  </a:lnTo>
                  <a:lnTo>
                    <a:pt x="0" y="121"/>
                  </a:lnTo>
                </a:path>
              </a:pathLst>
            </a:custGeom>
            <a:solidFill>
              <a:srgbClr val="777777"/>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63" name=""/>
            <p:cNvSpPr/>
            <p:nvPr/>
          </p:nvSpPr>
          <p:spPr>
            <a:xfrm>
              <a:off x="7242120" y="3197880"/>
              <a:ext cx="55800" cy="47160"/>
            </a:xfrm>
            <a:custGeom>
              <a:avLst/>
              <a:gdLst/>
              <a:ahLst/>
              <a:rect l="l" t="t" r="r" b="b"/>
              <a:pathLst>
                <a:path w="25" h="24">
                  <a:moveTo>
                    <a:pt x="0" y="14"/>
                  </a:moveTo>
                  <a:lnTo>
                    <a:pt x="9" y="23"/>
                  </a:lnTo>
                  <a:lnTo>
                    <a:pt x="22" y="15"/>
                  </a:lnTo>
                  <a:lnTo>
                    <a:pt x="24" y="0"/>
                  </a:lnTo>
                  <a:lnTo>
                    <a:pt x="0" y="14"/>
                  </a:lnTo>
                </a:path>
              </a:pathLst>
            </a:custGeom>
            <a:solidFill>
              <a:srgbClr val="777777"/>
            </a:solidFill>
            <a:ln w="0">
              <a:noFill/>
            </a:ln>
          </p:spPr>
          <p:style>
            <a:lnRef idx="0"/>
            <a:fillRef idx="0"/>
            <a:effectRef idx="0"/>
            <a:fontRef idx="minor"/>
          </p:style>
          <p:txBody>
            <a:bodyPr lIns="90000" rIns="90000" tIns="360" bIns="360" anchor="t">
              <a:noAutofit/>
            </a:bodyPr>
            <a:p>
              <a:endParaRPr b="0" lang="en-US" sz="2400" strike="noStrike" u="none">
                <a:solidFill>
                  <a:srgbClr val="ffffff"/>
                </a:solidFill>
                <a:effectLst/>
                <a:uFillTx/>
                <a:latin typeface="Times New Roman"/>
              </a:endParaRPr>
            </a:p>
          </p:txBody>
        </p:sp>
        <p:sp>
          <p:nvSpPr>
            <p:cNvPr id="364" name=""/>
            <p:cNvSpPr/>
            <p:nvPr/>
          </p:nvSpPr>
          <p:spPr>
            <a:xfrm>
              <a:off x="7422480" y="2828520"/>
              <a:ext cx="137520" cy="134280"/>
            </a:xfrm>
            <a:custGeom>
              <a:avLst/>
              <a:gdLst/>
              <a:ahLst/>
              <a:rect l="l" t="t" r="r" b="b"/>
              <a:pathLst>
                <a:path w="61" h="67">
                  <a:moveTo>
                    <a:pt x="0" y="49"/>
                  </a:moveTo>
                  <a:lnTo>
                    <a:pt x="1" y="66"/>
                  </a:lnTo>
                  <a:lnTo>
                    <a:pt x="13" y="60"/>
                  </a:lnTo>
                  <a:lnTo>
                    <a:pt x="5" y="49"/>
                  </a:lnTo>
                  <a:lnTo>
                    <a:pt x="35" y="58"/>
                  </a:lnTo>
                  <a:lnTo>
                    <a:pt x="41" y="42"/>
                  </a:lnTo>
                  <a:lnTo>
                    <a:pt x="60" y="37"/>
                  </a:lnTo>
                  <a:lnTo>
                    <a:pt x="52" y="28"/>
                  </a:lnTo>
                  <a:lnTo>
                    <a:pt x="55" y="18"/>
                  </a:lnTo>
                  <a:lnTo>
                    <a:pt x="38" y="20"/>
                  </a:lnTo>
                  <a:lnTo>
                    <a:pt x="21" y="0"/>
                  </a:lnTo>
                  <a:lnTo>
                    <a:pt x="15" y="37"/>
                  </a:lnTo>
                  <a:lnTo>
                    <a:pt x="5" y="37"/>
                  </a:lnTo>
                  <a:lnTo>
                    <a:pt x="0" y="49"/>
                  </a:lnTo>
                </a:path>
              </a:pathLst>
            </a:custGeom>
            <a:solidFill>
              <a:srgbClr val="777777"/>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65" name=""/>
            <p:cNvSpPr/>
            <p:nvPr/>
          </p:nvSpPr>
          <p:spPr>
            <a:xfrm>
              <a:off x="5462640" y="2934720"/>
              <a:ext cx="202320" cy="107640"/>
            </a:xfrm>
            <a:custGeom>
              <a:avLst/>
              <a:gdLst/>
              <a:ahLst/>
              <a:rect l="l" t="t" r="r" b="b"/>
              <a:pathLst>
                <a:path w="90" h="53">
                  <a:moveTo>
                    <a:pt x="89" y="52"/>
                  </a:moveTo>
                  <a:lnTo>
                    <a:pt x="70" y="43"/>
                  </a:lnTo>
                  <a:lnTo>
                    <a:pt x="57" y="38"/>
                  </a:lnTo>
                  <a:lnTo>
                    <a:pt x="50" y="30"/>
                  </a:lnTo>
                  <a:lnTo>
                    <a:pt x="40" y="23"/>
                  </a:lnTo>
                  <a:lnTo>
                    <a:pt x="28" y="17"/>
                  </a:lnTo>
                  <a:lnTo>
                    <a:pt x="24" y="7"/>
                  </a:lnTo>
                  <a:lnTo>
                    <a:pt x="17" y="3"/>
                  </a:lnTo>
                  <a:lnTo>
                    <a:pt x="0" y="0"/>
                  </a:lnTo>
                </a:path>
              </a:pathLst>
            </a:custGeom>
            <a:solidFill>
              <a:srgbClr val="777777"/>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66" name=""/>
            <p:cNvSpPr/>
            <p:nvPr/>
          </p:nvSpPr>
          <p:spPr>
            <a:xfrm>
              <a:off x="5029200" y="2953800"/>
              <a:ext cx="217080" cy="149400"/>
            </a:xfrm>
            <a:custGeom>
              <a:avLst/>
              <a:gdLst/>
              <a:ahLst/>
              <a:rect l="l" t="t" r="r" b="b"/>
              <a:pathLst>
                <a:path w="96" h="74">
                  <a:moveTo>
                    <a:pt x="0" y="73"/>
                  </a:moveTo>
                  <a:lnTo>
                    <a:pt x="14" y="69"/>
                  </a:lnTo>
                  <a:lnTo>
                    <a:pt x="15" y="61"/>
                  </a:lnTo>
                  <a:lnTo>
                    <a:pt x="21" y="65"/>
                  </a:lnTo>
                  <a:lnTo>
                    <a:pt x="26" y="65"/>
                  </a:lnTo>
                  <a:lnTo>
                    <a:pt x="31" y="62"/>
                  </a:lnTo>
                  <a:lnTo>
                    <a:pt x="38" y="62"/>
                  </a:lnTo>
                  <a:lnTo>
                    <a:pt x="43" y="63"/>
                  </a:lnTo>
                  <a:lnTo>
                    <a:pt x="53" y="60"/>
                  </a:lnTo>
                  <a:lnTo>
                    <a:pt x="60" y="56"/>
                  </a:lnTo>
                  <a:lnTo>
                    <a:pt x="70" y="56"/>
                  </a:lnTo>
                  <a:lnTo>
                    <a:pt x="80" y="57"/>
                  </a:lnTo>
                  <a:lnTo>
                    <a:pt x="87" y="54"/>
                  </a:lnTo>
                  <a:lnTo>
                    <a:pt x="91" y="50"/>
                  </a:lnTo>
                  <a:lnTo>
                    <a:pt x="94" y="42"/>
                  </a:lnTo>
                  <a:lnTo>
                    <a:pt x="95" y="31"/>
                  </a:lnTo>
                  <a:lnTo>
                    <a:pt x="94" y="25"/>
                  </a:lnTo>
                  <a:lnTo>
                    <a:pt x="88" y="14"/>
                  </a:lnTo>
                  <a:lnTo>
                    <a:pt x="88" y="10"/>
                  </a:lnTo>
                  <a:lnTo>
                    <a:pt x="84" y="0"/>
                  </a:lnTo>
                </a:path>
              </a:pathLst>
            </a:custGeom>
            <a:solidFill>
              <a:srgbClr val="777777"/>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67" name=""/>
            <p:cNvSpPr/>
            <p:nvPr/>
          </p:nvSpPr>
          <p:spPr>
            <a:xfrm>
              <a:off x="5160960" y="2948040"/>
              <a:ext cx="252720" cy="33840"/>
            </a:xfrm>
            <a:custGeom>
              <a:avLst/>
              <a:gdLst/>
              <a:ahLst/>
              <a:rect l="l" t="t" r="r" b="b"/>
              <a:pathLst>
                <a:path w="112" h="17">
                  <a:moveTo>
                    <a:pt x="0" y="0"/>
                  </a:moveTo>
                  <a:lnTo>
                    <a:pt x="18" y="0"/>
                  </a:lnTo>
                  <a:lnTo>
                    <a:pt x="50" y="5"/>
                  </a:lnTo>
                  <a:lnTo>
                    <a:pt x="88" y="16"/>
                  </a:lnTo>
                  <a:lnTo>
                    <a:pt x="111" y="8"/>
                  </a:lnTo>
                </a:path>
              </a:pathLst>
            </a:custGeom>
            <a:solidFill>
              <a:srgbClr val="777777"/>
            </a:solidFill>
            <a:ln w="0">
              <a:noFill/>
            </a:ln>
          </p:spPr>
          <p:style>
            <a:lnRef idx="0"/>
            <a:fillRef idx="0"/>
            <a:effectRef idx="0"/>
            <a:fontRef idx="minor"/>
          </p:style>
          <p:txBody>
            <a:bodyPr lIns="90000" rIns="90000" tIns="-12960" bIns="-12960" anchor="t">
              <a:noAutofit/>
            </a:bodyPr>
            <a:p>
              <a:endParaRPr b="0" lang="en-US" sz="2400" strike="noStrike" u="none">
                <a:solidFill>
                  <a:srgbClr val="ffffff"/>
                </a:solidFill>
                <a:effectLst/>
                <a:uFillTx/>
                <a:latin typeface="Times New Roman"/>
              </a:endParaRPr>
            </a:p>
          </p:txBody>
        </p:sp>
      </p:grpSp>
      <p:graphicFrame>
        <p:nvGraphicFramePr>
          <p:cNvPr id="368" name=""/>
          <p:cNvGraphicFramePr/>
          <p:nvPr/>
        </p:nvGraphicFramePr>
        <p:xfrm>
          <a:off x="1581120" y="1339920"/>
          <a:ext cx="6097680" cy="4078080"/>
        </p:xfrm>
        <a:graphic>
          <a:graphicData uri="http://schemas.openxmlformats.org/presentationml/2006/ole">
            <p:oleObj r:id="rId1" spid="">
              <p:embed/>
              <p:pic>
                <p:nvPicPr>
                  <p:cNvPr id="369" name="" descr=""/>
                  <p:cNvPicPr/>
                  <p:nvPr/>
                </p:nvPicPr>
                <p:blipFill>
                  <a:blip r:embed="rId2"/>
                  <a:stretch/>
                </p:blipFill>
                <p:spPr>
                  <a:xfrm>
                    <a:off x="1581120" y="1339920"/>
                    <a:ext cx="6097680" cy="4078080"/>
                  </a:xfrm>
                  <a:prstGeom prst="rect">
                    <a:avLst/>
                  </a:prstGeom>
                  <a:noFill/>
                  <a:ln w="0">
                    <a:noFill/>
                  </a:ln>
                </p:spPr>
              </p:pic>
            </p:oleObj>
          </a:graphicData>
        </a:graphic>
      </p:graphicFrame>
      <p:graphicFrame>
        <p:nvGraphicFramePr>
          <p:cNvPr id="370" name=""/>
          <p:cNvGraphicFramePr/>
          <p:nvPr/>
        </p:nvGraphicFramePr>
        <p:xfrm>
          <a:off x="1581120" y="1303200"/>
          <a:ext cx="6095880" cy="4073760"/>
        </p:xfrm>
        <a:graphic>
          <a:graphicData uri="http://schemas.openxmlformats.org/presentationml/2006/ole">
            <p:oleObj r:id="rId3" spid="">
              <p:embed/>
              <p:pic>
                <p:nvPicPr>
                  <p:cNvPr id="371" name="" descr=""/>
                  <p:cNvPicPr/>
                  <p:nvPr/>
                </p:nvPicPr>
                <p:blipFill>
                  <a:blip r:embed="rId4"/>
                  <a:stretch/>
                </p:blipFill>
                <p:spPr>
                  <a:xfrm>
                    <a:off x="1581120" y="1303200"/>
                    <a:ext cx="6095880" cy="4073760"/>
                  </a:xfrm>
                  <a:prstGeom prst="rect">
                    <a:avLst/>
                  </a:prstGeom>
                  <a:noFill/>
                  <a:ln w="0">
                    <a:noFill/>
                  </a:ln>
                </p:spPr>
              </p:pic>
            </p:oleObj>
          </a:graphicData>
        </a:graphic>
      </p:graphicFrame>
      <p:graphicFrame>
        <p:nvGraphicFramePr>
          <p:cNvPr id="372" name=""/>
          <p:cNvGraphicFramePr/>
          <p:nvPr/>
        </p:nvGraphicFramePr>
        <p:xfrm>
          <a:off x="1581120" y="3378240"/>
          <a:ext cx="1854360" cy="2050920"/>
        </p:xfrm>
        <a:graphic>
          <a:graphicData uri="http://schemas.openxmlformats.org/presentationml/2006/ole">
            <p:oleObj r:id="rId5" spid="">
              <p:embed/>
              <p:pic>
                <p:nvPicPr>
                  <p:cNvPr id="373" name="" descr=""/>
                  <p:cNvPicPr/>
                  <p:nvPr/>
                </p:nvPicPr>
                <p:blipFill>
                  <a:blip r:embed="rId6"/>
                  <a:stretch/>
                </p:blipFill>
                <p:spPr>
                  <a:xfrm>
                    <a:off x="1581120" y="3378240"/>
                    <a:ext cx="1854360" cy="2050920"/>
                  </a:xfrm>
                  <a:prstGeom prst="rect">
                    <a:avLst/>
                  </a:prstGeom>
                  <a:noFill/>
                  <a:ln w="0">
                    <a:noFill/>
                  </a:ln>
                </p:spPr>
              </p:pic>
            </p:oleObj>
          </a:graphicData>
        </a:graphic>
      </p:graphicFrame>
      <p:graphicFrame>
        <p:nvGraphicFramePr>
          <p:cNvPr id="374" name=""/>
          <p:cNvGraphicFramePr/>
          <p:nvPr/>
        </p:nvGraphicFramePr>
        <p:xfrm>
          <a:off x="3147840" y="2492280"/>
          <a:ext cx="1854360" cy="2032200"/>
        </p:xfrm>
        <a:graphic>
          <a:graphicData uri="http://schemas.openxmlformats.org/presentationml/2006/ole">
            <p:oleObj r:id="rId7" spid="">
              <p:embed/>
              <p:pic>
                <p:nvPicPr>
                  <p:cNvPr id="375" name="" descr=""/>
                  <p:cNvPicPr/>
                  <p:nvPr/>
                </p:nvPicPr>
                <p:blipFill>
                  <a:blip r:embed="rId8"/>
                  <a:stretch/>
                </p:blipFill>
                <p:spPr>
                  <a:xfrm>
                    <a:off x="3147840" y="2492280"/>
                    <a:ext cx="1854360" cy="2032200"/>
                  </a:xfrm>
                  <a:prstGeom prst="rect">
                    <a:avLst/>
                  </a:prstGeom>
                  <a:noFill/>
                  <a:ln w="0">
                    <a:noFill/>
                  </a:ln>
                </p:spPr>
              </p:pic>
            </p:oleObj>
          </a:graphicData>
        </a:graphic>
      </p:graphicFrame>
      <p:graphicFrame>
        <p:nvGraphicFramePr>
          <p:cNvPr id="376" name=""/>
          <p:cNvGraphicFramePr/>
          <p:nvPr/>
        </p:nvGraphicFramePr>
        <p:xfrm>
          <a:off x="5619600" y="685800"/>
          <a:ext cx="1854360" cy="2050920"/>
        </p:xfrm>
        <a:graphic>
          <a:graphicData uri="http://schemas.openxmlformats.org/presentationml/2006/ole">
            <p:oleObj r:id="rId9" spid="">
              <p:embed/>
              <p:pic>
                <p:nvPicPr>
                  <p:cNvPr id="377" name="" descr=""/>
                  <p:cNvPicPr/>
                  <p:nvPr/>
                </p:nvPicPr>
                <p:blipFill>
                  <a:blip r:embed="rId10"/>
                  <a:stretch/>
                </p:blipFill>
                <p:spPr>
                  <a:xfrm>
                    <a:off x="5619600" y="685800"/>
                    <a:ext cx="1854360" cy="2050920"/>
                  </a:xfrm>
                  <a:prstGeom prst="rect">
                    <a:avLst/>
                  </a:prstGeom>
                  <a:noFill/>
                  <a:ln w="0">
                    <a:noFill/>
                  </a:ln>
                </p:spPr>
              </p:pic>
            </p:oleObj>
          </a:graphicData>
        </a:graphic>
      </p:graphicFrame>
      <p:sp>
        <p:nvSpPr>
          <p:cNvPr id="378" name=""/>
          <p:cNvSpPr/>
          <p:nvPr/>
        </p:nvSpPr>
        <p:spPr>
          <a:xfrm>
            <a:off x="1740600" y="4210200"/>
            <a:ext cx="1521000" cy="3376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Latin America</a:t>
            </a:r>
            <a:endParaRPr b="0" lang="en-US" sz="1600" strike="noStrike" u="none">
              <a:solidFill>
                <a:srgbClr val="ffffff"/>
              </a:solidFill>
              <a:effectLst/>
              <a:uFillTx/>
              <a:latin typeface="Times New Roman"/>
            </a:endParaRPr>
          </a:p>
        </p:txBody>
      </p:sp>
      <p:sp>
        <p:nvSpPr>
          <p:cNvPr id="379" name=""/>
          <p:cNvSpPr/>
          <p:nvPr/>
        </p:nvSpPr>
        <p:spPr>
          <a:xfrm>
            <a:off x="1759680" y="4521240"/>
            <a:ext cx="428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3.5</a:t>
            </a:r>
            <a:endParaRPr b="0" lang="en-US" sz="1400" strike="noStrike" u="none">
              <a:solidFill>
                <a:srgbClr val="ffffff"/>
              </a:solidFill>
              <a:effectLst/>
              <a:uFillTx/>
              <a:latin typeface="Times New Roman"/>
            </a:endParaRPr>
          </a:p>
        </p:txBody>
      </p:sp>
      <p:sp>
        <p:nvSpPr>
          <p:cNvPr id="380" name=""/>
          <p:cNvSpPr/>
          <p:nvPr/>
        </p:nvSpPr>
        <p:spPr>
          <a:xfrm>
            <a:off x="2813760" y="4597560"/>
            <a:ext cx="428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2.0</a:t>
            </a:r>
            <a:endParaRPr b="0" lang="en-US" sz="1400" strike="noStrike" u="none">
              <a:solidFill>
                <a:srgbClr val="ffffff"/>
              </a:solidFill>
              <a:effectLst/>
              <a:uFillTx/>
              <a:latin typeface="Times New Roman"/>
            </a:endParaRPr>
          </a:p>
        </p:txBody>
      </p:sp>
      <p:sp>
        <p:nvSpPr>
          <p:cNvPr id="381" name=""/>
          <p:cNvSpPr/>
          <p:nvPr/>
        </p:nvSpPr>
        <p:spPr>
          <a:xfrm>
            <a:off x="5394240" y="1447920"/>
            <a:ext cx="2343240" cy="3376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FSU &amp; Eastern Europe</a:t>
            </a:r>
            <a:endParaRPr b="0" lang="en-US" sz="1600" strike="noStrike" u="none">
              <a:solidFill>
                <a:srgbClr val="ffffff"/>
              </a:solidFill>
              <a:effectLst/>
              <a:uFillTx/>
              <a:latin typeface="Times New Roman"/>
            </a:endParaRPr>
          </a:p>
        </p:txBody>
      </p:sp>
      <p:sp>
        <p:nvSpPr>
          <p:cNvPr id="382" name=""/>
          <p:cNvSpPr/>
          <p:nvPr/>
        </p:nvSpPr>
        <p:spPr>
          <a:xfrm>
            <a:off x="5799960" y="1854360"/>
            <a:ext cx="4287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3.1</a:t>
            </a:r>
            <a:endParaRPr b="0" lang="en-US" sz="1400" strike="noStrike" u="none">
              <a:solidFill>
                <a:srgbClr val="ffffff"/>
              </a:solidFill>
              <a:effectLst/>
              <a:uFillTx/>
              <a:latin typeface="Times New Roman"/>
            </a:endParaRPr>
          </a:p>
        </p:txBody>
      </p:sp>
      <p:sp>
        <p:nvSpPr>
          <p:cNvPr id="383" name=""/>
          <p:cNvSpPr/>
          <p:nvPr/>
        </p:nvSpPr>
        <p:spPr>
          <a:xfrm>
            <a:off x="6839640" y="1701720"/>
            <a:ext cx="4287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6.8</a:t>
            </a:r>
            <a:endParaRPr b="0" lang="en-US" sz="1400" strike="noStrike" u="none">
              <a:solidFill>
                <a:srgbClr val="ffffff"/>
              </a:solidFill>
              <a:effectLst/>
              <a:uFillTx/>
              <a:latin typeface="Times New Roman"/>
            </a:endParaRPr>
          </a:p>
        </p:txBody>
      </p:sp>
      <p:graphicFrame>
        <p:nvGraphicFramePr>
          <p:cNvPr id="384" name=""/>
          <p:cNvGraphicFramePr/>
          <p:nvPr/>
        </p:nvGraphicFramePr>
        <p:xfrm>
          <a:off x="3343320" y="2158920"/>
          <a:ext cx="1854000" cy="2032200"/>
        </p:xfrm>
        <a:graphic>
          <a:graphicData uri="http://schemas.openxmlformats.org/presentationml/2006/ole">
            <p:oleObj r:id="rId11" spid="">
              <p:embed/>
              <p:pic>
                <p:nvPicPr>
                  <p:cNvPr id="385" name="" descr=""/>
                  <p:cNvPicPr/>
                  <p:nvPr/>
                </p:nvPicPr>
                <p:blipFill>
                  <a:blip r:embed="rId12"/>
                  <a:stretch/>
                </p:blipFill>
                <p:spPr>
                  <a:xfrm>
                    <a:off x="3343320" y="2158920"/>
                    <a:ext cx="1854000" cy="2032200"/>
                  </a:xfrm>
                  <a:prstGeom prst="rect">
                    <a:avLst/>
                  </a:prstGeom>
                  <a:noFill/>
                  <a:ln w="0">
                    <a:noFill/>
                  </a:ln>
                </p:spPr>
              </p:pic>
            </p:oleObj>
          </a:graphicData>
        </a:graphic>
      </p:graphicFrame>
      <p:sp>
        <p:nvSpPr>
          <p:cNvPr id="386" name=""/>
          <p:cNvSpPr/>
          <p:nvPr/>
        </p:nvSpPr>
        <p:spPr>
          <a:xfrm>
            <a:off x="3856320" y="1727280"/>
            <a:ext cx="879120" cy="3376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Europe</a:t>
            </a:r>
            <a:endParaRPr b="0" lang="en-US" sz="1600" strike="noStrike" u="none">
              <a:solidFill>
                <a:srgbClr val="ffffff"/>
              </a:solidFill>
              <a:effectLst/>
              <a:uFillTx/>
              <a:latin typeface="Times New Roman"/>
            </a:endParaRPr>
          </a:p>
        </p:txBody>
      </p:sp>
      <p:sp>
        <p:nvSpPr>
          <p:cNvPr id="387" name=""/>
          <p:cNvSpPr/>
          <p:nvPr/>
        </p:nvSpPr>
        <p:spPr>
          <a:xfrm>
            <a:off x="3523320" y="2278080"/>
            <a:ext cx="428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7.2</a:t>
            </a:r>
            <a:endParaRPr b="0" lang="en-US" sz="1400" strike="noStrike" u="none">
              <a:solidFill>
                <a:srgbClr val="ffffff"/>
              </a:solidFill>
              <a:effectLst/>
              <a:uFillTx/>
              <a:latin typeface="Times New Roman"/>
            </a:endParaRPr>
          </a:p>
        </p:txBody>
      </p:sp>
      <p:sp>
        <p:nvSpPr>
          <p:cNvPr id="388" name=""/>
          <p:cNvSpPr/>
          <p:nvPr/>
        </p:nvSpPr>
        <p:spPr>
          <a:xfrm>
            <a:off x="4530960" y="2290680"/>
            <a:ext cx="527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10.6</a:t>
            </a:r>
            <a:endParaRPr b="0" lang="en-US" sz="1400" strike="noStrike" u="none">
              <a:solidFill>
                <a:srgbClr val="ffffff"/>
              </a:solidFill>
              <a:effectLst/>
              <a:uFillTx/>
              <a:latin typeface="Times New Roman"/>
            </a:endParaRPr>
          </a:p>
        </p:txBody>
      </p:sp>
      <p:sp>
        <p:nvSpPr>
          <p:cNvPr id="389" name=""/>
          <p:cNvSpPr/>
          <p:nvPr/>
        </p:nvSpPr>
        <p:spPr>
          <a:xfrm>
            <a:off x="5140800" y="3467160"/>
            <a:ext cx="1307160" cy="3376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Middle East</a:t>
            </a:r>
            <a:endParaRPr b="0" lang="en-US" sz="1600" strike="noStrike" u="none">
              <a:solidFill>
                <a:srgbClr val="ffffff"/>
              </a:solidFill>
              <a:effectLst/>
              <a:uFillTx/>
              <a:latin typeface="Times New Roman"/>
            </a:endParaRPr>
          </a:p>
        </p:txBody>
      </p:sp>
      <p:sp>
        <p:nvSpPr>
          <p:cNvPr id="390" name=""/>
          <p:cNvSpPr/>
          <p:nvPr/>
        </p:nvSpPr>
        <p:spPr>
          <a:xfrm>
            <a:off x="7166160" y="2668680"/>
            <a:ext cx="1329840" cy="3376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Asia-Pacific</a:t>
            </a:r>
            <a:endParaRPr b="0" lang="en-US" sz="1600" strike="noStrike" u="none">
              <a:solidFill>
                <a:srgbClr val="ffffff"/>
              </a:solidFill>
              <a:effectLst/>
              <a:uFillTx/>
              <a:latin typeface="Times New Roman"/>
            </a:endParaRPr>
          </a:p>
        </p:txBody>
      </p:sp>
      <p:sp>
        <p:nvSpPr>
          <p:cNvPr id="391" name=""/>
          <p:cNvSpPr/>
          <p:nvPr/>
        </p:nvSpPr>
        <p:spPr>
          <a:xfrm>
            <a:off x="1227960" y="2124000"/>
            <a:ext cx="1363320" cy="3376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U.S./Canada</a:t>
            </a:r>
            <a:endParaRPr b="0" lang="en-US" sz="1600" strike="noStrike" u="none">
              <a:solidFill>
                <a:srgbClr val="ffffff"/>
              </a:solidFill>
              <a:effectLst/>
              <a:uFillTx/>
              <a:latin typeface="Times New Roman"/>
            </a:endParaRPr>
          </a:p>
        </p:txBody>
      </p:sp>
      <p:sp>
        <p:nvSpPr>
          <p:cNvPr id="392" name=""/>
          <p:cNvSpPr/>
          <p:nvPr/>
        </p:nvSpPr>
        <p:spPr>
          <a:xfrm>
            <a:off x="1060560" y="2467080"/>
            <a:ext cx="16873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2000   2010   2020 </a:t>
            </a:r>
            <a:endParaRPr b="0" lang="en-US" sz="1400" strike="noStrike" u="none">
              <a:solidFill>
                <a:srgbClr val="ffffff"/>
              </a:solidFill>
              <a:effectLst/>
              <a:uFillTx/>
              <a:latin typeface="Times New Roman"/>
            </a:endParaRPr>
          </a:p>
        </p:txBody>
      </p:sp>
      <p:sp>
        <p:nvSpPr>
          <p:cNvPr id="393" name=""/>
          <p:cNvSpPr/>
          <p:nvPr/>
        </p:nvSpPr>
        <p:spPr>
          <a:xfrm>
            <a:off x="3699720" y="3244680"/>
            <a:ext cx="755280" cy="3376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Africa</a:t>
            </a:r>
            <a:endParaRPr b="0" lang="en-US" sz="1600" strike="noStrike" u="none">
              <a:solidFill>
                <a:srgbClr val="ffffff"/>
              </a:solidFill>
              <a:effectLst/>
              <a:uFillTx/>
              <a:latin typeface="Times New Roman"/>
            </a:endParaRPr>
          </a:p>
        </p:txBody>
      </p:sp>
      <p:sp>
        <p:nvSpPr>
          <p:cNvPr id="394" name=""/>
          <p:cNvSpPr/>
          <p:nvPr/>
        </p:nvSpPr>
        <p:spPr>
          <a:xfrm>
            <a:off x="3334320" y="3606840"/>
            <a:ext cx="428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5.3</a:t>
            </a:r>
            <a:endParaRPr b="0" lang="en-US" sz="1400" strike="noStrike" u="none">
              <a:solidFill>
                <a:srgbClr val="ffffff"/>
              </a:solidFill>
              <a:effectLst/>
              <a:uFillTx/>
              <a:latin typeface="Times New Roman"/>
            </a:endParaRPr>
          </a:p>
        </p:txBody>
      </p:sp>
      <p:sp>
        <p:nvSpPr>
          <p:cNvPr id="395" name=""/>
          <p:cNvSpPr/>
          <p:nvPr/>
        </p:nvSpPr>
        <p:spPr>
          <a:xfrm>
            <a:off x="4401360" y="3429000"/>
            <a:ext cx="428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8.1</a:t>
            </a:r>
            <a:endParaRPr b="0" lang="en-US" sz="1400" strike="noStrike" u="none">
              <a:solidFill>
                <a:srgbClr val="ffffff"/>
              </a:solidFill>
              <a:effectLst/>
              <a:uFillTx/>
              <a:latin typeface="Times New Roman"/>
            </a:endParaRPr>
          </a:p>
        </p:txBody>
      </p:sp>
      <p:sp>
        <p:nvSpPr>
          <p:cNvPr id="396" name=""/>
          <p:cNvSpPr/>
          <p:nvPr/>
        </p:nvSpPr>
        <p:spPr>
          <a:xfrm>
            <a:off x="422280" y="1147680"/>
            <a:ext cx="219240" cy="187560"/>
          </a:xfrm>
          <a:prstGeom prst="rect">
            <a:avLst/>
          </a:prstGeom>
          <a:solidFill>
            <a:srgbClr val="ff0000"/>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397" name=""/>
          <p:cNvSpPr/>
          <p:nvPr/>
        </p:nvSpPr>
        <p:spPr>
          <a:xfrm>
            <a:off x="420840" y="1414440"/>
            <a:ext cx="218880" cy="187200"/>
          </a:xfrm>
          <a:prstGeom prst="rect">
            <a:avLst/>
          </a:prstGeom>
          <a:solidFill>
            <a:srgbClr val="0000ff"/>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398" name=""/>
          <p:cNvSpPr/>
          <p:nvPr/>
        </p:nvSpPr>
        <p:spPr>
          <a:xfrm>
            <a:off x="631440" y="1081080"/>
            <a:ext cx="159768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Net Imports, MBD</a:t>
            </a:r>
            <a:endParaRPr b="0" lang="en-US" sz="1400" strike="noStrike" u="none">
              <a:solidFill>
                <a:srgbClr val="ffffff"/>
              </a:solidFill>
              <a:effectLst/>
              <a:uFillTx/>
              <a:latin typeface="Times New Roman"/>
            </a:endParaRPr>
          </a:p>
        </p:txBody>
      </p:sp>
      <p:sp>
        <p:nvSpPr>
          <p:cNvPr id="399" name=""/>
          <p:cNvSpPr/>
          <p:nvPr/>
        </p:nvSpPr>
        <p:spPr>
          <a:xfrm>
            <a:off x="630720" y="1347840"/>
            <a:ext cx="160740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Net Exports, MBD</a:t>
            </a:r>
            <a:endParaRPr b="0" lang="en-US" sz="1400" strike="noStrike" u="none">
              <a:solidFill>
                <a:srgbClr val="ffffff"/>
              </a:solidFill>
              <a:effectLst/>
              <a:uFillTx/>
              <a:latin typeface="Times New Roman"/>
            </a:endParaRPr>
          </a:p>
        </p:txBody>
      </p:sp>
      <p:graphicFrame>
        <p:nvGraphicFramePr>
          <p:cNvPr id="400" name=""/>
          <p:cNvGraphicFramePr/>
          <p:nvPr/>
        </p:nvGraphicFramePr>
        <p:xfrm>
          <a:off x="971640" y="2616120"/>
          <a:ext cx="1855800" cy="2051280"/>
        </p:xfrm>
        <a:graphic>
          <a:graphicData uri="http://schemas.openxmlformats.org/presentationml/2006/ole">
            <p:oleObj r:id="rId13" spid="">
              <p:embed/>
              <p:pic>
                <p:nvPicPr>
                  <p:cNvPr id="401" name="" descr=""/>
                  <p:cNvPicPr/>
                  <p:nvPr/>
                </p:nvPicPr>
                <p:blipFill>
                  <a:blip r:embed="rId14"/>
                  <a:stretch/>
                </p:blipFill>
                <p:spPr>
                  <a:xfrm>
                    <a:off x="971640" y="2616120"/>
                    <a:ext cx="1855800" cy="2051280"/>
                  </a:xfrm>
                  <a:prstGeom prst="rect">
                    <a:avLst/>
                  </a:prstGeom>
                  <a:noFill/>
                  <a:ln w="0">
                    <a:noFill/>
                  </a:ln>
                </p:spPr>
              </p:pic>
            </p:oleObj>
          </a:graphicData>
        </a:graphic>
      </p:graphicFrame>
      <p:sp>
        <p:nvSpPr>
          <p:cNvPr id="402" name=""/>
          <p:cNvSpPr/>
          <p:nvPr/>
        </p:nvSpPr>
        <p:spPr>
          <a:xfrm>
            <a:off x="2117880" y="2857680"/>
            <a:ext cx="60948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13.6</a:t>
            </a:r>
            <a:endParaRPr b="0" lang="en-US" sz="1400" strike="noStrike" u="none">
              <a:solidFill>
                <a:srgbClr val="ffffff"/>
              </a:solidFill>
              <a:effectLst/>
              <a:uFillTx/>
              <a:latin typeface="Times New Roman"/>
            </a:endParaRPr>
          </a:p>
        </p:txBody>
      </p:sp>
      <p:graphicFrame>
        <p:nvGraphicFramePr>
          <p:cNvPr id="403" name=""/>
          <p:cNvGraphicFramePr/>
          <p:nvPr/>
        </p:nvGraphicFramePr>
        <p:xfrm>
          <a:off x="6881760" y="3127320"/>
          <a:ext cx="1854360" cy="2051280"/>
        </p:xfrm>
        <a:graphic>
          <a:graphicData uri="http://schemas.openxmlformats.org/presentationml/2006/ole">
            <p:oleObj r:id="rId15" spid="">
              <p:embed/>
              <p:pic>
                <p:nvPicPr>
                  <p:cNvPr id="404" name="" descr=""/>
                  <p:cNvPicPr/>
                  <p:nvPr/>
                </p:nvPicPr>
                <p:blipFill>
                  <a:blip r:embed="rId16"/>
                  <a:stretch/>
                </p:blipFill>
                <p:spPr>
                  <a:xfrm>
                    <a:off x="6881760" y="3127320"/>
                    <a:ext cx="1854360" cy="2051280"/>
                  </a:xfrm>
                  <a:prstGeom prst="rect">
                    <a:avLst/>
                  </a:prstGeom>
                  <a:noFill/>
                  <a:ln w="0">
                    <a:noFill/>
                  </a:ln>
                </p:spPr>
              </p:pic>
            </p:oleObj>
          </a:graphicData>
        </a:graphic>
      </p:graphicFrame>
      <p:sp>
        <p:nvSpPr>
          <p:cNvPr id="405" name=""/>
          <p:cNvSpPr/>
          <p:nvPr/>
        </p:nvSpPr>
        <p:spPr>
          <a:xfrm>
            <a:off x="7020360" y="3500280"/>
            <a:ext cx="527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12.6</a:t>
            </a:r>
            <a:endParaRPr b="0" lang="en-US" sz="1400" strike="noStrike" u="none">
              <a:solidFill>
                <a:srgbClr val="ffffff"/>
              </a:solidFill>
              <a:effectLst/>
              <a:uFillTx/>
              <a:latin typeface="Times New Roman"/>
            </a:endParaRPr>
          </a:p>
        </p:txBody>
      </p:sp>
      <p:sp>
        <p:nvSpPr>
          <p:cNvPr id="406" name=""/>
          <p:cNvSpPr/>
          <p:nvPr/>
        </p:nvSpPr>
        <p:spPr>
          <a:xfrm>
            <a:off x="1105200" y="2844720"/>
            <a:ext cx="527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10.6</a:t>
            </a:r>
            <a:endParaRPr b="0" lang="en-US" sz="1400" strike="noStrike" u="none">
              <a:solidFill>
                <a:srgbClr val="ffffff"/>
              </a:solidFill>
              <a:effectLst/>
              <a:uFillTx/>
              <a:latin typeface="Times New Roman"/>
            </a:endParaRPr>
          </a:p>
        </p:txBody>
      </p:sp>
      <p:sp>
        <p:nvSpPr>
          <p:cNvPr id="407" name=""/>
          <p:cNvSpPr/>
          <p:nvPr/>
        </p:nvSpPr>
        <p:spPr>
          <a:xfrm>
            <a:off x="4626000" y="1587600"/>
            <a:ext cx="914400" cy="914400"/>
          </a:xfrm>
          <a:prstGeom prst="rect">
            <a:avLst/>
          </a:prstGeom>
          <a:noFill/>
          <a:ln w="0">
            <a:noFill/>
          </a:ln>
        </p:spPr>
        <p:style>
          <a:lnRef idx="0"/>
          <a:fillRef idx="0"/>
          <a:effectRef idx="0"/>
          <a:fontRef idx="minor"/>
        </p:style>
        <p:txBody>
          <a:bodyPr wrap="none" lIns="90000" rIns="90000" tIns="46800" bIns="46800" anchor="ctr">
            <a:spAutoFit/>
          </a:bodyPr>
          <a:p>
            <a:endParaRPr b="0" lang="en-US" sz="2400" strike="noStrike" u="none">
              <a:solidFill>
                <a:srgbClr val="ffffff"/>
              </a:solidFill>
              <a:effectLst/>
              <a:uFillTx/>
              <a:latin typeface="Times New Roman"/>
            </a:endParaRPr>
          </a:p>
        </p:txBody>
      </p:sp>
      <p:sp>
        <p:nvSpPr>
          <p:cNvPr id="408" name=""/>
          <p:cNvSpPr/>
          <p:nvPr/>
        </p:nvSpPr>
        <p:spPr>
          <a:xfrm>
            <a:off x="1638720" y="2844720"/>
            <a:ext cx="527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12.3</a:t>
            </a:r>
            <a:endParaRPr b="0" lang="en-US" sz="1400" strike="noStrike" u="none">
              <a:solidFill>
                <a:srgbClr val="ffffff"/>
              </a:solidFill>
              <a:effectLst/>
              <a:uFillTx/>
              <a:latin typeface="Times New Roman"/>
            </a:endParaRPr>
          </a:p>
        </p:txBody>
      </p:sp>
      <p:sp>
        <p:nvSpPr>
          <p:cNvPr id="409" name=""/>
          <p:cNvSpPr/>
          <p:nvPr/>
        </p:nvSpPr>
        <p:spPr>
          <a:xfrm>
            <a:off x="3435480" y="2006640"/>
            <a:ext cx="16873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2000   2010   2020 </a:t>
            </a:r>
            <a:endParaRPr b="0" lang="en-US" sz="1400" strike="noStrike" u="none">
              <a:solidFill>
                <a:srgbClr val="ffffff"/>
              </a:solidFill>
              <a:effectLst/>
              <a:uFillTx/>
              <a:latin typeface="Times New Roman"/>
            </a:endParaRPr>
          </a:p>
        </p:txBody>
      </p:sp>
      <p:sp>
        <p:nvSpPr>
          <p:cNvPr id="410" name=""/>
          <p:cNvSpPr/>
          <p:nvPr/>
        </p:nvSpPr>
        <p:spPr>
          <a:xfrm>
            <a:off x="4072680" y="2295360"/>
            <a:ext cx="428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8.8</a:t>
            </a:r>
            <a:endParaRPr b="0" lang="en-US" sz="1400" strike="noStrike" u="none">
              <a:solidFill>
                <a:srgbClr val="ffffff"/>
              </a:solidFill>
              <a:effectLst/>
              <a:uFillTx/>
              <a:latin typeface="Times New Roman"/>
            </a:endParaRPr>
          </a:p>
        </p:txBody>
      </p:sp>
      <p:sp>
        <p:nvSpPr>
          <p:cNvPr id="411" name=""/>
          <p:cNvSpPr/>
          <p:nvPr/>
        </p:nvSpPr>
        <p:spPr>
          <a:xfrm>
            <a:off x="3842640" y="3530520"/>
            <a:ext cx="428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7.2</a:t>
            </a:r>
            <a:endParaRPr b="0" lang="en-US" sz="1400" strike="noStrike" u="none">
              <a:solidFill>
                <a:srgbClr val="ffffff"/>
              </a:solidFill>
              <a:effectLst/>
              <a:uFillTx/>
              <a:latin typeface="Times New Roman"/>
            </a:endParaRPr>
          </a:p>
        </p:txBody>
      </p:sp>
      <p:sp>
        <p:nvSpPr>
          <p:cNvPr id="412" name=""/>
          <p:cNvSpPr/>
          <p:nvPr/>
        </p:nvSpPr>
        <p:spPr>
          <a:xfrm>
            <a:off x="3257640" y="4216320"/>
            <a:ext cx="16873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2000   2010   2020 </a:t>
            </a:r>
            <a:endParaRPr b="0" lang="en-US" sz="1400" strike="noStrike" u="none">
              <a:solidFill>
                <a:srgbClr val="ffffff"/>
              </a:solidFill>
              <a:effectLst/>
              <a:uFillTx/>
              <a:latin typeface="Times New Roman"/>
            </a:endParaRPr>
          </a:p>
        </p:txBody>
      </p:sp>
      <p:sp>
        <p:nvSpPr>
          <p:cNvPr id="413" name=""/>
          <p:cNvSpPr/>
          <p:nvPr/>
        </p:nvSpPr>
        <p:spPr>
          <a:xfrm>
            <a:off x="2293200" y="4521240"/>
            <a:ext cx="428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4.1</a:t>
            </a:r>
            <a:endParaRPr b="0" lang="en-US" sz="1400" strike="noStrike" u="none">
              <a:solidFill>
                <a:srgbClr val="ffffff"/>
              </a:solidFill>
              <a:effectLst/>
              <a:uFillTx/>
              <a:latin typeface="Times New Roman"/>
            </a:endParaRPr>
          </a:p>
        </p:txBody>
      </p:sp>
      <p:sp>
        <p:nvSpPr>
          <p:cNvPr id="414" name=""/>
          <p:cNvSpPr/>
          <p:nvPr/>
        </p:nvSpPr>
        <p:spPr>
          <a:xfrm>
            <a:off x="1670040" y="5054760"/>
            <a:ext cx="168768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2000   2010   2020 </a:t>
            </a:r>
            <a:endParaRPr b="0" lang="en-US" sz="1400" strike="noStrike" u="none">
              <a:solidFill>
                <a:srgbClr val="ffffff"/>
              </a:solidFill>
              <a:effectLst/>
              <a:uFillTx/>
              <a:latin typeface="Times New Roman"/>
            </a:endParaRPr>
          </a:p>
        </p:txBody>
      </p:sp>
      <p:sp>
        <p:nvSpPr>
          <p:cNvPr id="415" name=""/>
          <p:cNvSpPr/>
          <p:nvPr/>
        </p:nvSpPr>
        <p:spPr>
          <a:xfrm>
            <a:off x="4946760" y="5664240"/>
            <a:ext cx="16873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2000   2010   2020 </a:t>
            </a:r>
            <a:endParaRPr b="0" lang="en-US" sz="1400" strike="noStrike" u="none">
              <a:solidFill>
                <a:srgbClr val="ffffff"/>
              </a:solidFill>
              <a:effectLst/>
              <a:uFillTx/>
              <a:latin typeface="Times New Roman"/>
            </a:endParaRPr>
          </a:p>
        </p:txBody>
      </p:sp>
      <p:sp>
        <p:nvSpPr>
          <p:cNvPr id="416" name=""/>
          <p:cNvSpPr/>
          <p:nvPr/>
        </p:nvSpPr>
        <p:spPr>
          <a:xfrm>
            <a:off x="6333120" y="1739880"/>
            <a:ext cx="4287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6.2</a:t>
            </a:r>
            <a:endParaRPr b="0" lang="en-US" sz="1400" strike="noStrike" u="none">
              <a:solidFill>
                <a:srgbClr val="ffffff"/>
              </a:solidFill>
              <a:effectLst/>
              <a:uFillTx/>
              <a:latin typeface="Times New Roman"/>
            </a:endParaRPr>
          </a:p>
        </p:txBody>
      </p:sp>
      <p:sp>
        <p:nvSpPr>
          <p:cNvPr id="417" name=""/>
          <p:cNvSpPr/>
          <p:nvPr/>
        </p:nvSpPr>
        <p:spPr>
          <a:xfrm>
            <a:off x="5708520" y="2311560"/>
            <a:ext cx="168768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2000   2010   2020 </a:t>
            </a:r>
            <a:endParaRPr b="0" lang="en-US" sz="1400" strike="noStrike" u="none">
              <a:solidFill>
                <a:srgbClr val="ffffff"/>
              </a:solidFill>
              <a:effectLst/>
              <a:uFillTx/>
              <a:latin typeface="Times New Roman"/>
            </a:endParaRPr>
          </a:p>
        </p:txBody>
      </p:sp>
      <p:sp>
        <p:nvSpPr>
          <p:cNvPr id="418" name=""/>
          <p:cNvSpPr/>
          <p:nvPr/>
        </p:nvSpPr>
        <p:spPr>
          <a:xfrm>
            <a:off x="6991200" y="2921040"/>
            <a:ext cx="168768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2000   2010   2020 </a:t>
            </a:r>
            <a:endParaRPr b="0" lang="en-US" sz="1400" strike="noStrike" u="none">
              <a:solidFill>
                <a:srgbClr val="ffffff"/>
              </a:solidFill>
              <a:effectLst/>
              <a:uFillTx/>
              <a:latin typeface="Times New Roman"/>
            </a:endParaRPr>
          </a:p>
        </p:txBody>
      </p:sp>
      <p:sp>
        <p:nvSpPr>
          <p:cNvPr id="419" name=""/>
          <p:cNvSpPr/>
          <p:nvPr/>
        </p:nvSpPr>
        <p:spPr>
          <a:xfrm>
            <a:off x="7540920" y="3514680"/>
            <a:ext cx="527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18.2</a:t>
            </a:r>
            <a:endParaRPr b="0" lang="en-US" sz="1400" strike="noStrike" u="none">
              <a:solidFill>
                <a:srgbClr val="ffffff"/>
              </a:solidFill>
              <a:effectLst/>
              <a:uFillTx/>
              <a:latin typeface="Times New Roman"/>
            </a:endParaRPr>
          </a:p>
        </p:txBody>
      </p:sp>
      <p:graphicFrame>
        <p:nvGraphicFramePr>
          <p:cNvPr id="420" name=""/>
          <p:cNvGraphicFramePr/>
          <p:nvPr/>
        </p:nvGraphicFramePr>
        <p:xfrm>
          <a:off x="4857840" y="3911760"/>
          <a:ext cx="1854000" cy="2050920"/>
        </p:xfrm>
        <a:graphic>
          <a:graphicData uri="http://schemas.openxmlformats.org/presentationml/2006/ole">
            <p:oleObj r:id="rId17" spid="">
              <p:embed/>
              <p:pic>
                <p:nvPicPr>
                  <p:cNvPr id="421" name="" descr=""/>
                  <p:cNvPicPr/>
                  <p:nvPr/>
                </p:nvPicPr>
                <p:blipFill>
                  <a:blip r:embed="rId18"/>
                  <a:stretch/>
                </p:blipFill>
                <p:spPr>
                  <a:xfrm>
                    <a:off x="4857840" y="3911760"/>
                    <a:ext cx="1854000" cy="2050920"/>
                  </a:xfrm>
                  <a:prstGeom prst="rect">
                    <a:avLst/>
                  </a:prstGeom>
                  <a:noFill/>
                  <a:ln w="0">
                    <a:noFill/>
                  </a:ln>
                </p:spPr>
              </p:pic>
            </p:oleObj>
          </a:graphicData>
        </a:graphic>
      </p:graphicFrame>
      <p:sp>
        <p:nvSpPr>
          <p:cNvPr id="422" name=""/>
          <p:cNvSpPr/>
          <p:nvPr/>
        </p:nvSpPr>
        <p:spPr>
          <a:xfrm>
            <a:off x="5521680" y="4267080"/>
            <a:ext cx="527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21.8</a:t>
            </a:r>
            <a:endParaRPr b="0" lang="en-US" sz="1400" strike="noStrike" u="none">
              <a:solidFill>
                <a:srgbClr val="ffffff"/>
              </a:solidFill>
              <a:effectLst/>
              <a:uFillTx/>
              <a:latin typeface="Times New Roman"/>
            </a:endParaRPr>
          </a:p>
        </p:txBody>
      </p:sp>
      <p:sp>
        <p:nvSpPr>
          <p:cNvPr id="423" name=""/>
          <p:cNvSpPr/>
          <p:nvPr/>
        </p:nvSpPr>
        <p:spPr>
          <a:xfrm>
            <a:off x="6064560" y="3695760"/>
            <a:ext cx="527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34.5</a:t>
            </a:r>
            <a:endParaRPr b="0" lang="en-US" sz="1400" strike="noStrike" u="none">
              <a:solidFill>
                <a:srgbClr val="ffffff"/>
              </a:solidFill>
              <a:effectLst/>
              <a:uFillTx/>
              <a:latin typeface="Times New Roman"/>
            </a:endParaRPr>
          </a:p>
        </p:txBody>
      </p:sp>
      <p:sp>
        <p:nvSpPr>
          <p:cNvPr id="424" name=""/>
          <p:cNvSpPr/>
          <p:nvPr/>
        </p:nvSpPr>
        <p:spPr>
          <a:xfrm>
            <a:off x="8071200" y="3517920"/>
            <a:ext cx="527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27.2</a:t>
            </a:r>
            <a:endParaRPr b="0" lang="en-US" sz="1400" strike="noStrike" u="none">
              <a:solidFill>
                <a:srgbClr val="ffffff"/>
              </a:solidFill>
              <a:effectLst/>
              <a:uFillTx/>
              <a:latin typeface="Times New Roman"/>
            </a:endParaRPr>
          </a:p>
        </p:txBody>
      </p:sp>
      <p:sp>
        <p:nvSpPr>
          <p:cNvPr id="425" name=""/>
          <p:cNvSpPr/>
          <p:nvPr/>
        </p:nvSpPr>
        <p:spPr>
          <a:xfrm>
            <a:off x="4997880" y="4413240"/>
            <a:ext cx="527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18.5</a:t>
            </a:r>
            <a:endParaRPr b="0" lang="en-US" sz="1400" strike="noStrike" u="none">
              <a:solidFill>
                <a:srgbClr val="ffffff"/>
              </a:solidFill>
              <a:effectLst/>
              <a:uFillTx/>
              <a:latin typeface="Times New Roman"/>
            </a:endParaRPr>
          </a:p>
        </p:txBody>
      </p:sp>
      <p:sp>
        <p:nvSpPr>
          <p:cNvPr id="426" name=""/>
          <p:cNvSpPr/>
          <p:nvPr/>
        </p:nvSpPr>
        <p:spPr>
          <a:xfrm>
            <a:off x="349200" y="6197760"/>
            <a:ext cx="8680680" cy="48240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100000"/>
              </a:lnSpc>
              <a:spcBef>
                <a:spcPts val="675"/>
              </a:spcBef>
              <a:spcAft>
                <a:spcPts val="561"/>
              </a:spcAft>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U.S., Asia-Pacific and Western Europe increase oil imports to 2020.</a:t>
            </a:r>
            <a:endParaRPr b="0" lang="en-US" sz="1800" strike="noStrike" u="none">
              <a:solidFill>
                <a:srgbClr val="ffffff"/>
              </a:solidFill>
              <a:effectLst/>
              <a:uFillTx/>
              <a:latin typeface="Times New Roman"/>
            </a:endParaRPr>
          </a:p>
          <a:p>
            <a:pPr lvl="1" marL="743040" indent="-285840">
              <a:lnSpc>
                <a:spcPct val="100000"/>
              </a:lnSpc>
              <a:spcBef>
                <a:spcPts val="675"/>
              </a:spcBef>
              <a:spcAft>
                <a:spcPts val="561"/>
              </a:spcAft>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Times New Roman"/>
            </a:endParaRPr>
          </a:p>
        </p:txBody>
      </p:sp>
      <p:sp>
        <p:nvSpPr>
          <p:cNvPr id="427" name=""/>
          <p:cNvSpPr/>
          <p:nvPr/>
        </p:nvSpPr>
        <p:spPr>
          <a:xfrm>
            <a:off x="291960" y="241200"/>
            <a:ext cx="7772400" cy="46368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ffffff"/>
                </a:solidFill>
                <a:effectLst/>
                <a:uFillTx/>
                <a:latin typeface="Arial"/>
              </a:rPr>
              <a:t>World Oil Balance: 2000-2020</a:t>
            </a:r>
            <a:endParaRPr b="0" lang="en-US" sz="2600" strike="noStrike" u="none">
              <a:solidFill>
                <a:srgbClr val="ffffff"/>
              </a:solidFill>
              <a:effectLst/>
              <a:uFillTx/>
              <a:latin typeface="Times New Roman"/>
            </a:endParaRPr>
          </a:p>
        </p:txBody>
      </p:sp>
    </p:spTree>
  </p:cSld>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428" name="PlaceHolder 1"/>
          <p:cNvSpPr>
            <a:spLocks noGrp="1"/>
          </p:cNvSpPr>
          <p:nvPr>
            <p:ph type="title"/>
          </p:nvPr>
        </p:nvSpPr>
        <p:spPr>
          <a:xfrm>
            <a:off x="316080" y="236160"/>
            <a:ext cx="8231040" cy="101772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ffffff"/>
                </a:solidFill>
                <a:effectLst/>
                <a:uFillTx/>
                <a:latin typeface="Arial"/>
              </a:rPr>
              <a:t>Power Generation -- Growing Fuel Requirements</a:t>
            </a:r>
            <a:endParaRPr b="1" i="1" lang="en-US" sz="2600" strike="noStrike" u="none">
              <a:solidFill>
                <a:srgbClr val="ffffff"/>
              </a:solidFill>
              <a:effectLst/>
              <a:uFillTx/>
              <a:latin typeface="Arial"/>
            </a:endParaRPr>
          </a:p>
        </p:txBody>
      </p:sp>
      <p:sp>
        <p:nvSpPr>
          <p:cNvPr id="429" name=""/>
          <p:cNvSpPr/>
          <p:nvPr/>
        </p:nvSpPr>
        <p:spPr>
          <a:xfrm>
            <a:off x="5704200" y="1623960"/>
            <a:ext cx="2275560" cy="3376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Developing Countries</a:t>
            </a:r>
            <a:endParaRPr b="0" lang="en-US" sz="1600" strike="noStrike" u="none">
              <a:solidFill>
                <a:srgbClr val="ffffff"/>
              </a:solidFill>
              <a:effectLst/>
              <a:uFillTx/>
              <a:latin typeface="Times New Roman"/>
            </a:endParaRPr>
          </a:p>
        </p:txBody>
      </p:sp>
      <p:graphicFrame>
        <p:nvGraphicFramePr>
          <p:cNvPr id="430" name=""/>
          <p:cNvGraphicFramePr/>
          <p:nvPr/>
        </p:nvGraphicFramePr>
        <p:xfrm>
          <a:off x="596880" y="1743120"/>
          <a:ext cx="3946680" cy="4376520"/>
        </p:xfrm>
        <a:graphic>
          <a:graphicData uri="http://schemas.openxmlformats.org/presentationml/2006/ole">
            <p:oleObj r:id="rId1" spid="">
              <p:embed/>
              <p:pic>
                <p:nvPicPr>
                  <p:cNvPr id="431" name="" descr=""/>
                  <p:cNvPicPr/>
                  <p:nvPr/>
                </p:nvPicPr>
                <p:blipFill>
                  <a:blip r:embed="rId2"/>
                  <a:stretch/>
                </p:blipFill>
                <p:spPr>
                  <a:xfrm>
                    <a:off x="596880" y="1743120"/>
                    <a:ext cx="3946680" cy="4376520"/>
                  </a:xfrm>
                  <a:prstGeom prst="rect">
                    <a:avLst/>
                  </a:prstGeom>
                  <a:noFill/>
                  <a:ln w="0">
                    <a:noFill/>
                  </a:ln>
                </p:spPr>
              </p:pic>
            </p:oleObj>
          </a:graphicData>
        </a:graphic>
      </p:graphicFrame>
      <p:sp>
        <p:nvSpPr>
          <p:cNvPr id="432" name=""/>
          <p:cNvSpPr/>
          <p:nvPr/>
        </p:nvSpPr>
        <p:spPr>
          <a:xfrm>
            <a:off x="450360" y="1654200"/>
            <a:ext cx="8344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MBDOE</a:t>
            </a:r>
            <a:endParaRPr b="0" lang="en-US" sz="1400" strike="noStrike" u="none">
              <a:solidFill>
                <a:srgbClr val="ffffff"/>
              </a:solidFill>
              <a:effectLst/>
              <a:uFillTx/>
              <a:latin typeface="Times New Roman"/>
            </a:endParaRPr>
          </a:p>
        </p:txBody>
      </p:sp>
      <p:sp>
        <p:nvSpPr>
          <p:cNvPr id="433" name=""/>
          <p:cNvSpPr/>
          <p:nvPr/>
        </p:nvSpPr>
        <p:spPr>
          <a:xfrm>
            <a:off x="1624680" y="1623960"/>
            <a:ext cx="2489400" cy="3376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Industrialized Countries</a:t>
            </a:r>
            <a:endParaRPr b="0" lang="en-US" sz="1600" strike="noStrike" u="none">
              <a:solidFill>
                <a:srgbClr val="ffffff"/>
              </a:solidFill>
              <a:effectLst/>
              <a:uFillTx/>
              <a:latin typeface="Times New Roman"/>
            </a:endParaRPr>
          </a:p>
        </p:txBody>
      </p:sp>
      <p:sp>
        <p:nvSpPr>
          <p:cNvPr id="434" name=""/>
          <p:cNvSpPr/>
          <p:nvPr/>
        </p:nvSpPr>
        <p:spPr>
          <a:xfrm>
            <a:off x="2164680" y="1054080"/>
            <a:ext cx="4411080" cy="3682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Fuel Input Volume Changes, 2000-2020</a:t>
            </a:r>
            <a:endParaRPr b="0" lang="en-US" sz="1800" strike="noStrike" u="none">
              <a:solidFill>
                <a:srgbClr val="ffffff"/>
              </a:solidFill>
              <a:effectLst/>
              <a:uFillTx/>
              <a:latin typeface="Times New Roman"/>
            </a:endParaRPr>
          </a:p>
        </p:txBody>
      </p:sp>
      <p:sp>
        <p:nvSpPr>
          <p:cNvPr id="435" name=""/>
          <p:cNvSpPr/>
          <p:nvPr/>
        </p:nvSpPr>
        <p:spPr>
          <a:xfrm>
            <a:off x="1600200" y="2104920"/>
            <a:ext cx="2590920" cy="8251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ctr" pos="170964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	</a:t>
            </a:r>
            <a:r>
              <a:rPr b="0" lang="en-US" sz="1600" strike="noStrike" u="sng">
                <a:solidFill>
                  <a:srgbClr val="ffffff"/>
                </a:solidFill>
                <a:effectLst/>
                <a:uFillTx/>
                <a:latin typeface="Arial"/>
              </a:rPr>
              <a:t>Annual Growth</a:t>
            </a:r>
            <a:endParaRPr b="0" lang="en-US" sz="1600" strike="noStrike" u="none">
              <a:solidFill>
                <a:srgbClr val="ffffff"/>
              </a:solidFill>
              <a:effectLst/>
              <a:uFillTx/>
              <a:latin typeface="Times New Roman"/>
            </a:endParaRPr>
          </a:p>
          <a:p>
            <a:pPr>
              <a:lnSpc>
                <a:spcPct val="100000"/>
              </a:lnSpc>
              <a:tabLst>
                <a:tab algn="l" pos="0"/>
                <a:tab algn="ctr" pos="170964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Fuel Input</a:t>
            </a:r>
            <a:r>
              <a:rPr b="0" lang="en-US" sz="1600" strike="noStrike" u="none">
                <a:solidFill>
                  <a:srgbClr val="ffffff"/>
                </a:solidFill>
                <a:effectLst/>
                <a:uFillTx/>
                <a:latin typeface="Arial"/>
              </a:rPr>
              <a:t>	</a:t>
            </a:r>
            <a:r>
              <a:rPr b="0" lang="en-US" sz="1600" strike="noStrike" u="none">
                <a:solidFill>
                  <a:srgbClr val="ffffff"/>
                </a:solidFill>
                <a:effectLst/>
                <a:uFillTx/>
                <a:latin typeface="Arial"/>
              </a:rPr>
              <a:t>1.2%</a:t>
            </a:r>
            <a:endParaRPr b="0" lang="en-US" sz="1600" strike="noStrike" u="none">
              <a:solidFill>
                <a:srgbClr val="ffffff"/>
              </a:solidFill>
              <a:effectLst/>
              <a:uFillTx/>
              <a:latin typeface="Times New Roman"/>
            </a:endParaRPr>
          </a:p>
          <a:p>
            <a:pPr>
              <a:lnSpc>
                <a:spcPct val="100000"/>
              </a:lnSpc>
              <a:tabLst>
                <a:tab algn="l" pos="0"/>
                <a:tab algn="ctr" pos="170964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Electricity Use</a:t>
            </a:r>
            <a:r>
              <a:rPr b="0" lang="en-US" sz="1600" strike="noStrike" u="none">
                <a:solidFill>
                  <a:srgbClr val="ffffff"/>
                </a:solidFill>
                <a:effectLst/>
                <a:uFillTx/>
                <a:latin typeface="Arial"/>
              </a:rPr>
              <a:t>	</a:t>
            </a:r>
            <a:r>
              <a:rPr b="0" lang="en-US" sz="1600" strike="noStrike" u="none">
                <a:solidFill>
                  <a:srgbClr val="ffffff"/>
                </a:solidFill>
                <a:effectLst/>
                <a:uFillTx/>
                <a:latin typeface="Arial"/>
              </a:rPr>
              <a:t>1.7%</a:t>
            </a:r>
            <a:endParaRPr b="0" lang="en-US" sz="1600" strike="noStrike" u="none">
              <a:solidFill>
                <a:srgbClr val="ffffff"/>
              </a:solidFill>
              <a:effectLst/>
              <a:uFillTx/>
              <a:latin typeface="Times New Roman"/>
            </a:endParaRPr>
          </a:p>
        </p:txBody>
      </p:sp>
      <p:sp>
        <p:nvSpPr>
          <p:cNvPr id="436" name=""/>
          <p:cNvSpPr/>
          <p:nvPr/>
        </p:nvSpPr>
        <p:spPr>
          <a:xfrm>
            <a:off x="6324480" y="2108160"/>
            <a:ext cx="2590920" cy="8251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ctr" pos="170964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	</a:t>
            </a:r>
            <a:r>
              <a:rPr b="0" lang="en-US" sz="1600" strike="noStrike" u="sng">
                <a:solidFill>
                  <a:srgbClr val="ffffff"/>
                </a:solidFill>
                <a:effectLst/>
                <a:uFillTx/>
                <a:latin typeface="Arial"/>
              </a:rPr>
              <a:t>Annual Growth</a:t>
            </a:r>
            <a:endParaRPr b="0" lang="en-US" sz="1600" strike="noStrike" u="none">
              <a:solidFill>
                <a:srgbClr val="ffffff"/>
              </a:solidFill>
              <a:effectLst/>
              <a:uFillTx/>
              <a:latin typeface="Times New Roman"/>
            </a:endParaRPr>
          </a:p>
          <a:p>
            <a:pPr>
              <a:lnSpc>
                <a:spcPct val="100000"/>
              </a:lnSpc>
              <a:tabLst>
                <a:tab algn="l" pos="0"/>
                <a:tab algn="ctr" pos="170964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Fuel Input</a:t>
            </a:r>
            <a:r>
              <a:rPr b="0" lang="en-US" sz="1600" strike="noStrike" u="none">
                <a:solidFill>
                  <a:srgbClr val="ffffff"/>
                </a:solidFill>
                <a:effectLst/>
                <a:uFillTx/>
                <a:latin typeface="Arial"/>
              </a:rPr>
              <a:t>	</a:t>
            </a:r>
            <a:r>
              <a:rPr b="0" lang="en-US" sz="1600" strike="noStrike" u="none">
                <a:solidFill>
                  <a:srgbClr val="ffffff"/>
                </a:solidFill>
                <a:effectLst/>
                <a:uFillTx/>
                <a:latin typeface="Arial"/>
              </a:rPr>
              <a:t>3.2%</a:t>
            </a:r>
            <a:endParaRPr b="0" lang="en-US" sz="1600" strike="noStrike" u="none">
              <a:solidFill>
                <a:srgbClr val="ffffff"/>
              </a:solidFill>
              <a:effectLst/>
              <a:uFillTx/>
              <a:latin typeface="Times New Roman"/>
            </a:endParaRPr>
          </a:p>
          <a:p>
            <a:pPr>
              <a:lnSpc>
                <a:spcPct val="100000"/>
              </a:lnSpc>
              <a:tabLst>
                <a:tab algn="l" pos="0"/>
                <a:tab algn="ctr" pos="170964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Electricity Use</a:t>
            </a:r>
            <a:r>
              <a:rPr b="0" lang="en-US" sz="1600" strike="noStrike" u="none">
                <a:solidFill>
                  <a:srgbClr val="ffffff"/>
                </a:solidFill>
                <a:effectLst/>
                <a:uFillTx/>
                <a:latin typeface="Arial"/>
              </a:rPr>
              <a:t>	</a:t>
            </a:r>
            <a:r>
              <a:rPr b="0" lang="en-US" sz="1600" strike="noStrike" u="none">
                <a:solidFill>
                  <a:srgbClr val="ffffff"/>
                </a:solidFill>
                <a:effectLst/>
                <a:uFillTx/>
                <a:latin typeface="Arial"/>
              </a:rPr>
              <a:t>4.6%</a:t>
            </a:r>
            <a:endParaRPr b="0" lang="en-US" sz="1600" strike="noStrike" u="none">
              <a:solidFill>
                <a:srgbClr val="ffffff"/>
              </a:solidFill>
              <a:effectLst/>
              <a:uFillTx/>
              <a:latin typeface="Times New Roman"/>
            </a:endParaRPr>
          </a:p>
        </p:txBody>
      </p:sp>
      <p:graphicFrame>
        <p:nvGraphicFramePr>
          <p:cNvPr id="437" name=""/>
          <p:cNvGraphicFramePr/>
          <p:nvPr/>
        </p:nvGraphicFramePr>
        <p:xfrm>
          <a:off x="4489560" y="1754280"/>
          <a:ext cx="4044960" cy="4341600"/>
        </p:xfrm>
        <a:graphic>
          <a:graphicData uri="http://schemas.openxmlformats.org/presentationml/2006/ole">
            <p:oleObj r:id="rId3" spid="">
              <p:embed/>
              <p:pic>
                <p:nvPicPr>
                  <p:cNvPr id="438" name="" descr=""/>
                  <p:cNvPicPr/>
                  <p:nvPr/>
                </p:nvPicPr>
                <p:blipFill>
                  <a:blip r:embed="rId4"/>
                  <a:stretch/>
                </p:blipFill>
                <p:spPr>
                  <a:xfrm>
                    <a:off x="4489560" y="1754280"/>
                    <a:ext cx="4044960" cy="4341600"/>
                  </a:xfrm>
                  <a:prstGeom prst="rect">
                    <a:avLst/>
                  </a:prstGeom>
                  <a:noFill/>
                  <a:ln w="0">
                    <a:noFill/>
                  </a:ln>
                </p:spPr>
              </p:pic>
            </p:oleObj>
          </a:graphicData>
        </a:graphic>
      </p:graphicFrame>
      <p:sp>
        <p:nvSpPr>
          <p:cNvPr id="439" name=""/>
          <p:cNvSpPr/>
          <p:nvPr/>
        </p:nvSpPr>
        <p:spPr>
          <a:xfrm>
            <a:off x="5140440" y="3151080"/>
            <a:ext cx="338040" cy="0"/>
          </a:xfrm>
          <a:prstGeom prst="line">
            <a:avLst/>
          </a:prstGeom>
          <a:ln w="4428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40" name=""/>
          <p:cNvSpPr/>
          <p:nvPr/>
        </p:nvSpPr>
        <p:spPr>
          <a:xfrm>
            <a:off x="6395040" y="3675240"/>
            <a:ext cx="12513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Arial"/>
              </a:rPr>
              <a:t>China &amp; India</a:t>
            </a:r>
            <a:endParaRPr b="0" lang="en-US" sz="1400" strike="noStrike" u="none">
              <a:solidFill>
                <a:srgbClr val="ffffff"/>
              </a:solidFill>
              <a:effectLst/>
              <a:uFillTx/>
              <a:latin typeface="Times New Roman"/>
            </a:endParaRPr>
          </a:p>
        </p:txBody>
      </p:sp>
      <p:sp>
        <p:nvSpPr>
          <p:cNvPr id="441" name=""/>
          <p:cNvSpPr/>
          <p:nvPr/>
        </p:nvSpPr>
        <p:spPr>
          <a:xfrm>
            <a:off x="5695920" y="4856040"/>
            <a:ext cx="338040" cy="0"/>
          </a:xfrm>
          <a:prstGeom prst="line">
            <a:avLst/>
          </a:prstGeom>
          <a:ln w="4428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42" name=""/>
          <p:cNvSpPr/>
          <p:nvPr/>
        </p:nvSpPr>
        <p:spPr>
          <a:xfrm>
            <a:off x="6121440" y="2895480"/>
            <a:ext cx="176040" cy="1940040"/>
          </a:xfrm>
          <a:custGeom>
            <a:avLst/>
            <a:gdLst>
              <a:gd name="textAreaLeft" fmla="*/ 0 w 176040"/>
              <a:gd name="textAreaRight" fmla="*/ 63360 w 176040"/>
              <a:gd name="textAreaTop" fmla="*/ 50400 h 1940040"/>
              <a:gd name="textAreaBottom" fmla="*/ 1889640 h 194004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900"/>
                  <a:pt x="10800" y="1800"/>
                </a:cubicBezTo>
                <a:lnTo>
                  <a:pt x="10800" y="9000"/>
                </a:lnTo>
                <a:cubicBezTo>
                  <a:pt x="10800" y="9900"/>
                  <a:pt x="16200" y="10800"/>
                  <a:pt x="21600" y="10800"/>
                </a:cubicBezTo>
                <a:cubicBezTo>
                  <a:pt x="16200" y="10800"/>
                  <a:pt x="10800" y="11700"/>
                  <a:pt x="10800" y="12600"/>
                </a:cubicBezTo>
                <a:lnTo>
                  <a:pt x="10800" y="19800"/>
                </a:lnTo>
                <a:cubicBezTo>
                  <a:pt x="10800" y="20700"/>
                  <a:pt x="5400" y="21600"/>
                  <a:pt x="0" y="21600"/>
                </a:cubicBezTo>
              </a:path>
            </a:pathLst>
          </a:custGeom>
          <a:no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443" name=""/>
          <p:cNvSpPr/>
          <p:nvPr/>
        </p:nvSpPr>
        <p:spPr>
          <a:xfrm>
            <a:off x="349200" y="5943600"/>
            <a:ext cx="8680680" cy="482760"/>
          </a:xfrm>
          <a:prstGeom prst="rect">
            <a:avLst/>
          </a:prstGeom>
          <a:noFill/>
          <a:ln w="0">
            <a:noFill/>
          </a:ln>
        </p:spPr>
        <p:style>
          <a:lnRef idx="0"/>
          <a:fillRef idx="0"/>
          <a:effectRef idx="0"/>
          <a:fontRef idx="minor"/>
        </p:style>
        <p:txBody>
          <a:bodyPr lIns="90000" rIns="90000" tIns="46800" bIns="46800" anchor="t">
            <a:normAutofit fontScale="62500" lnSpcReduction="19999"/>
          </a:bodyPr>
          <a:p>
            <a:pPr marL="343080" indent="-343080">
              <a:lnSpc>
                <a:spcPct val="100000"/>
              </a:lnSpc>
              <a:spcBef>
                <a:spcPts val="675"/>
              </a:spcBef>
              <a:spcAft>
                <a:spcPts val="561"/>
              </a:spcAft>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New power capacity will be primarily generated by natural gas in industrialized countries, and from coal and natural gas in developing countries.</a:t>
            </a:r>
            <a:endParaRPr b="0" lang="en-US" sz="18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graphicFrame>
        <p:nvGraphicFramePr>
          <p:cNvPr id="444" name=""/>
          <p:cNvGraphicFramePr/>
          <p:nvPr/>
        </p:nvGraphicFramePr>
        <p:xfrm>
          <a:off x="114480" y="1397160"/>
          <a:ext cx="4609800" cy="4965480"/>
        </p:xfrm>
        <a:graphic>
          <a:graphicData uri="http://schemas.openxmlformats.org/presentationml/2006/ole">
            <p:oleObj r:id="rId1" spid="">
              <p:embed/>
              <p:pic>
                <p:nvPicPr>
                  <p:cNvPr id="445" name="" descr=""/>
                  <p:cNvPicPr/>
                  <p:nvPr/>
                </p:nvPicPr>
                <p:blipFill>
                  <a:blip r:embed="rId2"/>
                  <a:stretch/>
                </p:blipFill>
                <p:spPr>
                  <a:xfrm>
                    <a:off x="114480" y="1397160"/>
                    <a:ext cx="4609800" cy="4965480"/>
                  </a:xfrm>
                  <a:prstGeom prst="rect">
                    <a:avLst/>
                  </a:prstGeom>
                  <a:noFill/>
                  <a:ln w="0">
                    <a:noFill/>
                  </a:ln>
                </p:spPr>
              </p:pic>
            </p:oleObj>
          </a:graphicData>
        </a:graphic>
      </p:graphicFrame>
      <p:sp>
        <p:nvSpPr>
          <p:cNvPr id="446" name=""/>
          <p:cNvSpPr/>
          <p:nvPr/>
        </p:nvSpPr>
        <p:spPr>
          <a:xfrm>
            <a:off x="1825200" y="4398840"/>
            <a:ext cx="2028240" cy="337680"/>
          </a:xfrm>
          <a:prstGeom prst="rect">
            <a:avLst/>
          </a:prstGeom>
          <a:noFill/>
          <a:ln w="0">
            <a:noFill/>
          </a:ln>
        </p:spPr>
        <p:style>
          <a:lnRef idx="0"/>
          <a:fillRef idx="0"/>
          <a:effectRef idx="0"/>
          <a:fontRef idx="minor"/>
        </p:style>
        <p:txBody>
          <a:bodyPr wrap="none" lIns="90000" rIns="90000" tIns="46800" bIns="4680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U.S. Gas Production</a:t>
            </a:r>
            <a:endParaRPr b="0" lang="en-US" sz="1600" strike="noStrike" u="none">
              <a:solidFill>
                <a:srgbClr val="ffffff"/>
              </a:solidFill>
              <a:effectLst/>
              <a:uFillTx/>
              <a:latin typeface="Times New Roman"/>
            </a:endParaRPr>
          </a:p>
        </p:txBody>
      </p:sp>
      <p:sp>
        <p:nvSpPr>
          <p:cNvPr id="447" name=""/>
          <p:cNvSpPr/>
          <p:nvPr/>
        </p:nvSpPr>
        <p:spPr>
          <a:xfrm>
            <a:off x="2206080" y="2994120"/>
            <a:ext cx="1532520" cy="337680"/>
          </a:xfrm>
          <a:prstGeom prst="rect">
            <a:avLst/>
          </a:prstGeom>
          <a:noFill/>
          <a:ln w="0">
            <a:noFill/>
          </a:ln>
        </p:spPr>
        <p:style>
          <a:lnRef idx="0"/>
          <a:fillRef idx="0"/>
          <a:effectRef idx="0"/>
          <a:fontRef idx="minor"/>
        </p:style>
        <p:txBody>
          <a:bodyPr wrap="none" lIns="90000" rIns="90000" tIns="46800" bIns="4680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Net PL Imports</a:t>
            </a:r>
            <a:endParaRPr b="0" lang="en-US" sz="1600" strike="noStrike" u="none">
              <a:solidFill>
                <a:srgbClr val="ffffff"/>
              </a:solidFill>
              <a:effectLst/>
              <a:uFillTx/>
              <a:latin typeface="Times New Roman"/>
            </a:endParaRPr>
          </a:p>
        </p:txBody>
      </p:sp>
      <p:sp>
        <p:nvSpPr>
          <p:cNvPr id="448" name=""/>
          <p:cNvSpPr/>
          <p:nvPr/>
        </p:nvSpPr>
        <p:spPr>
          <a:xfrm>
            <a:off x="1869480" y="2089080"/>
            <a:ext cx="1329480" cy="337680"/>
          </a:xfrm>
          <a:prstGeom prst="rect">
            <a:avLst/>
          </a:prstGeom>
          <a:noFill/>
          <a:ln w="0">
            <a:noFill/>
          </a:ln>
        </p:spPr>
        <p:style>
          <a:lnRef idx="0"/>
          <a:fillRef idx="0"/>
          <a:effectRef idx="0"/>
          <a:fontRef idx="minor"/>
        </p:style>
        <p:txBody>
          <a:bodyPr wrap="none" lIns="90000" rIns="90000" tIns="46800" bIns="4680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LNG Imports</a:t>
            </a:r>
            <a:endParaRPr b="0" lang="en-US" sz="1600" strike="noStrike" u="none">
              <a:solidFill>
                <a:srgbClr val="ffffff"/>
              </a:solidFill>
              <a:effectLst/>
              <a:uFillTx/>
              <a:latin typeface="Times New Roman"/>
            </a:endParaRPr>
          </a:p>
        </p:txBody>
      </p:sp>
      <p:sp>
        <p:nvSpPr>
          <p:cNvPr id="449" name=""/>
          <p:cNvSpPr/>
          <p:nvPr/>
        </p:nvSpPr>
        <p:spPr>
          <a:xfrm>
            <a:off x="2595600" y="2373480"/>
            <a:ext cx="644400" cy="342720"/>
          </a:xfrm>
          <a:custGeom>
            <a:avLst/>
            <a:gdLst/>
            <a:ahLst/>
            <a:rect l="l" t="t" r="r" b="b"/>
            <a:pathLst>
              <a:path w="306" h="216">
                <a:moveTo>
                  <a:pt x="126" y="0"/>
                </a:moveTo>
                <a:cubicBezTo>
                  <a:pt x="63" y="42"/>
                  <a:pt x="0" y="84"/>
                  <a:pt x="30" y="120"/>
                </a:cubicBezTo>
                <a:cubicBezTo>
                  <a:pt x="60" y="156"/>
                  <a:pt x="183" y="186"/>
                  <a:pt x="306" y="216"/>
                </a:cubicBezTo>
              </a:path>
            </a:pathLst>
          </a:custGeom>
          <a:noFill/>
          <a:ln w="19080">
            <a:solidFill>
              <a:srgbClr val="ffffff"/>
            </a:solidFill>
            <a:round/>
            <a:tailEnd len="med" type="triangle" w="med"/>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450" name=""/>
          <p:cNvSpPr/>
          <p:nvPr/>
        </p:nvSpPr>
        <p:spPr>
          <a:xfrm>
            <a:off x="4727520" y="1273320"/>
            <a:ext cx="4416480" cy="4619520"/>
          </a:xfrm>
          <a:prstGeom prst="rect">
            <a:avLst/>
          </a:prstGeom>
          <a:noFill/>
          <a:ln w="0">
            <a:noFill/>
          </a:ln>
        </p:spPr>
        <p:style>
          <a:lnRef idx="0"/>
          <a:fillRef idx="0"/>
          <a:effectRef idx="0"/>
          <a:fontRef idx="minor"/>
        </p:style>
        <p:txBody>
          <a:bodyPr lIns="90000" rIns="90000" tIns="46800" bIns="46800" anchor="t">
            <a:noAutofit/>
          </a:bodyPr>
          <a:p>
            <a:pPr marL="228600" indent="-228600">
              <a:lnSpc>
                <a:spcPct val="100000"/>
              </a:lnSpc>
              <a:spcBef>
                <a:spcPts val="901"/>
              </a:spcBef>
              <a:spcAft>
                <a:spcPts val="788"/>
              </a:spcAft>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2000 import requirement is 3.5 TCF growing to 6.0 TCF in 2020.</a:t>
            </a:r>
            <a:endParaRPr b="0" lang="en-US" sz="1800" strike="noStrike" u="none">
              <a:solidFill>
                <a:srgbClr val="ffffff"/>
              </a:solidFill>
              <a:effectLst/>
              <a:uFillTx/>
              <a:latin typeface="Times New Roman"/>
            </a:endParaRPr>
          </a:p>
          <a:p>
            <a:pPr marL="228600" indent="-228600">
              <a:lnSpc>
                <a:spcPct val="100000"/>
              </a:lnSpc>
              <a:spcBef>
                <a:spcPts val="901"/>
              </a:spcBef>
              <a:spcAft>
                <a:spcPts val="788"/>
              </a:spcAft>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Worldwide resource base sufficient to meet long-term demand</a:t>
            </a:r>
            <a:endParaRPr b="0" lang="en-US" sz="1800" strike="noStrike" u="none">
              <a:solidFill>
                <a:srgbClr val="ffffff"/>
              </a:solidFill>
              <a:effectLst/>
              <a:uFillTx/>
              <a:latin typeface="Times New Roman"/>
            </a:endParaRPr>
          </a:p>
          <a:p>
            <a:pPr marL="228600" indent="-228600">
              <a:lnSpc>
                <a:spcPct val="100000"/>
              </a:lnSpc>
              <a:spcBef>
                <a:spcPts val="901"/>
              </a:spcBef>
              <a:spcAft>
                <a:spcPts val="788"/>
              </a:spcAft>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Significant investment, lead time and supportive government policies required for new supplies and infrastructure</a:t>
            </a:r>
            <a:endParaRPr b="0" lang="en-US" sz="1800" strike="noStrike" u="none">
              <a:solidFill>
                <a:srgbClr val="ffffff"/>
              </a:solidFill>
              <a:effectLst/>
              <a:uFillTx/>
              <a:latin typeface="Times New Roman"/>
            </a:endParaRPr>
          </a:p>
          <a:p>
            <a:pPr marL="228600" indent="-228600">
              <a:lnSpc>
                <a:spcPct val="100000"/>
              </a:lnSpc>
              <a:spcBef>
                <a:spcPts val="901"/>
              </a:spcBef>
              <a:spcAft>
                <a:spcPts val="788"/>
              </a:spcAft>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Producers responding to meet demands aggressively</a:t>
            </a:r>
            <a:endParaRPr b="0" lang="en-US" sz="1800" strike="noStrike" u="none">
              <a:solidFill>
                <a:srgbClr val="ffffff"/>
              </a:solidFill>
              <a:effectLst/>
              <a:uFillTx/>
              <a:latin typeface="Times New Roman"/>
            </a:endParaRPr>
          </a:p>
          <a:p>
            <a:pPr marL="228600" indent="-228600">
              <a:lnSpc>
                <a:spcPct val="100000"/>
              </a:lnSpc>
              <a:spcBef>
                <a:spcPts val="901"/>
              </a:spcBef>
              <a:spcAft>
                <a:spcPts val="788"/>
              </a:spcAft>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Frontier resources, LNG, Canadian imports all play role</a:t>
            </a:r>
            <a:endParaRPr b="0" lang="en-US" sz="1800" strike="noStrike" u="none">
              <a:solidFill>
                <a:srgbClr val="ffffff"/>
              </a:solidFill>
              <a:effectLst/>
              <a:uFillTx/>
              <a:latin typeface="Times New Roman"/>
            </a:endParaRPr>
          </a:p>
          <a:p>
            <a:pPr marL="228600" indent="-228600">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Times New Roman"/>
            </a:endParaRPr>
          </a:p>
          <a:p>
            <a:pPr marL="228600" indent="-228600">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Times New Roman"/>
            </a:endParaRPr>
          </a:p>
          <a:p>
            <a:pPr marL="228600" indent="-228600">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Times New Roman"/>
            </a:endParaRPr>
          </a:p>
          <a:p>
            <a:pPr marL="228600" indent="-228600">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Times New Roman"/>
            </a:endParaRPr>
          </a:p>
        </p:txBody>
      </p:sp>
      <p:sp>
        <p:nvSpPr>
          <p:cNvPr id="451" name=""/>
          <p:cNvSpPr/>
          <p:nvPr/>
        </p:nvSpPr>
        <p:spPr>
          <a:xfrm>
            <a:off x="327600" y="1249200"/>
            <a:ext cx="5274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TCF</a:t>
            </a:r>
            <a:endParaRPr b="0" lang="en-US" sz="1400" strike="noStrike" u="none">
              <a:solidFill>
                <a:srgbClr val="ffffff"/>
              </a:solidFill>
              <a:effectLst/>
              <a:uFillTx/>
              <a:latin typeface="Times New Roman"/>
            </a:endParaRPr>
          </a:p>
        </p:txBody>
      </p:sp>
      <p:sp>
        <p:nvSpPr>
          <p:cNvPr id="452" name=""/>
          <p:cNvSpPr/>
          <p:nvPr/>
        </p:nvSpPr>
        <p:spPr>
          <a:xfrm>
            <a:off x="303120" y="239760"/>
            <a:ext cx="7309080" cy="4899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ffffff"/>
                </a:solidFill>
                <a:effectLst/>
                <a:uFillTx/>
                <a:latin typeface="Arial"/>
              </a:rPr>
              <a:t>U.S. Natural Gas Supply/Demand</a:t>
            </a:r>
            <a:endParaRPr b="0" lang="en-US" sz="2600" strike="noStrike" u="none">
              <a:solidFill>
                <a:srgbClr val="ffffff"/>
              </a:solidFill>
              <a:effectLst/>
              <a:uFillTx/>
              <a:latin typeface="Times New Roman"/>
            </a:endParaRPr>
          </a:p>
        </p:txBody>
      </p:sp>
      <p:sp>
        <p:nvSpPr>
          <p:cNvPr id="453" name=""/>
          <p:cNvSpPr/>
          <p:nvPr/>
        </p:nvSpPr>
        <p:spPr>
          <a:xfrm>
            <a:off x="739080" y="6513480"/>
            <a:ext cx="36100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Source: DOE, 2001 Annual Energy Outlook</a:t>
            </a:r>
            <a:endParaRPr b="0" lang="en-US" sz="1400" strike="noStrike" u="none">
              <a:solidFill>
                <a:srgbClr val="ffffff"/>
              </a:solidFill>
              <a:effectLst/>
              <a:uFillTx/>
              <a:latin typeface="Times New Roman"/>
            </a:endParaRPr>
          </a:p>
        </p:txBody>
      </p:sp>
      <p:sp>
        <p:nvSpPr>
          <p:cNvPr id="454" name=""/>
          <p:cNvSpPr/>
          <p:nvPr/>
        </p:nvSpPr>
        <p:spPr>
          <a:xfrm>
            <a:off x="3787200" y="2152800"/>
            <a:ext cx="581040" cy="336960"/>
          </a:xfrm>
          <a:prstGeom prst="rect">
            <a:avLst/>
          </a:prstGeom>
          <a:noFill/>
          <a:ln w="0">
            <a:noFill/>
          </a:ln>
        </p:spPr>
        <p:style>
          <a:lnRef idx="0"/>
          <a:fillRef idx="0"/>
          <a:effectRef idx="0"/>
          <a:fontRef idx="minor"/>
        </p:style>
        <p:txBody>
          <a:bodyPr wrap="none" lIns="92880" rIns="92880" tIns="46440" bIns="4644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12.1</a:t>
            </a:r>
            <a:endParaRPr b="0" lang="en-US" sz="1600" strike="noStrike" u="none">
              <a:solidFill>
                <a:srgbClr val="ffffff"/>
              </a:solidFill>
              <a:effectLst/>
              <a:uFillTx/>
              <a:latin typeface="Times New Roman"/>
            </a:endParaRPr>
          </a:p>
        </p:txBody>
      </p:sp>
      <p:sp>
        <p:nvSpPr>
          <p:cNvPr id="455" name=""/>
          <p:cNvSpPr/>
          <p:nvPr/>
        </p:nvSpPr>
        <p:spPr>
          <a:xfrm>
            <a:off x="3893400" y="2624040"/>
            <a:ext cx="468360" cy="336960"/>
          </a:xfrm>
          <a:prstGeom prst="rect">
            <a:avLst/>
          </a:prstGeom>
          <a:noFill/>
          <a:ln w="0">
            <a:noFill/>
          </a:ln>
        </p:spPr>
        <p:style>
          <a:lnRef idx="0"/>
          <a:fillRef idx="0"/>
          <a:effectRef idx="0"/>
          <a:fontRef idx="minor"/>
        </p:style>
        <p:txBody>
          <a:bodyPr wrap="none" lIns="92880" rIns="92880" tIns="46440" bIns="4644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2.4</a:t>
            </a:r>
            <a:endParaRPr b="0" lang="en-US" sz="1600" strike="noStrike" u="none">
              <a:solidFill>
                <a:srgbClr val="ffffff"/>
              </a:solidFill>
              <a:effectLst/>
              <a:uFillTx/>
              <a:latin typeface="Times New Roman"/>
            </a:endParaRPr>
          </a:p>
        </p:txBody>
      </p:sp>
      <p:sp>
        <p:nvSpPr>
          <p:cNvPr id="456" name=""/>
          <p:cNvSpPr/>
          <p:nvPr/>
        </p:nvSpPr>
        <p:spPr>
          <a:xfrm>
            <a:off x="3898080" y="4400640"/>
            <a:ext cx="468360" cy="336960"/>
          </a:xfrm>
          <a:prstGeom prst="rect">
            <a:avLst/>
          </a:prstGeom>
          <a:noFill/>
          <a:ln w="0">
            <a:noFill/>
          </a:ln>
        </p:spPr>
        <p:style>
          <a:lnRef idx="0"/>
          <a:fillRef idx="0"/>
          <a:effectRef idx="0"/>
          <a:fontRef idx="minor"/>
        </p:style>
        <p:txBody>
          <a:bodyPr wrap="none" lIns="92880" rIns="92880" tIns="46440" bIns="4644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1.7</a:t>
            </a:r>
            <a:endParaRPr b="0" lang="en-US" sz="1600" strike="noStrike" u="none">
              <a:solidFill>
                <a:srgbClr val="ffffff"/>
              </a:solidFill>
              <a:effectLst/>
              <a:uFillTx/>
              <a:latin typeface="Times New Roman"/>
            </a:endParaRPr>
          </a:p>
        </p:txBody>
      </p:sp>
      <p:sp>
        <p:nvSpPr>
          <p:cNvPr id="457" name=""/>
          <p:cNvSpPr/>
          <p:nvPr/>
        </p:nvSpPr>
        <p:spPr>
          <a:xfrm>
            <a:off x="707040" y="2610000"/>
            <a:ext cx="1487520" cy="5814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US Production</a:t>
            </a:r>
            <a:endParaRPr b="0" lang="en-US" sz="16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Shortfall</a:t>
            </a:r>
            <a:endParaRPr b="0" lang="en-US" sz="1600" strike="noStrike" u="none">
              <a:solidFill>
                <a:srgbClr val="ffffff"/>
              </a:solidFill>
              <a:effectLst/>
              <a:uFillTx/>
              <a:latin typeface="Times New Roman"/>
            </a:endParaRPr>
          </a:p>
        </p:txBody>
      </p:sp>
      <p:sp>
        <p:nvSpPr>
          <p:cNvPr id="458" name=""/>
          <p:cNvSpPr/>
          <p:nvPr/>
        </p:nvSpPr>
        <p:spPr>
          <a:xfrm rot="11529000">
            <a:off x="1728720" y="3144600"/>
            <a:ext cx="85680" cy="474480"/>
          </a:xfrm>
          <a:custGeom>
            <a:avLst/>
            <a:gdLst>
              <a:gd name="textAreaLeft" fmla="*/ 0 w 85680"/>
              <a:gd name="textAreaRight" fmla="*/ 30960 w 85680"/>
              <a:gd name="textAreaTop" fmla="*/ 12240 h 474480"/>
              <a:gd name="textAreaBottom" fmla="*/ 462240 h 47448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900"/>
                  <a:pt x="10800" y="1800"/>
                </a:cubicBezTo>
                <a:lnTo>
                  <a:pt x="10800" y="9000"/>
                </a:lnTo>
                <a:cubicBezTo>
                  <a:pt x="10800" y="9900"/>
                  <a:pt x="16200" y="10800"/>
                  <a:pt x="21600" y="10800"/>
                </a:cubicBezTo>
                <a:cubicBezTo>
                  <a:pt x="16200" y="10800"/>
                  <a:pt x="10800" y="11700"/>
                  <a:pt x="10800" y="12600"/>
                </a:cubicBezTo>
                <a:lnTo>
                  <a:pt x="10800" y="19800"/>
                </a:lnTo>
                <a:cubicBezTo>
                  <a:pt x="10800" y="20700"/>
                  <a:pt x="5400" y="21600"/>
                  <a:pt x="0" y="21600"/>
                </a:cubicBezTo>
              </a:path>
            </a:pathLst>
          </a:custGeom>
          <a:noFill/>
          <a:ln w="19080">
            <a:solidFill>
              <a:srgbClr val="ffffff"/>
            </a:solidFill>
            <a:miter/>
          </a:ln>
        </p:spPr>
        <p:style>
          <a:lnRef idx="0"/>
          <a:fillRef idx="0"/>
          <a:effectRef idx="0"/>
          <a:fontRef idx="minor"/>
        </p:style>
        <p:txBody>
          <a:bodyPr wrap="none" lIns="92520" rIns="92520" tIns="46080" bIns="46080" anchor="ctr">
            <a:noAutofit/>
          </a:bodyPr>
          <a:p>
            <a:endParaRPr b="0" lang="en-US" sz="2400" strike="noStrike" u="none">
              <a:solidFill>
                <a:srgbClr val="ffffff"/>
              </a:solidFill>
              <a:effectLst/>
              <a:uFillTx/>
              <a:latin typeface="Times New Roman"/>
            </a:endParaRPr>
          </a:p>
        </p:txBody>
      </p:sp>
      <p:sp>
        <p:nvSpPr>
          <p:cNvPr id="459" name=""/>
          <p:cNvSpPr/>
          <p:nvPr/>
        </p:nvSpPr>
        <p:spPr>
          <a:xfrm rot="420000">
            <a:off x="1120680" y="3161880"/>
            <a:ext cx="608040" cy="304920"/>
          </a:xfrm>
          <a:custGeom>
            <a:avLst/>
            <a:gdLst/>
            <a:ahLst/>
            <a:rect l="l" t="t" r="r" b="b"/>
            <a:pathLst>
              <a:path w="363" h="153">
                <a:moveTo>
                  <a:pt x="363" y="96"/>
                </a:moveTo>
                <a:cubicBezTo>
                  <a:pt x="275" y="123"/>
                  <a:pt x="188" y="151"/>
                  <a:pt x="131" y="152"/>
                </a:cubicBezTo>
                <a:cubicBezTo>
                  <a:pt x="74" y="153"/>
                  <a:pt x="38" y="129"/>
                  <a:pt x="19" y="104"/>
                </a:cubicBezTo>
                <a:cubicBezTo>
                  <a:pt x="0" y="79"/>
                  <a:pt x="19" y="19"/>
                  <a:pt x="19" y="0"/>
                </a:cubicBezTo>
              </a:path>
            </a:pathLst>
          </a:custGeom>
          <a:noFill/>
          <a:ln w="15840">
            <a:solidFill>
              <a:srgbClr val="ffffff"/>
            </a:solidFill>
            <a:round/>
            <a:headEnd len="med" type="triangle" w="med"/>
          </a:ln>
        </p:spPr>
        <p:style>
          <a:lnRef idx="0"/>
          <a:fillRef idx="0"/>
          <a:effectRef idx="0"/>
          <a:fontRef idx="minor"/>
        </p:style>
        <p:txBody>
          <a:bodyPr wrap="none" lIns="92520" rIns="92520" tIns="46080" bIns="46080" anchor="ctr">
            <a:noAutofit/>
          </a:bodyPr>
          <a:p>
            <a:endParaRPr b="0" lang="en-US" sz="2400" strike="noStrike" u="none">
              <a:solidFill>
                <a:srgbClr val="ffffff"/>
              </a:solidFill>
              <a:effectLst/>
              <a:uFillTx/>
              <a:latin typeface="Times New Roman"/>
            </a:endParaRPr>
          </a:p>
        </p:txBody>
      </p:sp>
      <p:sp>
        <p:nvSpPr>
          <p:cNvPr id="460" name=""/>
          <p:cNvSpPr/>
          <p:nvPr/>
        </p:nvSpPr>
        <p:spPr>
          <a:xfrm>
            <a:off x="3330720" y="1508040"/>
            <a:ext cx="1590480" cy="649080"/>
          </a:xfrm>
          <a:prstGeom prst="rect">
            <a:avLst/>
          </a:prstGeom>
          <a:noFill/>
          <a:ln w="0">
            <a:noFill/>
          </a:ln>
        </p:spPr>
        <p:style>
          <a:lnRef idx="0"/>
          <a:fillRef idx="0"/>
          <a:effectRef idx="0"/>
          <a:fontRef idx="minor"/>
        </p:style>
        <p:txBody>
          <a:bodyPr lIns="90360" rIns="90360" tIns="44280" bIns="44280" anchor="t">
            <a:spAutoFit/>
          </a:bodyPr>
          <a:p>
            <a:pPr algn="ctr">
              <a:lnSpc>
                <a:spcPct val="115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Growth Rate 2000-2020, %</a:t>
            </a:r>
            <a:endParaRPr b="0" lang="en-US" sz="1600" strike="noStrike" u="none">
              <a:solidFill>
                <a:srgbClr val="ffffff"/>
              </a:solidFill>
              <a:effectLst/>
              <a:uFillTx/>
              <a:latin typeface="Times New Roman"/>
            </a:endParaRPr>
          </a:p>
        </p:txBody>
      </p:sp>
      <p:sp>
        <p:nvSpPr>
          <p:cNvPr id="461" name=""/>
          <p:cNvSpPr/>
          <p:nvPr/>
        </p:nvSpPr>
        <p:spPr>
          <a:xfrm>
            <a:off x="3460680" y="2125800"/>
            <a:ext cx="1270080" cy="0"/>
          </a:xfrm>
          <a:prstGeom prst="line">
            <a:avLst/>
          </a:prstGeom>
          <a:ln w="19080">
            <a:solidFill>
              <a:srgbClr val="ffffff"/>
            </a:solidFill>
            <a:miter/>
          </a:ln>
        </p:spPr>
        <p:style>
          <a:lnRef idx="0"/>
          <a:fillRef idx="0"/>
          <a:effectRef idx="0"/>
          <a:fontRef idx="minor"/>
        </p:style>
        <p:txBody>
          <a:bodyPr lIns="90360" rIns="90360" tIns="-44280" bIns="-44280" anchor="ctr">
            <a:noAutofit/>
          </a:bodyPr>
          <a:p>
            <a:endParaRPr b="0" lang="en-US" sz="24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462" name=""/>
          <p:cNvSpPr/>
          <p:nvPr/>
        </p:nvSpPr>
        <p:spPr>
          <a:xfrm>
            <a:off x="311040" y="146160"/>
            <a:ext cx="8737560" cy="685800"/>
          </a:xfrm>
          <a:prstGeom prst="rect">
            <a:avLst/>
          </a:prstGeom>
          <a:noFill/>
          <a:ln w="0">
            <a:noFill/>
          </a:ln>
        </p:spPr>
        <p:style>
          <a:lnRef idx="0"/>
          <a:fillRef idx="0"/>
          <a:effectRef idx="0"/>
          <a:fontRef idx="minor"/>
        </p:style>
        <p:txBody>
          <a:bodyPr lIns="90360" rIns="90360" tIns="44280" bIns="442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GB" sz="2600" strike="noStrike" u="none">
                <a:solidFill>
                  <a:srgbClr val="ffffff"/>
                </a:solidFill>
                <a:effectLst/>
                <a:uFillTx/>
                <a:latin typeface="Arial"/>
              </a:rPr>
              <a:t>Potential Worldwide Liquids Resource Base</a:t>
            </a:r>
            <a:endParaRPr b="0" lang="en-US" sz="2600" strike="noStrike" u="none">
              <a:solidFill>
                <a:srgbClr val="ffffff"/>
              </a:solidFill>
              <a:effectLst/>
              <a:uFillTx/>
              <a:latin typeface="Times New Roman"/>
            </a:endParaRPr>
          </a:p>
        </p:txBody>
      </p:sp>
      <p:sp>
        <p:nvSpPr>
          <p:cNvPr id="463" name=""/>
          <p:cNvSpPr/>
          <p:nvPr/>
        </p:nvSpPr>
        <p:spPr>
          <a:xfrm>
            <a:off x="482760" y="5486400"/>
            <a:ext cx="8377200" cy="1020600"/>
          </a:xfrm>
          <a:prstGeom prst="rect">
            <a:avLst/>
          </a:prstGeom>
          <a:noFill/>
          <a:ln w="0">
            <a:noFill/>
          </a:ln>
        </p:spPr>
        <p:style>
          <a:lnRef idx="0"/>
          <a:fillRef idx="0"/>
          <a:effectRef idx="0"/>
          <a:fontRef idx="minor"/>
        </p:style>
        <p:txBody>
          <a:bodyPr lIns="90360" rIns="90360" tIns="44280" bIns="44280" anchor="t">
            <a:normAutofit/>
          </a:bodyPr>
          <a:p>
            <a:pPr marL="343080" indent="-343080">
              <a:lnSpc>
                <a:spcPct val="100000"/>
              </a:lnSpc>
              <a:spcBef>
                <a:spcPts val="45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Source of “oil” supply will evolve with time</a:t>
            </a:r>
            <a:endParaRPr b="0" lang="en-US" sz="1800" strike="noStrike" u="none">
              <a:solidFill>
                <a:srgbClr val="ffffff"/>
              </a:solidFill>
              <a:effectLst/>
              <a:uFillTx/>
              <a:latin typeface="Times New Roman"/>
            </a:endParaRPr>
          </a:p>
          <a:p>
            <a:pPr marL="343080" indent="-343080">
              <a:lnSpc>
                <a:spcPct val="100000"/>
              </a:lnSpc>
              <a:spcBef>
                <a:spcPts val="45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Current projections are that liquid hydrocarbons will be available and cost effective for extended period beyond 2020</a:t>
            </a:r>
            <a:endParaRPr b="0" lang="en-US" sz="1800" strike="noStrike" u="none">
              <a:solidFill>
                <a:srgbClr val="ffffff"/>
              </a:solidFill>
              <a:effectLst/>
              <a:uFillTx/>
              <a:latin typeface="Times New Roman"/>
            </a:endParaRPr>
          </a:p>
        </p:txBody>
      </p:sp>
      <p:graphicFrame>
        <p:nvGraphicFramePr>
          <p:cNvPr id="464" name=""/>
          <p:cNvGraphicFramePr/>
          <p:nvPr/>
        </p:nvGraphicFramePr>
        <p:xfrm>
          <a:off x="768240" y="1476360"/>
          <a:ext cx="7355160" cy="3952800"/>
        </p:xfrm>
        <a:graphic>
          <a:graphicData uri="http://schemas.openxmlformats.org/presentationml/2006/ole">
            <p:oleObj progId="Excel.Sheet.12" r:id="rId1" spid="">
              <p:embed/>
              <p:pic>
                <p:nvPicPr>
                  <p:cNvPr id="465" name="" descr=""/>
                  <p:cNvPicPr/>
                  <p:nvPr/>
                </p:nvPicPr>
                <p:blipFill>
                  <a:blip r:embed="rId2"/>
                  <a:stretch/>
                </p:blipFill>
                <p:spPr>
                  <a:xfrm>
                    <a:off x="768240" y="1476360"/>
                    <a:ext cx="7355160" cy="3952800"/>
                  </a:xfrm>
                  <a:prstGeom prst="rect">
                    <a:avLst/>
                  </a:prstGeom>
                  <a:noFill/>
                  <a:ln w="0">
                    <a:noFill/>
                  </a:ln>
                </p:spPr>
              </p:pic>
            </p:oleObj>
          </a:graphicData>
        </a:graphic>
      </p:graphicFrame>
      <p:sp>
        <p:nvSpPr>
          <p:cNvPr id="466" name=""/>
          <p:cNvSpPr/>
          <p:nvPr/>
        </p:nvSpPr>
        <p:spPr>
          <a:xfrm rot="18900000">
            <a:off x="2296080" y="1206000"/>
            <a:ext cx="120528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Cum. Demand</a:t>
            </a:r>
            <a:endParaRPr b="0" lang="en-US" sz="12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at 2010</a:t>
            </a:r>
            <a:endParaRPr b="0" lang="en-US" sz="1200" strike="noStrike" u="none">
              <a:solidFill>
                <a:srgbClr val="ffffff"/>
              </a:solidFill>
              <a:effectLst/>
              <a:uFillTx/>
              <a:latin typeface="Times New Roman"/>
            </a:endParaRPr>
          </a:p>
        </p:txBody>
      </p:sp>
      <p:sp>
        <p:nvSpPr>
          <p:cNvPr id="467" name=""/>
          <p:cNvSpPr/>
          <p:nvPr/>
        </p:nvSpPr>
        <p:spPr>
          <a:xfrm rot="18900000">
            <a:off x="2954880" y="1206000"/>
            <a:ext cx="120528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Cum. Demand</a:t>
            </a:r>
            <a:endParaRPr b="0" lang="en-US" sz="12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at 2020</a:t>
            </a:r>
            <a:endParaRPr b="0" lang="en-US" sz="1200" strike="noStrike" u="none">
              <a:solidFill>
                <a:srgbClr val="ffffff"/>
              </a:solidFill>
              <a:effectLst/>
              <a:uFillTx/>
              <a:latin typeface="Times New Roman"/>
            </a:endParaRPr>
          </a:p>
        </p:txBody>
      </p:sp>
      <p:sp>
        <p:nvSpPr>
          <p:cNvPr id="468" name=""/>
          <p:cNvSpPr/>
          <p:nvPr/>
        </p:nvSpPr>
        <p:spPr>
          <a:xfrm rot="18900000">
            <a:off x="1755000" y="1239120"/>
            <a:ext cx="106128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Produced at</a:t>
            </a:r>
            <a:endParaRPr b="0" lang="en-US" sz="12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 YE 1996</a:t>
            </a:r>
            <a:endParaRPr b="0" lang="en-US" sz="1200" strike="noStrike" u="none">
              <a:solidFill>
                <a:srgbClr val="ffffff"/>
              </a:solidFill>
              <a:effectLst/>
              <a:uFillTx/>
              <a:latin typeface="Times New Roman"/>
            </a:endParaRPr>
          </a:p>
        </p:txBody>
      </p:sp>
      <p:sp>
        <p:nvSpPr>
          <p:cNvPr id="469" name=""/>
          <p:cNvSpPr/>
          <p:nvPr/>
        </p:nvSpPr>
        <p:spPr>
          <a:xfrm>
            <a:off x="1957320" y="3879720"/>
            <a:ext cx="3043440" cy="524160"/>
          </a:xfrm>
          <a:prstGeom prst="rect">
            <a:avLst/>
          </a:prstGeom>
          <a:solidFill>
            <a:srgbClr val="ff0000">
              <a:alpha val="50000"/>
            </a:srgbClr>
          </a:solidFill>
          <a:ln w="1260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470" name=""/>
          <p:cNvSpPr/>
          <p:nvPr/>
        </p:nvSpPr>
        <p:spPr>
          <a:xfrm>
            <a:off x="5000760" y="3141720"/>
            <a:ext cx="1457280" cy="690480"/>
          </a:xfrm>
          <a:prstGeom prst="rect">
            <a:avLst/>
          </a:prstGeom>
          <a:solidFill>
            <a:srgbClr val="0000ff">
              <a:alpha val="50000"/>
            </a:srgbClr>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471" name=""/>
          <p:cNvSpPr/>
          <p:nvPr/>
        </p:nvSpPr>
        <p:spPr>
          <a:xfrm>
            <a:off x="6458040" y="2451240"/>
            <a:ext cx="1293840" cy="798480"/>
          </a:xfrm>
          <a:prstGeom prst="rect">
            <a:avLst/>
          </a:prstGeom>
          <a:solidFill>
            <a:srgbClr val="00ff00">
              <a:alpha val="50000"/>
            </a:srgbClr>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472" name=""/>
          <p:cNvSpPr/>
          <p:nvPr/>
        </p:nvSpPr>
        <p:spPr>
          <a:xfrm>
            <a:off x="2372760" y="3913200"/>
            <a:ext cx="118836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Conventional </a:t>
            </a:r>
            <a:endParaRPr b="0" lang="en-US" sz="12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Crude</a:t>
            </a:r>
            <a:endParaRPr b="0" lang="en-US" sz="1200" strike="noStrike" u="none">
              <a:solidFill>
                <a:srgbClr val="ffffff"/>
              </a:solidFill>
              <a:effectLst/>
              <a:uFillTx/>
              <a:latin typeface="Times New Roman"/>
            </a:endParaRPr>
          </a:p>
        </p:txBody>
      </p:sp>
      <p:sp>
        <p:nvSpPr>
          <p:cNvPr id="473" name=""/>
          <p:cNvSpPr/>
          <p:nvPr/>
        </p:nvSpPr>
        <p:spPr>
          <a:xfrm>
            <a:off x="5459760" y="3243240"/>
            <a:ext cx="62964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Heavy</a:t>
            </a:r>
            <a:endParaRPr b="0" lang="en-US" sz="12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Oil</a:t>
            </a:r>
            <a:endParaRPr b="0" lang="en-US" sz="1200" strike="noStrike" u="none">
              <a:solidFill>
                <a:srgbClr val="ffffff"/>
              </a:solidFill>
              <a:effectLst/>
              <a:uFillTx/>
              <a:latin typeface="Times New Roman"/>
            </a:endParaRPr>
          </a:p>
        </p:txBody>
      </p:sp>
      <p:sp>
        <p:nvSpPr>
          <p:cNvPr id="474" name=""/>
          <p:cNvSpPr/>
          <p:nvPr/>
        </p:nvSpPr>
        <p:spPr>
          <a:xfrm>
            <a:off x="6407280" y="2550960"/>
            <a:ext cx="1411560" cy="261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New Technologies</a:t>
            </a:r>
            <a:endParaRPr b="0" lang="en-US" sz="1100" strike="noStrike" u="none">
              <a:solidFill>
                <a:srgbClr val="ffffff"/>
              </a:solidFill>
              <a:effectLst/>
              <a:uFillTx/>
              <a:latin typeface="Times New Roman"/>
            </a:endParaRPr>
          </a:p>
        </p:txBody>
      </p:sp>
      <p:sp>
        <p:nvSpPr>
          <p:cNvPr id="475" name=""/>
          <p:cNvSpPr/>
          <p:nvPr/>
        </p:nvSpPr>
        <p:spPr>
          <a:xfrm>
            <a:off x="7550280" y="2795760"/>
            <a:ext cx="604800" cy="357120"/>
          </a:xfrm>
          <a:prstGeom prst="rightArrow">
            <a:avLst>
              <a:gd name="adj1" fmla="val 50000"/>
              <a:gd name="adj2" fmla="val 42339"/>
            </a:avLst>
          </a:prstGeom>
          <a:solidFill>
            <a:srgbClr val="ffcc99"/>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476" name=""/>
          <p:cNvSpPr/>
          <p:nvPr/>
        </p:nvSpPr>
        <p:spPr>
          <a:xfrm rot="16200000">
            <a:off x="-411120" y="2919240"/>
            <a:ext cx="2212560" cy="3225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Arial"/>
              </a:rPr>
              <a:t>Production Cost, $/bbl</a:t>
            </a:r>
            <a:endParaRPr b="0" lang="en-US" sz="15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289080" y="242640"/>
            <a:ext cx="7500960" cy="101916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ffffff"/>
                </a:solidFill>
                <a:effectLst/>
                <a:uFillTx/>
                <a:latin typeface="Arial"/>
              </a:rPr>
              <a:t>U.S. Energy Demand</a:t>
            </a:r>
            <a:endParaRPr b="1" i="1" lang="en-US" sz="2600" strike="noStrike" u="none">
              <a:solidFill>
                <a:srgbClr val="ffffff"/>
              </a:solidFill>
              <a:effectLst/>
              <a:uFillTx/>
              <a:latin typeface="Arial"/>
            </a:endParaRPr>
          </a:p>
        </p:txBody>
      </p:sp>
      <p:graphicFrame>
        <p:nvGraphicFramePr>
          <p:cNvPr id="26" name=""/>
          <p:cNvGraphicFramePr/>
          <p:nvPr/>
        </p:nvGraphicFramePr>
        <p:xfrm>
          <a:off x="25560" y="1079640"/>
          <a:ext cx="3251160" cy="4927320"/>
        </p:xfrm>
        <a:graphic>
          <a:graphicData uri="http://schemas.openxmlformats.org/presentationml/2006/ole">
            <p:oleObj r:id="rId1" spid="">
              <p:embed/>
              <p:pic>
                <p:nvPicPr>
                  <p:cNvPr id="27" name="" descr=""/>
                  <p:cNvPicPr/>
                  <p:nvPr/>
                </p:nvPicPr>
                <p:blipFill>
                  <a:blip r:embed="rId2"/>
                  <a:stretch/>
                </p:blipFill>
                <p:spPr>
                  <a:xfrm>
                    <a:off x="25560" y="1079640"/>
                    <a:ext cx="3251160" cy="4927320"/>
                  </a:xfrm>
                  <a:prstGeom prst="rect">
                    <a:avLst/>
                  </a:prstGeom>
                  <a:noFill/>
                  <a:ln w="0">
                    <a:noFill/>
                  </a:ln>
                </p:spPr>
              </p:pic>
            </p:oleObj>
          </a:graphicData>
        </a:graphic>
      </p:graphicFrame>
      <p:graphicFrame>
        <p:nvGraphicFramePr>
          <p:cNvPr id="28" name=""/>
          <p:cNvGraphicFramePr/>
          <p:nvPr/>
        </p:nvGraphicFramePr>
        <p:xfrm>
          <a:off x="3060720" y="1079640"/>
          <a:ext cx="3187800" cy="4927320"/>
        </p:xfrm>
        <a:graphic>
          <a:graphicData uri="http://schemas.openxmlformats.org/presentationml/2006/ole">
            <p:oleObj r:id="rId3" spid="">
              <p:embed/>
              <p:pic>
                <p:nvPicPr>
                  <p:cNvPr id="29" name="" descr=""/>
                  <p:cNvPicPr/>
                  <p:nvPr/>
                </p:nvPicPr>
                <p:blipFill>
                  <a:blip r:embed="rId4"/>
                  <a:stretch/>
                </p:blipFill>
                <p:spPr>
                  <a:xfrm>
                    <a:off x="3060720" y="1079640"/>
                    <a:ext cx="3187800" cy="4927320"/>
                  </a:xfrm>
                  <a:prstGeom prst="rect">
                    <a:avLst/>
                  </a:prstGeom>
                  <a:noFill/>
                  <a:ln w="0">
                    <a:noFill/>
                  </a:ln>
                </p:spPr>
              </p:pic>
            </p:oleObj>
          </a:graphicData>
        </a:graphic>
      </p:graphicFrame>
      <p:graphicFrame>
        <p:nvGraphicFramePr>
          <p:cNvPr id="30" name=""/>
          <p:cNvGraphicFramePr/>
          <p:nvPr/>
        </p:nvGraphicFramePr>
        <p:xfrm>
          <a:off x="5994360" y="1079640"/>
          <a:ext cx="3162240" cy="4927320"/>
        </p:xfrm>
        <a:graphic>
          <a:graphicData uri="http://schemas.openxmlformats.org/presentationml/2006/ole">
            <p:oleObj r:id="rId5" spid="">
              <p:embed/>
              <p:pic>
                <p:nvPicPr>
                  <p:cNvPr id="31" name="" descr=""/>
                  <p:cNvPicPr/>
                  <p:nvPr/>
                </p:nvPicPr>
                <p:blipFill>
                  <a:blip r:embed="rId6"/>
                  <a:stretch/>
                </p:blipFill>
                <p:spPr>
                  <a:xfrm>
                    <a:off x="5994360" y="1079640"/>
                    <a:ext cx="3162240" cy="4927320"/>
                  </a:xfrm>
                  <a:prstGeom prst="rect">
                    <a:avLst/>
                  </a:prstGeom>
                  <a:noFill/>
                  <a:ln w="0">
                    <a:noFill/>
                  </a:ln>
                </p:spPr>
              </p:pic>
            </p:oleObj>
          </a:graphicData>
        </a:graphic>
      </p:graphicFrame>
      <p:sp>
        <p:nvSpPr>
          <p:cNvPr id="32" name=""/>
          <p:cNvSpPr/>
          <p:nvPr/>
        </p:nvSpPr>
        <p:spPr>
          <a:xfrm>
            <a:off x="977760" y="887400"/>
            <a:ext cx="1628640" cy="3682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Total Energy </a:t>
            </a:r>
            <a:endParaRPr b="0" lang="en-US" sz="1800" strike="noStrike" u="none">
              <a:solidFill>
                <a:srgbClr val="ffffff"/>
              </a:solidFill>
              <a:effectLst/>
              <a:uFillTx/>
              <a:latin typeface="Times New Roman"/>
            </a:endParaRPr>
          </a:p>
        </p:txBody>
      </p:sp>
      <p:sp>
        <p:nvSpPr>
          <p:cNvPr id="33" name=""/>
          <p:cNvSpPr/>
          <p:nvPr/>
        </p:nvSpPr>
        <p:spPr>
          <a:xfrm>
            <a:off x="4002120" y="887400"/>
            <a:ext cx="1629000" cy="3682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Other Energy</a:t>
            </a:r>
            <a:endParaRPr b="0" lang="en-US" sz="1800" strike="noStrike" u="none">
              <a:solidFill>
                <a:srgbClr val="ffffff"/>
              </a:solidFill>
              <a:effectLst/>
              <a:uFillTx/>
              <a:latin typeface="Times New Roman"/>
            </a:endParaRPr>
          </a:p>
        </p:txBody>
      </p:sp>
      <p:sp>
        <p:nvSpPr>
          <p:cNvPr id="34" name=""/>
          <p:cNvSpPr/>
          <p:nvPr/>
        </p:nvSpPr>
        <p:spPr>
          <a:xfrm>
            <a:off x="6945480" y="887400"/>
            <a:ext cx="1603080" cy="3682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Solar &amp; Wind</a:t>
            </a:r>
            <a:endParaRPr b="0" lang="en-US" sz="1800" strike="noStrike" u="none">
              <a:solidFill>
                <a:srgbClr val="ffffff"/>
              </a:solidFill>
              <a:effectLst/>
              <a:uFillTx/>
              <a:latin typeface="Times New Roman"/>
            </a:endParaRPr>
          </a:p>
        </p:txBody>
      </p:sp>
      <p:sp>
        <p:nvSpPr>
          <p:cNvPr id="35" name=""/>
          <p:cNvSpPr/>
          <p:nvPr/>
        </p:nvSpPr>
        <p:spPr>
          <a:xfrm>
            <a:off x="4534200" y="5156280"/>
            <a:ext cx="65628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Hydro</a:t>
            </a:r>
            <a:endParaRPr b="0" lang="en-US" sz="1400" strike="noStrike" u="none">
              <a:solidFill>
                <a:srgbClr val="ffffff"/>
              </a:solidFill>
              <a:effectLst/>
              <a:uFillTx/>
              <a:latin typeface="Times New Roman"/>
            </a:endParaRPr>
          </a:p>
        </p:txBody>
      </p:sp>
      <p:sp>
        <p:nvSpPr>
          <p:cNvPr id="36" name=""/>
          <p:cNvSpPr/>
          <p:nvPr/>
        </p:nvSpPr>
        <p:spPr>
          <a:xfrm>
            <a:off x="4468680" y="4133880"/>
            <a:ext cx="79524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Nuclear</a:t>
            </a:r>
            <a:endParaRPr b="0" lang="en-US" sz="1400" strike="noStrike" u="none">
              <a:solidFill>
                <a:srgbClr val="ffffff"/>
              </a:solidFill>
              <a:effectLst/>
              <a:uFillTx/>
              <a:latin typeface="Times New Roman"/>
            </a:endParaRPr>
          </a:p>
        </p:txBody>
      </p:sp>
      <p:sp>
        <p:nvSpPr>
          <p:cNvPr id="37" name=""/>
          <p:cNvSpPr/>
          <p:nvPr/>
        </p:nvSpPr>
        <p:spPr>
          <a:xfrm>
            <a:off x="4405320" y="2695680"/>
            <a:ext cx="91404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Biomass,</a:t>
            </a:r>
            <a:endParaRPr b="0" lang="en-US" sz="14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MSW</a:t>
            </a:r>
            <a:endParaRPr b="0" lang="en-US" sz="1400" strike="noStrike" u="none">
              <a:solidFill>
                <a:srgbClr val="ffffff"/>
              </a:solidFill>
              <a:effectLst/>
              <a:uFillTx/>
              <a:latin typeface="Times New Roman"/>
            </a:endParaRPr>
          </a:p>
        </p:txBody>
      </p:sp>
      <p:sp>
        <p:nvSpPr>
          <p:cNvPr id="38" name=""/>
          <p:cNvSpPr/>
          <p:nvPr/>
        </p:nvSpPr>
        <p:spPr>
          <a:xfrm>
            <a:off x="3725280" y="2048040"/>
            <a:ext cx="129024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Solar &amp; Wind</a:t>
            </a:r>
            <a:endParaRPr b="0" lang="en-US" sz="1400" strike="noStrike" u="none">
              <a:solidFill>
                <a:srgbClr val="ffffff"/>
              </a:solidFill>
              <a:effectLst/>
              <a:uFillTx/>
              <a:latin typeface="Times New Roman"/>
            </a:endParaRPr>
          </a:p>
        </p:txBody>
      </p:sp>
      <p:sp>
        <p:nvSpPr>
          <p:cNvPr id="39" name=""/>
          <p:cNvSpPr/>
          <p:nvPr/>
        </p:nvSpPr>
        <p:spPr>
          <a:xfrm>
            <a:off x="5029200" y="2200320"/>
            <a:ext cx="343080" cy="164880"/>
          </a:xfrm>
          <a:prstGeom prst="line">
            <a:avLst/>
          </a:prstGeom>
          <a:ln w="936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0" name=""/>
          <p:cNvSpPr/>
          <p:nvPr/>
        </p:nvSpPr>
        <p:spPr>
          <a:xfrm>
            <a:off x="1699920" y="4859280"/>
            <a:ext cx="39852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Oil</a:t>
            </a:r>
            <a:endParaRPr b="0" lang="en-US" sz="1400" strike="noStrike" u="none">
              <a:solidFill>
                <a:srgbClr val="ffffff"/>
              </a:solidFill>
              <a:effectLst/>
              <a:uFillTx/>
              <a:latin typeface="Times New Roman"/>
            </a:endParaRPr>
          </a:p>
        </p:txBody>
      </p:sp>
      <p:sp>
        <p:nvSpPr>
          <p:cNvPr id="41" name=""/>
          <p:cNvSpPr/>
          <p:nvPr/>
        </p:nvSpPr>
        <p:spPr>
          <a:xfrm>
            <a:off x="1648800" y="3973680"/>
            <a:ext cx="50760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Gas</a:t>
            </a:r>
            <a:endParaRPr b="0" lang="en-US" sz="1400" strike="noStrike" u="none">
              <a:solidFill>
                <a:srgbClr val="ffffff"/>
              </a:solidFill>
              <a:effectLst/>
              <a:uFillTx/>
              <a:latin typeface="Times New Roman"/>
            </a:endParaRPr>
          </a:p>
        </p:txBody>
      </p:sp>
      <p:sp>
        <p:nvSpPr>
          <p:cNvPr id="42" name=""/>
          <p:cNvSpPr/>
          <p:nvPr/>
        </p:nvSpPr>
        <p:spPr>
          <a:xfrm>
            <a:off x="1624680" y="3397320"/>
            <a:ext cx="5475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Coal</a:t>
            </a:r>
            <a:endParaRPr b="0" lang="en-US" sz="1400" strike="noStrike" u="none">
              <a:solidFill>
                <a:srgbClr val="ffffff"/>
              </a:solidFill>
              <a:effectLst/>
              <a:uFillTx/>
              <a:latin typeface="Times New Roman"/>
            </a:endParaRPr>
          </a:p>
        </p:txBody>
      </p:sp>
      <p:sp>
        <p:nvSpPr>
          <p:cNvPr id="43" name=""/>
          <p:cNvSpPr/>
          <p:nvPr/>
        </p:nvSpPr>
        <p:spPr>
          <a:xfrm>
            <a:off x="1590840" y="2984400"/>
            <a:ext cx="626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Other</a:t>
            </a:r>
            <a:endParaRPr b="0" lang="en-US" sz="1400" strike="noStrike" u="none">
              <a:solidFill>
                <a:srgbClr val="ffffff"/>
              </a:solidFill>
              <a:effectLst/>
              <a:uFillTx/>
              <a:latin typeface="Times New Roman"/>
            </a:endParaRPr>
          </a:p>
        </p:txBody>
      </p:sp>
      <p:sp>
        <p:nvSpPr>
          <p:cNvPr id="44" name=""/>
          <p:cNvSpPr/>
          <p:nvPr/>
        </p:nvSpPr>
        <p:spPr>
          <a:xfrm>
            <a:off x="2448720" y="3182760"/>
            <a:ext cx="428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0.6</a:t>
            </a:r>
            <a:endParaRPr b="0" lang="en-US" sz="1400" strike="noStrike" u="none">
              <a:solidFill>
                <a:srgbClr val="ffffff"/>
              </a:solidFill>
              <a:effectLst/>
              <a:uFillTx/>
              <a:latin typeface="Times New Roman"/>
            </a:endParaRPr>
          </a:p>
        </p:txBody>
      </p:sp>
      <p:sp>
        <p:nvSpPr>
          <p:cNvPr id="45" name=""/>
          <p:cNvSpPr/>
          <p:nvPr/>
        </p:nvSpPr>
        <p:spPr>
          <a:xfrm>
            <a:off x="2444040" y="2695680"/>
            <a:ext cx="428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0.0</a:t>
            </a:r>
            <a:endParaRPr b="0" lang="en-US" sz="1400" strike="noStrike" u="none">
              <a:solidFill>
                <a:srgbClr val="ffffff"/>
              </a:solidFill>
              <a:effectLst/>
              <a:uFillTx/>
              <a:latin typeface="Times New Roman"/>
            </a:endParaRPr>
          </a:p>
        </p:txBody>
      </p:sp>
      <p:sp>
        <p:nvSpPr>
          <p:cNvPr id="46" name=""/>
          <p:cNvSpPr/>
          <p:nvPr/>
        </p:nvSpPr>
        <p:spPr>
          <a:xfrm>
            <a:off x="2448720" y="3784680"/>
            <a:ext cx="428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1.6</a:t>
            </a:r>
            <a:endParaRPr b="0" lang="en-US" sz="1400" strike="noStrike" u="none">
              <a:solidFill>
                <a:srgbClr val="ffffff"/>
              </a:solidFill>
              <a:effectLst/>
              <a:uFillTx/>
              <a:latin typeface="Times New Roman"/>
            </a:endParaRPr>
          </a:p>
        </p:txBody>
      </p:sp>
      <p:sp>
        <p:nvSpPr>
          <p:cNvPr id="47" name=""/>
          <p:cNvSpPr/>
          <p:nvPr/>
        </p:nvSpPr>
        <p:spPr>
          <a:xfrm>
            <a:off x="2444040" y="4859280"/>
            <a:ext cx="428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0.9</a:t>
            </a:r>
            <a:endParaRPr b="0" lang="en-US" sz="1400" strike="noStrike" u="none">
              <a:solidFill>
                <a:srgbClr val="ffffff"/>
              </a:solidFill>
              <a:effectLst/>
              <a:uFillTx/>
              <a:latin typeface="Times New Roman"/>
            </a:endParaRPr>
          </a:p>
        </p:txBody>
      </p:sp>
      <p:sp>
        <p:nvSpPr>
          <p:cNvPr id="48" name=""/>
          <p:cNvSpPr/>
          <p:nvPr/>
        </p:nvSpPr>
        <p:spPr>
          <a:xfrm>
            <a:off x="1914480" y="1495440"/>
            <a:ext cx="1374840" cy="579240"/>
          </a:xfrm>
          <a:prstGeom prst="rect">
            <a:avLst/>
          </a:prstGeom>
          <a:noFill/>
          <a:ln w="0">
            <a:noFill/>
          </a:ln>
        </p:spPr>
        <p:style>
          <a:lnRef idx="0"/>
          <a:fillRef idx="0"/>
          <a:effectRef idx="0"/>
          <a:fontRef idx="minor"/>
        </p:style>
        <p:txBody>
          <a:bodyPr lIns="90360" rIns="90360" tIns="44280" bIns="44280" anchor="t">
            <a:spAutoFit/>
          </a:bodyPr>
          <a:p>
            <a:pPr algn="ctr">
              <a:lnSpc>
                <a:spcPct val="115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Growth Rate 2000-2020, %</a:t>
            </a:r>
            <a:endParaRPr b="0" lang="en-US" sz="1400" strike="noStrike" u="none">
              <a:solidFill>
                <a:srgbClr val="ffffff"/>
              </a:solidFill>
              <a:effectLst/>
              <a:uFillTx/>
              <a:latin typeface="Times New Roman"/>
            </a:endParaRPr>
          </a:p>
        </p:txBody>
      </p:sp>
      <p:sp>
        <p:nvSpPr>
          <p:cNvPr id="49" name=""/>
          <p:cNvSpPr/>
          <p:nvPr/>
        </p:nvSpPr>
        <p:spPr>
          <a:xfrm>
            <a:off x="2019240" y="2023920"/>
            <a:ext cx="1152720" cy="0"/>
          </a:xfrm>
          <a:prstGeom prst="line">
            <a:avLst/>
          </a:prstGeom>
          <a:ln w="19080">
            <a:solidFill>
              <a:srgbClr val="ffffff"/>
            </a:solidFill>
            <a:miter/>
          </a:ln>
        </p:spPr>
        <p:style>
          <a:lnRef idx="0"/>
          <a:fillRef idx="0"/>
          <a:effectRef idx="0"/>
          <a:fontRef idx="minor"/>
        </p:style>
        <p:txBody>
          <a:bodyPr lIns="90360" rIns="90360" tIns="-44280" bIns="-44280" anchor="ctr">
            <a:noAutofit/>
          </a:bodyPr>
          <a:p>
            <a:endParaRPr b="0" lang="en-US" sz="2400" strike="noStrike" u="none">
              <a:solidFill>
                <a:srgbClr val="ffffff"/>
              </a:solidFill>
              <a:effectLst/>
              <a:uFillTx/>
              <a:latin typeface="Times New Roman"/>
            </a:endParaRPr>
          </a:p>
        </p:txBody>
      </p:sp>
      <p:sp>
        <p:nvSpPr>
          <p:cNvPr id="50" name=""/>
          <p:cNvSpPr/>
          <p:nvPr/>
        </p:nvSpPr>
        <p:spPr>
          <a:xfrm>
            <a:off x="7668360" y="5067360"/>
            <a:ext cx="59688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Solar</a:t>
            </a:r>
            <a:endParaRPr b="0" lang="en-US" sz="1400" strike="noStrike" u="none">
              <a:solidFill>
                <a:srgbClr val="ffffff"/>
              </a:solidFill>
              <a:effectLst/>
              <a:uFillTx/>
              <a:latin typeface="Times New Roman"/>
            </a:endParaRPr>
          </a:p>
        </p:txBody>
      </p:sp>
      <p:sp>
        <p:nvSpPr>
          <p:cNvPr id="51" name=""/>
          <p:cNvSpPr/>
          <p:nvPr/>
        </p:nvSpPr>
        <p:spPr>
          <a:xfrm>
            <a:off x="7691040" y="4165560"/>
            <a:ext cx="58680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Wind</a:t>
            </a:r>
            <a:endParaRPr b="0" lang="en-US" sz="1400" strike="noStrike" u="none">
              <a:solidFill>
                <a:srgbClr val="ffffff"/>
              </a:solidFill>
              <a:effectLst/>
              <a:uFillTx/>
              <a:latin typeface="Times New Roman"/>
            </a:endParaRPr>
          </a:p>
        </p:txBody>
      </p:sp>
      <p:sp>
        <p:nvSpPr>
          <p:cNvPr id="52" name=""/>
          <p:cNvSpPr/>
          <p:nvPr/>
        </p:nvSpPr>
        <p:spPr>
          <a:xfrm>
            <a:off x="26280" y="969840"/>
            <a:ext cx="83448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MBDOE</a:t>
            </a:r>
            <a:endParaRPr b="0" lang="en-US" sz="1400" strike="noStrike" u="none">
              <a:solidFill>
                <a:srgbClr val="ffffff"/>
              </a:solidFill>
              <a:effectLst/>
              <a:uFillTx/>
              <a:latin typeface="Times New Roman"/>
            </a:endParaRPr>
          </a:p>
        </p:txBody>
      </p:sp>
      <p:sp>
        <p:nvSpPr>
          <p:cNvPr id="53" name=""/>
          <p:cNvSpPr/>
          <p:nvPr/>
        </p:nvSpPr>
        <p:spPr>
          <a:xfrm>
            <a:off x="2934720" y="976320"/>
            <a:ext cx="83448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MBDOE</a:t>
            </a:r>
            <a:endParaRPr b="0" lang="en-US" sz="1400" strike="noStrike" u="none">
              <a:solidFill>
                <a:srgbClr val="ffffff"/>
              </a:solidFill>
              <a:effectLst/>
              <a:uFillTx/>
              <a:latin typeface="Times New Roman"/>
            </a:endParaRPr>
          </a:p>
        </p:txBody>
      </p:sp>
      <p:sp>
        <p:nvSpPr>
          <p:cNvPr id="54" name=""/>
          <p:cNvSpPr/>
          <p:nvPr/>
        </p:nvSpPr>
        <p:spPr>
          <a:xfrm>
            <a:off x="5919120" y="976320"/>
            <a:ext cx="83448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MBDOE</a:t>
            </a:r>
            <a:endParaRPr b="0" lang="en-US" sz="1400" strike="noStrike" u="none">
              <a:solidFill>
                <a:srgbClr val="ffffff"/>
              </a:solidFill>
              <a:effectLst/>
              <a:uFillTx/>
              <a:latin typeface="Times New Roman"/>
            </a:endParaRPr>
          </a:p>
        </p:txBody>
      </p:sp>
      <p:sp>
        <p:nvSpPr>
          <p:cNvPr id="55" name=""/>
          <p:cNvSpPr/>
          <p:nvPr/>
        </p:nvSpPr>
        <p:spPr>
          <a:xfrm>
            <a:off x="5407920" y="2770200"/>
            <a:ext cx="428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0.3</a:t>
            </a:r>
            <a:endParaRPr b="0" lang="en-US" sz="1400" strike="noStrike" u="none">
              <a:solidFill>
                <a:srgbClr val="ffffff"/>
              </a:solidFill>
              <a:effectLst/>
              <a:uFillTx/>
              <a:latin typeface="Times New Roman"/>
            </a:endParaRPr>
          </a:p>
        </p:txBody>
      </p:sp>
      <p:sp>
        <p:nvSpPr>
          <p:cNvPr id="56" name=""/>
          <p:cNvSpPr/>
          <p:nvPr/>
        </p:nvSpPr>
        <p:spPr>
          <a:xfrm>
            <a:off x="5378760" y="4140360"/>
            <a:ext cx="48780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-0.8</a:t>
            </a:r>
            <a:endParaRPr b="0" lang="en-US" sz="1400" strike="noStrike" u="none">
              <a:solidFill>
                <a:srgbClr val="ffffff"/>
              </a:solidFill>
              <a:effectLst/>
              <a:uFillTx/>
              <a:latin typeface="Times New Roman"/>
            </a:endParaRPr>
          </a:p>
        </p:txBody>
      </p:sp>
      <p:sp>
        <p:nvSpPr>
          <p:cNvPr id="57" name=""/>
          <p:cNvSpPr/>
          <p:nvPr/>
        </p:nvSpPr>
        <p:spPr>
          <a:xfrm>
            <a:off x="5409360" y="5148360"/>
            <a:ext cx="428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0.7</a:t>
            </a:r>
            <a:endParaRPr b="0" lang="en-US" sz="1400" strike="noStrike" u="none">
              <a:solidFill>
                <a:srgbClr val="ffffff"/>
              </a:solidFill>
              <a:effectLst/>
              <a:uFillTx/>
              <a:latin typeface="Times New Roman"/>
            </a:endParaRPr>
          </a:p>
        </p:txBody>
      </p:sp>
      <p:sp>
        <p:nvSpPr>
          <p:cNvPr id="58" name=""/>
          <p:cNvSpPr/>
          <p:nvPr/>
        </p:nvSpPr>
        <p:spPr>
          <a:xfrm>
            <a:off x="8340120" y="2379600"/>
            <a:ext cx="37908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10</a:t>
            </a:r>
            <a:endParaRPr b="0" lang="en-US" sz="1400" strike="noStrike" u="none">
              <a:solidFill>
                <a:srgbClr val="ffffff"/>
              </a:solidFill>
              <a:effectLst/>
              <a:uFillTx/>
              <a:latin typeface="Times New Roman"/>
            </a:endParaRPr>
          </a:p>
        </p:txBody>
      </p:sp>
      <p:sp>
        <p:nvSpPr>
          <p:cNvPr id="59" name=""/>
          <p:cNvSpPr/>
          <p:nvPr/>
        </p:nvSpPr>
        <p:spPr>
          <a:xfrm>
            <a:off x="8340120" y="4740120"/>
            <a:ext cx="37908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10</a:t>
            </a:r>
            <a:endParaRPr b="0" lang="en-US" sz="1400" strike="noStrike" u="none">
              <a:solidFill>
                <a:srgbClr val="ffffff"/>
              </a:solidFill>
              <a:effectLst/>
              <a:uFillTx/>
              <a:latin typeface="Times New Roman"/>
            </a:endParaRPr>
          </a:p>
        </p:txBody>
      </p:sp>
      <p:sp>
        <p:nvSpPr>
          <p:cNvPr id="60" name=""/>
          <p:cNvSpPr/>
          <p:nvPr/>
        </p:nvSpPr>
        <p:spPr>
          <a:xfrm>
            <a:off x="911880" y="3767040"/>
            <a:ext cx="428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1.8</a:t>
            </a:r>
            <a:endParaRPr b="0" lang="en-US" sz="1400" strike="noStrike" u="none">
              <a:solidFill>
                <a:srgbClr val="ffffff"/>
              </a:solidFill>
              <a:effectLst/>
              <a:uFillTx/>
              <a:latin typeface="Times New Roman"/>
            </a:endParaRPr>
          </a:p>
        </p:txBody>
      </p:sp>
      <p:sp>
        <p:nvSpPr>
          <p:cNvPr id="61" name=""/>
          <p:cNvSpPr/>
          <p:nvPr/>
        </p:nvSpPr>
        <p:spPr>
          <a:xfrm>
            <a:off x="907200" y="3416400"/>
            <a:ext cx="428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3.6</a:t>
            </a:r>
            <a:endParaRPr b="0" lang="en-US" sz="1400" strike="noStrike" u="none">
              <a:solidFill>
                <a:srgbClr val="ffffff"/>
              </a:solidFill>
              <a:effectLst/>
              <a:uFillTx/>
              <a:latin typeface="Times New Roman"/>
            </a:endParaRPr>
          </a:p>
        </p:txBody>
      </p:sp>
      <p:sp>
        <p:nvSpPr>
          <p:cNvPr id="62" name=""/>
          <p:cNvSpPr/>
          <p:nvPr/>
        </p:nvSpPr>
        <p:spPr>
          <a:xfrm>
            <a:off x="911880" y="4229280"/>
            <a:ext cx="428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0.9</a:t>
            </a:r>
            <a:endParaRPr b="0" lang="en-US" sz="1400" strike="noStrike" u="none">
              <a:solidFill>
                <a:srgbClr val="ffffff"/>
              </a:solidFill>
              <a:effectLst/>
              <a:uFillTx/>
              <a:latin typeface="Times New Roman"/>
            </a:endParaRPr>
          </a:p>
        </p:txBody>
      </p:sp>
      <p:sp>
        <p:nvSpPr>
          <p:cNvPr id="63" name=""/>
          <p:cNvSpPr/>
          <p:nvPr/>
        </p:nvSpPr>
        <p:spPr>
          <a:xfrm>
            <a:off x="907200" y="4859280"/>
            <a:ext cx="428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0.6</a:t>
            </a:r>
            <a:endParaRPr b="0" lang="en-US" sz="1400" strike="noStrike" u="none">
              <a:solidFill>
                <a:srgbClr val="ffffff"/>
              </a:solidFill>
              <a:effectLst/>
              <a:uFillTx/>
              <a:latin typeface="Times New Roman"/>
            </a:endParaRPr>
          </a:p>
        </p:txBody>
      </p:sp>
      <p:sp>
        <p:nvSpPr>
          <p:cNvPr id="64" name=""/>
          <p:cNvSpPr/>
          <p:nvPr/>
        </p:nvSpPr>
        <p:spPr>
          <a:xfrm>
            <a:off x="3858480" y="3075120"/>
            <a:ext cx="428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2.3</a:t>
            </a:r>
            <a:endParaRPr b="0" lang="en-US" sz="1400" strike="noStrike" u="none">
              <a:solidFill>
                <a:srgbClr val="ffffff"/>
              </a:solidFill>
              <a:effectLst/>
              <a:uFillTx/>
              <a:latin typeface="Times New Roman"/>
            </a:endParaRPr>
          </a:p>
        </p:txBody>
      </p:sp>
      <p:sp>
        <p:nvSpPr>
          <p:cNvPr id="65" name=""/>
          <p:cNvSpPr/>
          <p:nvPr/>
        </p:nvSpPr>
        <p:spPr>
          <a:xfrm>
            <a:off x="3858480" y="4140360"/>
            <a:ext cx="428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5.0</a:t>
            </a:r>
            <a:endParaRPr b="0" lang="en-US" sz="1400" strike="noStrike" u="none">
              <a:solidFill>
                <a:srgbClr val="ffffff"/>
              </a:solidFill>
              <a:effectLst/>
              <a:uFillTx/>
              <a:latin typeface="Times New Roman"/>
            </a:endParaRPr>
          </a:p>
        </p:txBody>
      </p:sp>
      <p:sp>
        <p:nvSpPr>
          <p:cNvPr id="66" name=""/>
          <p:cNvSpPr/>
          <p:nvPr/>
        </p:nvSpPr>
        <p:spPr>
          <a:xfrm>
            <a:off x="3859920" y="5160960"/>
            <a:ext cx="428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1.4</a:t>
            </a:r>
            <a:endParaRPr b="0" lang="en-US" sz="1400" strike="noStrike" u="none">
              <a:solidFill>
                <a:srgbClr val="ffffff"/>
              </a:solidFill>
              <a:effectLst/>
              <a:uFillTx/>
              <a:latin typeface="Times New Roman"/>
            </a:endParaRPr>
          </a:p>
        </p:txBody>
      </p:sp>
      <p:sp>
        <p:nvSpPr>
          <p:cNvPr id="67" name=""/>
          <p:cNvSpPr/>
          <p:nvPr/>
        </p:nvSpPr>
        <p:spPr>
          <a:xfrm>
            <a:off x="7222320" y="4813200"/>
            <a:ext cx="428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7.7</a:t>
            </a:r>
            <a:endParaRPr b="0" lang="en-US" sz="1400" strike="noStrike" u="none">
              <a:solidFill>
                <a:srgbClr val="ffffff"/>
              </a:solidFill>
              <a:effectLst/>
              <a:uFillTx/>
              <a:latin typeface="Times New Roman"/>
            </a:endParaRPr>
          </a:p>
        </p:txBody>
      </p:sp>
      <p:sp>
        <p:nvSpPr>
          <p:cNvPr id="68" name=""/>
          <p:cNvSpPr/>
          <p:nvPr/>
        </p:nvSpPr>
        <p:spPr>
          <a:xfrm>
            <a:off x="7220520" y="5222880"/>
            <a:ext cx="4287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7.0</a:t>
            </a:r>
            <a:endParaRPr b="0" lang="en-US" sz="1400" strike="noStrike" u="none">
              <a:solidFill>
                <a:srgbClr val="ffffff"/>
              </a:solidFill>
              <a:effectLst/>
              <a:uFillTx/>
              <a:latin typeface="Times New Roman"/>
            </a:endParaRPr>
          </a:p>
        </p:txBody>
      </p:sp>
      <p:sp>
        <p:nvSpPr>
          <p:cNvPr id="69" name=""/>
          <p:cNvSpPr/>
          <p:nvPr/>
        </p:nvSpPr>
        <p:spPr>
          <a:xfrm>
            <a:off x="630360" y="1496880"/>
            <a:ext cx="1374480" cy="579240"/>
          </a:xfrm>
          <a:prstGeom prst="rect">
            <a:avLst/>
          </a:prstGeom>
          <a:noFill/>
          <a:ln w="0">
            <a:noFill/>
          </a:ln>
        </p:spPr>
        <p:style>
          <a:lnRef idx="0"/>
          <a:fillRef idx="0"/>
          <a:effectRef idx="0"/>
          <a:fontRef idx="minor"/>
        </p:style>
        <p:txBody>
          <a:bodyPr lIns="90360" rIns="90360" tIns="44280" bIns="44280" anchor="t">
            <a:spAutoFit/>
          </a:bodyPr>
          <a:p>
            <a:pPr algn="ctr">
              <a:lnSpc>
                <a:spcPct val="115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Growth Rate 1980-2000, %</a:t>
            </a:r>
            <a:endParaRPr b="0" lang="en-US" sz="1400" strike="noStrike" u="none">
              <a:solidFill>
                <a:srgbClr val="ffffff"/>
              </a:solidFill>
              <a:effectLst/>
              <a:uFillTx/>
              <a:latin typeface="Times New Roman"/>
            </a:endParaRPr>
          </a:p>
        </p:txBody>
      </p:sp>
      <p:sp>
        <p:nvSpPr>
          <p:cNvPr id="70" name=""/>
          <p:cNvSpPr/>
          <p:nvPr/>
        </p:nvSpPr>
        <p:spPr>
          <a:xfrm>
            <a:off x="739800" y="2023920"/>
            <a:ext cx="1152360" cy="0"/>
          </a:xfrm>
          <a:prstGeom prst="line">
            <a:avLst/>
          </a:prstGeom>
          <a:ln w="19080">
            <a:solidFill>
              <a:srgbClr val="ffffff"/>
            </a:solidFill>
            <a:miter/>
          </a:ln>
        </p:spPr>
        <p:style>
          <a:lnRef idx="0"/>
          <a:fillRef idx="0"/>
          <a:effectRef idx="0"/>
          <a:fontRef idx="minor"/>
        </p:style>
        <p:txBody>
          <a:bodyPr lIns="90360" rIns="90360" tIns="-44280" bIns="-44280" anchor="ctr">
            <a:noAutofit/>
          </a:bodyPr>
          <a:p>
            <a:endParaRPr b="0" lang="en-US" sz="2400" strike="noStrike" u="none">
              <a:solidFill>
                <a:srgbClr val="ffffff"/>
              </a:solidFill>
              <a:effectLst/>
              <a:uFillTx/>
              <a:latin typeface="Times New Roman"/>
            </a:endParaRPr>
          </a:p>
        </p:txBody>
      </p:sp>
      <p:sp>
        <p:nvSpPr>
          <p:cNvPr id="71" name=""/>
          <p:cNvSpPr/>
          <p:nvPr/>
        </p:nvSpPr>
        <p:spPr>
          <a:xfrm>
            <a:off x="349200" y="6006960"/>
            <a:ext cx="8680680" cy="482760"/>
          </a:xfrm>
          <a:prstGeom prst="rect">
            <a:avLst/>
          </a:prstGeom>
          <a:noFill/>
          <a:ln w="0">
            <a:noFill/>
          </a:ln>
        </p:spPr>
        <p:style>
          <a:lnRef idx="0"/>
          <a:fillRef idx="0"/>
          <a:effectRef idx="0"/>
          <a:fontRef idx="minor"/>
        </p:style>
        <p:txBody>
          <a:bodyPr lIns="90000" rIns="90000" tIns="46800" bIns="46800" anchor="t">
            <a:normAutofit fontScale="62500" lnSpcReduction="19999"/>
          </a:bodyPr>
          <a:p>
            <a:pPr marL="343080" indent="-343080">
              <a:lnSpc>
                <a:spcPct val="100000"/>
              </a:lnSpc>
              <a:spcBef>
                <a:spcPts val="675"/>
              </a:spcBef>
              <a:spcAft>
                <a:spcPts val="561"/>
              </a:spcAft>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U.S. energy demand continues to be reliant on fossil fuels, solar and wind growing significantly but impact is still small.  </a:t>
            </a:r>
            <a:endParaRPr b="0" lang="en-US" sz="1800" strike="noStrike" u="none">
              <a:solidFill>
                <a:srgbClr val="ffffff"/>
              </a:solidFill>
              <a:effectLst/>
              <a:uFillTx/>
              <a:latin typeface="Times New Roman"/>
            </a:endParaRPr>
          </a:p>
          <a:p>
            <a:pPr lvl="1" marL="743040" indent="-285840">
              <a:lnSpc>
                <a:spcPct val="100000"/>
              </a:lnSpc>
              <a:spcBef>
                <a:spcPts val="675"/>
              </a:spcBef>
              <a:spcAft>
                <a:spcPts val="561"/>
              </a:spcAft>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477" name=""/>
          <p:cNvSpPr/>
          <p:nvPr/>
        </p:nvSpPr>
        <p:spPr>
          <a:xfrm>
            <a:off x="288720" y="244440"/>
            <a:ext cx="5987160" cy="4899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ffffff"/>
                </a:solidFill>
                <a:effectLst/>
                <a:uFillTx/>
                <a:latin typeface="Arial"/>
              </a:rPr>
              <a:t>The Impact of Technology on Energy</a:t>
            </a:r>
            <a:endParaRPr b="0" lang="en-US" sz="2600" strike="noStrike" u="none">
              <a:solidFill>
                <a:srgbClr val="ffffff"/>
              </a:solidFill>
              <a:effectLst/>
              <a:uFillTx/>
              <a:latin typeface="Times New Roman"/>
            </a:endParaRPr>
          </a:p>
        </p:txBody>
      </p:sp>
      <p:sp>
        <p:nvSpPr>
          <p:cNvPr id="478" name=""/>
          <p:cNvSpPr/>
          <p:nvPr/>
        </p:nvSpPr>
        <p:spPr>
          <a:xfrm>
            <a:off x="4835520" y="1014480"/>
            <a:ext cx="4086360" cy="2331360"/>
          </a:xfrm>
          <a:prstGeom prst="rect">
            <a:avLst/>
          </a:prstGeom>
          <a:noFill/>
          <a:ln w="0">
            <a:noFill/>
          </a:ln>
        </p:spPr>
        <p:style>
          <a:lnRef idx="0"/>
          <a:fillRef idx="0"/>
          <a:effectRef idx="0"/>
          <a:fontRef idx="minor"/>
        </p:style>
        <p:txBody>
          <a:bodyPr lIns="92880" rIns="92880" tIns="46440" bIns="4644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ffffff"/>
                </a:solidFill>
                <a:effectLst/>
                <a:uFillTx/>
                <a:latin typeface="Arial"/>
              </a:rPr>
              <a:t>Recent Supply Technology Improvements</a:t>
            </a:r>
            <a:endParaRPr b="0" lang="en-US" sz="1600" strike="noStrike" u="none">
              <a:solidFill>
                <a:srgbClr val="ffffff"/>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Offshore Drilling Technology</a:t>
            </a:r>
            <a:endParaRPr b="0" lang="en-US" sz="1400" strike="noStrike" u="none">
              <a:solidFill>
                <a:srgbClr val="ffffff"/>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Directional Drilling</a:t>
            </a:r>
            <a:endParaRPr b="0" lang="en-US" sz="1400" strike="noStrike" u="none">
              <a:solidFill>
                <a:srgbClr val="ffffff"/>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Advanced Geophysical Mapping</a:t>
            </a:r>
            <a:endParaRPr b="0" lang="en-US" sz="1400" strike="noStrike" u="none">
              <a:solidFill>
                <a:srgbClr val="ffffff"/>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Wind Turbine Cost Reduction</a:t>
            </a:r>
            <a:endParaRPr b="0" lang="en-US" sz="1400" strike="noStrike" u="none">
              <a:solidFill>
                <a:srgbClr val="ffffff"/>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Solar energy for electricity and residential.</a:t>
            </a:r>
            <a:r>
              <a:rPr b="0" lang="en-US" sz="1600" strike="noStrike" u="none">
                <a:solidFill>
                  <a:srgbClr val="ffffff"/>
                </a:solidFill>
                <a:effectLst/>
                <a:uFillTx/>
                <a:latin typeface="Arial"/>
              </a:rPr>
              <a:t> </a:t>
            </a:r>
            <a:endParaRPr b="0" lang="en-US" sz="1600" strike="noStrike" u="none">
              <a:solidFill>
                <a:srgbClr val="ffffff"/>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LNG</a:t>
            </a:r>
            <a:endParaRPr b="0" lang="en-US" sz="1400" strike="noStrike" u="none">
              <a:solidFill>
                <a:srgbClr val="ffffff"/>
              </a:solidFill>
              <a:effectLst/>
              <a:uFillTx/>
              <a:latin typeface="Times New Roman"/>
            </a:endParaRPr>
          </a:p>
        </p:txBody>
      </p:sp>
      <p:sp>
        <p:nvSpPr>
          <p:cNvPr id="479" name=""/>
          <p:cNvSpPr/>
          <p:nvPr/>
        </p:nvSpPr>
        <p:spPr>
          <a:xfrm>
            <a:off x="174600" y="1001880"/>
            <a:ext cx="4170240" cy="3072960"/>
          </a:xfrm>
          <a:prstGeom prst="rect">
            <a:avLst/>
          </a:prstGeom>
          <a:noFill/>
          <a:ln w="0">
            <a:noFill/>
          </a:ln>
        </p:spPr>
        <p:style>
          <a:lnRef idx="0"/>
          <a:fillRef idx="0"/>
          <a:effectRef idx="0"/>
          <a:fontRef idx="minor"/>
        </p:style>
        <p:txBody>
          <a:bodyPr lIns="92880" rIns="92880" tIns="46440" bIns="4644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ffffff"/>
                </a:solidFill>
                <a:effectLst/>
                <a:uFillTx/>
                <a:latin typeface="Arial"/>
              </a:rPr>
              <a:t>Recent Demand Technology Improvements</a:t>
            </a:r>
            <a:endParaRPr b="0" lang="en-US" sz="1600" strike="noStrike" u="none">
              <a:solidFill>
                <a:srgbClr val="ffffff"/>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Turbine Efficiency and Cogeneration</a:t>
            </a:r>
            <a:endParaRPr b="0" lang="en-US" sz="1400" strike="noStrike" u="none">
              <a:solidFill>
                <a:srgbClr val="ffffff"/>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 Microcomputer application in energy industry</a:t>
            </a:r>
            <a:endParaRPr b="0" lang="en-US" sz="1400" strike="noStrike" u="none">
              <a:solidFill>
                <a:srgbClr val="ffffff"/>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Internal Combustion Engine efficiency</a:t>
            </a:r>
            <a:endParaRPr b="0" lang="en-US" sz="1400" strike="noStrike" u="none">
              <a:solidFill>
                <a:srgbClr val="ffffff"/>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Electrical Appliance Improvements</a:t>
            </a:r>
            <a:endParaRPr b="0" lang="en-US" sz="1400" strike="noStrike" u="none">
              <a:solidFill>
                <a:srgbClr val="ffffff"/>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Residential Heating and Cooling improvements</a:t>
            </a:r>
            <a:endParaRPr b="0" lang="en-US" sz="1400" strike="noStrike" u="none">
              <a:solidFill>
                <a:srgbClr val="ffffff"/>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Jet Engine efficiency</a:t>
            </a:r>
            <a:r>
              <a:rPr b="0" lang="en-US" sz="1600" strike="noStrike" u="none">
                <a:solidFill>
                  <a:srgbClr val="ffffff"/>
                </a:solidFill>
                <a:effectLst/>
                <a:uFillTx/>
                <a:latin typeface="Arial"/>
              </a:rPr>
              <a:t> </a:t>
            </a:r>
            <a:endParaRPr b="0" lang="en-US" sz="1600" strike="noStrike" u="none">
              <a:solidFill>
                <a:srgbClr val="ffffff"/>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ff"/>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ff"/>
              </a:solidFill>
              <a:effectLst/>
              <a:uFillTx/>
              <a:latin typeface="Times New Roman"/>
            </a:endParaRPr>
          </a:p>
        </p:txBody>
      </p:sp>
      <p:sp>
        <p:nvSpPr>
          <p:cNvPr id="480" name=""/>
          <p:cNvSpPr/>
          <p:nvPr/>
        </p:nvSpPr>
        <p:spPr>
          <a:xfrm>
            <a:off x="2101680" y="4022640"/>
            <a:ext cx="5810400" cy="2934720"/>
          </a:xfrm>
          <a:prstGeom prst="rect">
            <a:avLst/>
          </a:prstGeom>
          <a:noFill/>
          <a:ln w="0">
            <a:noFill/>
          </a:ln>
        </p:spPr>
        <p:style>
          <a:lnRef idx="0"/>
          <a:fillRef idx="0"/>
          <a:effectRef idx="0"/>
          <a:fontRef idx="minor"/>
        </p:style>
        <p:txBody>
          <a:bodyPr lIns="92880" rIns="92880" tIns="46440" bIns="4644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ffffff"/>
                </a:solidFill>
                <a:effectLst/>
                <a:uFillTx/>
                <a:latin typeface="Arial"/>
              </a:rPr>
              <a:t>New Technology Improvements: What Impact do they hold?</a:t>
            </a:r>
            <a:endParaRPr b="0" lang="en-US" sz="1600" strike="noStrike" u="none">
              <a:solidFill>
                <a:srgbClr val="ffffff"/>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Fuel Cells</a:t>
            </a:r>
            <a:endParaRPr b="0" lang="en-US" sz="1400" strike="noStrike" u="none">
              <a:solidFill>
                <a:srgbClr val="ffffff"/>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Gasoline-Electric engines for automobiles</a:t>
            </a:r>
            <a:endParaRPr b="0" lang="en-US" sz="1400" strike="noStrike" u="none">
              <a:solidFill>
                <a:srgbClr val="ffffff"/>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Clean Coal technology</a:t>
            </a:r>
            <a:endParaRPr b="0" lang="en-US" sz="1400" strike="noStrike" u="none">
              <a:solidFill>
                <a:srgbClr val="ffffff"/>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Pebble Bed Nuclear Reactor</a:t>
            </a:r>
            <a:endParaRPr b="0" lang="en-US" sz="1400" strike="noStrike" u="none">
              <a:solidFill>
                <a:srgbClr val="ffffff"/>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Gas to Liquids Technology</a:t>
            </a:r>
            <a:endParaRPr b="0" lang="en-US" sz="1400" strike="noStrike" u="none">
              <a:solidFill>
                <a:srgbClr val="ffffff"/>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Ethanol from waste crops</a:t>
            </a:r>
            <a:endParaRPr b="0" lang="en-US" sz="1400" strike="noStrike" u="none">
              <a:solidFill>
                <a:srgbClr val="ffffff"/>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Next Generation Solar/Wind electricity generation</a:t>
            </a:r>
            <a:endParaRPr b="0" lang="en-US" sz="1400" strike="noStrike" u="none">
              <a:solidFill>
                <a:srgbClr val="ffffff"/>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481" name=""/>
          <p:cNvSpPr/>
          <p:nvPr/>
        </p:nvSpPr>
        <p:spPr>
          <a:xfrm>
            <a:off x="745200" y="6513480"/>
            <a:ext cx="19645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Source: ANL/EIA DOE</a:t>
            </a:r>
            <a:endParaRPr b="0" lang="en-US" sz="1400" strike="noStrike" u="none">
              <a:solidFill>
                <a:srgbClr val="ffffff"/>
              </a:solidFill>
              <a:effectLst/>
              <a:uFillTx/>
              <a:latin typeface="Times New Roman"/>
            </a:endParaRPr>
          </a:p>
        </p:txBody>
      </p:sp>
      <p:sp>
        <p:nvSpPr>
          <p:cNvPr id="482" name=""/>
          <p:cNvSpPr/>
          <p:nvPr/>
        </p:nvSpPr>
        <p:spPr>
          <a:xfrm>
            <a:off x="1205640" y="3301920"/>
            <a:ext cx="43488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100</a:t>
            </a:r>
            <a:endParaRPr b="0" lang="en-US" sz="1200" strike="noStrike" u="none">
              <a:solidFill>
                <a:srgbClr val="ffffff"/>
              </a:solidFill>
              <a:effectLst/>
              <a:uFillTx/>
              <a:latin typeface="Times New Roman"/>
            </a:endParaRPr>
          </a:p>
        </p:txBody>
      </p:sp>
      <p:sp>
        <p:nvSpPr>
          <p:cNvPr id="483" name=""/>
          <p:cNvSpPr/>
          <p:nvPr/>
        </p:nvSpPr>
        <p:spPr>
          <a:xfrm>
            <a:off x="2785680" y="3584520"/>
            <a:ext cx="35028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83</a:t>
            </a:r>
            <a:endParaRPr b="0" lang="en-US" sz="1200" strike="noStrike" u="none">
              <a:solidFill>
                <a:srgbClr val="ffffff"/>
              </a:solidFill>
              <a:effectLst/>
              <a:uFillTx/>
              <a:latin typeface="Times New Roman"/>
            </a:endParaRPr>
          </a:p>
        </p:txBody>
      </p:sp>
      <p:sp>
        <p:nvSpPr>
          <p:cNvPr id="484" name=""/>
          <p:cNvSpPr/>
          <p:nvPr/>
        </p:nvSpPr>
        <p:spPr>
          <a:xfrm>
            <a:off x="4317480" y="3760920"/>
            <a:ext cx="35028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67</a:t>
            </a:r>
            <a:endParaRPr b="0" lang="en-US" sz="1200" strike="noStrike" u="none">
              <a:solidFill>
                <a:srgbClr val="ffffff"/>
              </a:solidFill>
              <a:effectLst/>
              <a:uFillTx/>
              <a:latin typeface="Times New Roman"/>
            </a:endParaRPr>
          </a:p>
        </p:txBody>
      </p:sp>
      <p:sp>
        <p:nvSpPr>
          <p:cNvPr id="485" name=""/>
          <p:cNvSpPr/>
          <p:nvPr/>
        </p:nvSpPr>
        <p:spPr>
          <a:xfrm>
            <a:off x="4719240" y="3389400"/>
            <a:ext cx="35028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67</a:t>
            </a:r>
            <a:endParaRPr b="0" lang="en-US" sz="1200" strike="noStrike" u="none">
              <a:solidFill>
                <a:srgbClr val="ffffff"/>
              </a:solidFill>
              <a:effectLst/>
              <a:uFillTx/>
              <a:latin typeface="Times New Roman"/>
            </a:endParaRPr>
          </a:p>
        </p:txBody>
      </p:sp>
      <p:sp>
        <p:nvSpPr>
          <p:cNvPr id="486" name=""/>
          <p:cNvSpPr/>
          <p:nvPr/>
        </p:nvSpPr>
        <p:spPr>
          <a:xfrm>
            <a:off x="5082480" y="3813120"/>
            <a:ext cx="35028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63</a:t>
            </a:r>
            <a:endParaRPr b="0" lang="en-US" sz="1200" strike="noStrike" u="none">
              <a:solidFill>
                <a:srgbClr val="ffffff"/>
              </a:solidFill>
              <a:effectLst/>
              <a:uFillTx/>
              <a:latin typeface="Times New Roman"/>
            </a:endParaRPr>
          </a:p>
        </p:txBody>
      </p:sp>
      <p:sp>
        <p:nvSpPr>
          <p:cNvPr id="487" name=""/>
          <p:cNvSpPr/>
          <p:nvPr/>
        </p:nvSpPr>
        <p:spPr>
          <a:xfrm>
            <a:off x="5852520" y="3602160"/>
            <a:ext cx="35028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76</a:t>
            </a:r>
            <a:endParaRPr b="0" lang="en-US" sz="1200" strike="noStrike" u="none">
              <a:solidFill>
                <a:srgbClr val="ffffff"/>
              </a:solidFill>
              <a:effectLst/>
              <a:uFillTx/>
              <a:latin typeface="Times New Roman"/>
            </a:endParaRPr>
          </a:p>
        </p:txBody>
      </p:sp>
      <p:sp>
        <p:nvSpPr>
          <p:cNvPr id="488" name=""/>
          <p:cNvSpPr/>
          <p:nvPr/>
        </p:nvSpPr>
        <p:spPr>
          <a:xfrm>
            <a:off x="6555600" y="2846520"/>
            <a:ext cx="43488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115</a:t>
            </a:r>
            <a:endParaRPr b="0" lang="en-US" sz="1200" strike="noStrike" u="none">
              <a:solidFill>
                <a:srgbClr val="ffffff"/>
              </a:solidFill>
              <a:effectLst/>
              <a:uFillTx/>
              <a:latin typeface="Times New Roman"/>
            </a:endParaRPr>
          </a:p>
        </p:txBody>
      </p:sp>
      <p:sp>
        <p:nvSpPr>
          <p:cNvPr id="489" name=""/>
          <p:cNvSpPr/>
          <p:nvPr/>
        </p:nvSpPr>
        <p:spPr>
          <a:xfrm>
            <a:off x="8082720" y="2236680"/>
            <a:ext cx="43488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153</a:t>
            </a:r>
            <a:endParaRPr b="0" lang="en-US" sz="1200" strike="noStrike" u="none">
              <a:solidFill>
                <a:srgbClr val="ffffff"/>
              </a:solidFill>
              <a:effectLst/>
              <a:uFillTx/>
              <a:latin typeface="Times New Roman"/>
            </a:endParaRPr>
          </a:p>
        </p:txBody>
      </p:sp>
      <p:sp>
        <p:nvSpPr>
          <p:cNvPr id="490" name=""/>
          <p:cNvSpPr/>
          <p:nvPr/>
        </p:nvSpPr>
        <p:spPr>
          <a:xfrm>
            <a:off x="3550680" y="3578400"/>
            <a:ext cx="35028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83</a:t>
            </a:r>
            <a:endParaRPr b="0" lang="en-US" sz="1200" strike="noStrike" u="none">
              <a:solidFill>
                <a:srgbClr val="ffffff"/>
              </a:solidFill>
              <a:effectLst/>
              <a:uFillTx/>
              <a:latin typeface="Times New Roman"/>
            </a:endParaRPr>
          </a:p>
        </p:txBody>
      </p:sp>
      <p:sp>
        <p:nvSpPr>
          <p:cNvPr id="491" name=""/>
          <p:cNvSpPr/>
          <p:nvPr/>
        </p:nvSpPr>
        <p:spPr>
          <a:xfrm>
            <a:off x="2009160" y="3551400"/>
            <a:ext cx="35028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86</a:t>
            </a:r>
            <a:endParaRPr b="0" lang="en-US" sz="1200" strike="noStrike" u="none">
              <a:solidFill>
                <a:srgbClr val="ffffff"/>
              </a:solidFill>
              <a:effectLst/>
              <a:uFillTx/>
              <a:latin typeface="Times New Roman"/>
            </a:endParaRPr>
          </a:p>
        </p:txBody>
      </p:sp>
      <p:sp>
        <p:nvSpPr>
          <p:cNvPr id="492" name=""/>
          <p:cNvSpPr/>
          <p:nvPr/>
        </p:nvSpPr>
        <p:spPr>
          <a:xfrm>
            <a:off x="1828800" y="3505320"/>
            <a:ext cx="368280" cy="533160"/>
          </a:xfrm>
          <a:prstGeom prst="rect">
            <a:avLst/>
          </a:prstGeom>
          <a:gradFill rotWithShape="0">
            <a:gsLst>
              <a:gs pos="0">
                <a:srgbClr val="d7d7d7"/>
              </a:gs>
              <a:gs pos="100000">
                <a:srgbClr val="808080"/>
              </a:gs>
            </a:gsLst>
            <a:lin ang="13500000"/>
          </a:gradFill>
          <a:ln w="0">
            <a:noFill/>
          </a:ln>
        </p:spPr>
        <p:style>
          <a:lnRef idx="0"/>
          <a:fillRef idx="0"/>
          <a:effectRef idx="0"/>
          <a:fontRef idx="minor"/>
        </p:style>
        <p:txBody>
          <a:bodyPr wrap="none" lIns="92520" rIns="92520" tIns="46080" bIns="46080" anchor="ctr">
            <a:noAutofit/>
          </a:bodyPr>
          <a:p>
            <a:endParaRPr b="0" lang="en-US" sz="2400" strike="noStrike" u="none">
              <a:solidFill>
                <a:srgbClr val="ffffff"/>
              </a:solidFill>
              <a:effectLst/>
              <a:uFillTx/>
              <a:latin typeface="Times New Roman"/>
            </a:endParaRPr>
          </a:p>
        </p:txBody>
      </p:sp>
      <p:sp>
        <p:nvSpPr>
          <p:cNvPr id="493" name=""/>
          <p:cNvSpPr/>
          <p:nvPr/>
        </p:nvSpPr>
        <p:spPr>
          <a:xfrm>
            <a:off x="2133720" y="3809880"/>
            <a:ext cx="380880" cy="457200"/>
          </a:xfrm>
          <a:prstGeom prst="rect">
            <a:avLst/>
          </a:prstGeom>
          <a:gradFill rotWithShape="0">
            <a:gsLst>
              <a:gs pos="0">
                <a:srgbClr val="fec0b1"/>
              </a:gs>
              <a:gs pos="100000">
                <a:srgbClr val="ff3300"/>
              </a:gs>
            </a:gsLst>
            <a:lin ang="13500000"/>
          </a:gradFill>
          <a:ln w="0">
            <a:noFill/>
          </a:ln>
        </p:spPr>
        <p:style>
          <a:lnRef idx="0"/>
          <a:fillRef idx="0"/>
          <a:effectRef idx="0"/>
          <a:fontRef idx="minor"/>
        </p:style>
        <p:txBody>
          <a:bodyPr wrap="none" lIns="92520" rIns="92520" tIns="46080" bIns="46080" anchor="ctr">
            <a:noAutofit/>
          </a:bodyPr>
          <a:p>
            <a:endParaRPr b="0" lang="en-US" sz="2400" strike="noStrike" u="none">
              <a:solidFill>
                <a:srgbClr val="ffffff"/>
              </a:solidFill>
              <a:effectLst/>
              <a:uFillTx/>
              <a:latin typeface="Times New Roman"/>
            </a:endParaRPr>
          </a:p>
        </p:txBody>
      </p:sp>
      <p:sp>
        <p:nvSpPr>
          <p:cNvPr id="494" name=""/>
          <p:cNvSpPr/>
          <p:nvPr/>
        </p:nvSpPr>
        <p:spPr>
          <a:xfrm>
            <a:off x="3276720" y="3581280"/>
            <a:ext cx="380880" cy="559080"/>
          </a:xfrm>
          <a:prstGeom prst="rect">
            <a:avLst/>
          </a:prstGeom>
          <a:gradFill rotWithShape="0">
            <a:gsLst>
              <a:gs pos="0">
                <a:srgbClr val="c0c0ee"/>
              </a:gs>
              <a:gs pos="100000">
                <a:srgbClr val="3333cc"/>
              </a:gs>
            </a:gsLst>
            <a:lin ang="13500000"/>
          </a:gradFill>
          <a:ln w="0">
            <a:noFill/>
          </a:ln>
        </p:spPr>
        <p:style>
          <a:lnRef idx="0"/>
          <a:fillRef idx="0"/>
          <a:effectRef idx="0"/>
          <a:fontRef idx="minor"/>
        </p:style>
        <p:txBody>
          <a:bodyPr wrap="none" lIns="92520" rIns="92520" tIns="46080" bIns="46080" anchor="ctr">
            <a:noAutofit/>
          </a:bodyPr>
          <a:p>
            <a:endParaRPr b="0" lang="en-US" sz="2400" strike="noStrike" u="none">
              <a:solidFill>
                <a:srgbClr val="ffffff"/>
              </a:solidFill>
              <a:effectLst/>
              <a:uFillTx/>
              <a:latin typeface="Times New Roman"/>
            </a:endParaRPr>
          </a:p>
        </p:txBody>
      </p:sp>
      <p:sp>
        <p:nvSpPr>
          <p:cNvPr id="495" name=""/>
          <p:cNvSpPr/>
          <p:nvPr/>
        </p:nvSpPr>
        <p:spPr>
          <a:xfrm>
            <a:off x="3581280" y="3886200"/>
            <a:ext cx="381240" cy="457200"/>
          </a:xfrm>
          <a:prstGeom prst="rect">
            <a:avLst/>
          </a:prstGeom>
          <a:gradFill rotWithShape="0">
            <a:gsLst>
              <a:gs pos="0">
                <a:srgbClr val="fec0b1"/>
              </a:gs>
              <a:gs pos="100000">
                <a:srgbClr val="ff3300"/>
              </a:gs>
            </a:gsLst>
            <a:lin ang="13500000"/>
          </a:gradFill>
          <a:ln w="0">
            <a:noFill/>
          </a:ln>
        </p:spPr>
        <p:style>
          <a:lnRef idx="0"/>
          <a:fillRef idx="0"/>
          <a:effectRef idx="0"/>
          <a:fontRef idx="minor"/>
        </p:style>
        <p:txBody>
          <a:bodyPr wrap="none" lIns="92520" rIns="92520" tIns="46080" bIns="46080" anchor="ctr">
            <a:noAutofit/>
          </a:bodyPr>
          <a:p>
            <a:endParaRPr b="0" lang="en-US" sz="2400" strike="noStrike" u="none">
              <a:solidFill>
                <a:srgbClr val="ffffff"/>
              </a:solidFill>
              <a:effectLst/>
              <a:uFillTx/>
              <a:latin typeface="Times New Roman"/>
            </a:endParaRPr>
          </a:p>
        </p:txBody>
      </p:sp>
      <p:sp>
        <p:nvSpPr>
          <p:cNvPr id="496" name=""/>
          <p:cNvSpPr/>
          <p:nvPr/>
        </p:nvSpPr>
        <p:spPr>
          <a:xfrm>
            <a:off x="1143000" y="3962520"/>
            <a:ext cx="1143000" cy="336960"/>
          </a:xfrm>
          <a:prstGeom prst="rect">
            <a:avLst/>
          </a:prstGeom>
          <a:noFill/>
          <a:ln w="0">
            <a:noFill/>
          </a:ln>
        </p:spPr>
        <p:style>
          <a:lnRef idx="0"/>
          <a:fillRef idx="0"/>
          <a:effectRef idx="0"/>
          <a:fontRef idx="minor"/>
        </p:style>
        <p:txBody>
          <a:bodyPr lIns="92880" rIns="92880" tIns="46440" bIns="4644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Gasoline</a:t>
            </a:r>
            <a:endParaRPr b="0" lang="en-US" sz="1600" strike="noStrike" u="none">
              <a:solidFill>
                <a:srgbClr val="ffffff"/>
              </a:solidFill>
              <a:effectLst/>
              <a:uFillTx/>
              <a:latin typeface="Times New Roman"/>
            </a:endParaRPr>
          </a:p>
        </p:txBody>
      </p:sp>
      <p:sp>
        <p:nvSpPr>
          <p:cNvPr id="497" name=""/>
          <p:cNvSpPr/>
          <p:nvPr/>
        </p:nvSpPr>
        <p:spPr>
          <a:xfrm>
            <a:off x="1600200" y="4267080"/>
            <a:ext cx="1143000" cy="336960"/>
          </a:xfrm>
          <a:prstGeom prst="rect">
            <a:avLst/>
          </a:prstGeom>
          <a:noFill/>
          <a:ln w="0">
            <a:noFill/>
          </a:ln>
        </p:spPr>
        <p:style>
          <a:lnRef idx="0"/>
          <a:fillRef idx="0"/>
          <a:effectRef idx="0"/>
          <a:fontRef idx="minor"/>
        </p:style>
        <p:txBody>
          <a:bodyPr lIns="92880" rIns="92880" tIns="46440" bIns="4644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Hybrid</a:t>
            </a:r>
            <a:endParaRPr b="0" lang="en-US" sz="1600" strike="noStrike" u="none">
              <a:solidFill>
                <a:srgbClr val="ffffff"/>
              </a:solidFill>
              <a:effectLst/>
              <a:uFillTx/>
              <a:latin typeface="Times New Roman"/>
            </a:endParaRPr>
          </a:p>
        </p:txBody>
      </p:sp>
      <p:sp>
        <p:nvSpPr>
          <p:cNvPr id="498" name=""/>
          <p:cNvSpPr/>
          <p:nvPr/>
        </p:nvSpPr>
        <p:spPr>
          <a:xfrm>
            <a:off x="2514600" y="3809880"/>
            <a:ext cx="1143000" cy="336960"/>
          </a:xfrm>
          <a:prstGeom prst="rect">
            <a:avLst/>
          </a:prstGeom>
          <a:noFill/>
          <a:ln w="0">
            <a:noFill/>
          </a:ln>
        </p:spPr>
        <p:style>
          <a:lnRef idx="0"/>
          <a:fillRef idx="0"/>
          <a:effectRef idx="0"/>
          <a:fontRef idx="minor"/>
        </p:style>
        <p:txBody>
          <a:bodyPr lIns="92880" rIns="92880" tIns="46440" bIns="4644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Diesel</a:t>
            </a:r>
            <a:endParaRPr b="0" lang="en-US" sz="1600" strike="noStrike" u="none">
              <a:solidFill>
                <a:srgbClr val="ffffff"/>
              </a:solidFill>
              <a:effectLst/>
              <a:uFillTx/>
              <a:latin typeface="Times New Roman"/>
            </a:endParaRPr>
          </a:p>
        </p:txBody>
      </p:sp>
      <p:sp>
        <p:nvSpPr>
          <p:cNvPr id="499" name=""/>
          <p:cNvSpPr/>
          <p:nvPr/>
        </p:nvSpPr>
        <p:spPr>
          <a:xfrm>
            <a:off x="2743200" y="4191120"/>
            <a:ext cx="1143000" cy="336960"/>
          </a:xfrm>
          <a:prstGeom prst="rect">
            <a:avLst/>
          </a:prstGeom>
          <a:noFill/>
          <a:ln w="0">
            <a:noFill/>
          </a:ln>
        </p:spPr>
        <p:style>
          <a:lnRef idx="0"/>
          <a:fillRef idx="0"/>
          <a:effectRef idx="0"/>
          <a:fontRef idx="minor"/>
        </p:style>
        <p:txBody>
          <a:bodyPr lIns="92880" rIns="92880" tIns="46440" bIns="4644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Hybrid</a:t>
            </a:r>
            <a:endParaRPr b="0" lang="en-US" sz="1600" strike="noStrike" u="none">
              <a:solidFill>
                <a:srgbClr val="ffffff"/>
              </a:solidFill>
              <a:effectLst/>
              <a:uFillTx/>
              <a:latin typeface="Times New Roman"/>
            </a:endParaRPr>
          </a:p>
        </p:txBody>
      </p:sp>
      <p:sp>
        <p:nvSpPr>
          <p:cNvPr id="500" name=""/>
          <p:cNvSpPr/>
          <p:nvPr/>
        </p:nvSpPr>
        <p:spPr>
          <a:xfrm>
            <a:off x="5105520" y="3886200"/>
            <a:ext cx="380880" cy="457200"/>
          </a:xfrm>
          <a:prstGeom prst="rect">
            <a:avLst/>
          </a:prstGeom>
          <a:gradFill rotWithShape="0">
            <a:gsLst>
              <a:gs pos="0">
                <a:srgbClr val="eeb1b1"/>
              </a:gs>
              <a:gs pos="100000">
                <a:srgbClr val="cc0000"/>
              </a:gs>
            </a:gsLst>
            <a:lin ang="13500000"/>
          </a:gradFill>
          <a:ln w="0">
            <a:noFill/>
          </a:ln>
        </p:spPr>
        <p:style>
          <a:lnRef idx="0"/>
          <a:fillRef idx="0"/>
          <a:effectRef idx="0"/>
          <a:fontRef idx="minor"/>
        </p:style>
        <p:txBody>
          <a:bodyPr wrap="none" lIns="92520" rIns="92520" tIns="46080" bIns="46080" anchor="ctr">
            <a:noAutofit/>
          </a:bodyPr>
          <a:p>
            <a:endParaRPr b="0" lang="en-US" sz="2400" strike="noStrike" u="none">
              <a:solidFill>
                <a:srgbClr val="ffffff"/>
              </a:solidFill>
              <a:effectLst/>
              <a:uFillTx/>
              <a:latin typeface="Times New Roman"/>
            </a:endParaRPr>
          </a:p>
        </p:txBody>
      </p:sp>
      <p:sp>
        <p:nvSpPr>
          <p:cNvPr id="501" name=""/>
          <p:cNvSpPr/>
          <p:nvPr/>
        </p:nvSpPr>
        <p:spPr>
          <a:xfrm>
            <a:off x="4038480" y="3838680"/>
            <a:ext cx="1143000" cy="580680"/>
          </a:xfrm>
          <a:prstGeom prst="rect">
            <a:avLst/>
          </a:prstGeom>
          <a:noFill/>
          <a:ln w="0">
            <a:noFill/>
          </a:ln>
        </p:spPr>
        <p:style>
          <a:lnRef idx="0"/>
          <a:fillRef idx="0"/>
          <a:effectRef idx="0"/>
          <a:fontRef idx="minor"/>
        </p:style>
        <p:txBody>
          <a:bodyPr lIns="92880" rIns="92880" tIns="46440" bIns="4644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Gasoline Fuel Cell</a:t>
            </a:r>
            <a:endParaRPr b="0" lang="en-US" sz="1600" strike="noStrike" u="none">
              <a:solidFill>
                <a:srgbClr val="ffffff"/>
              </a:solidFill>
              <a:effectLst/>
              <a:uFillTx/>
              <a:latin typeface="Times New Roman"/>
            </a:endParaRPr>
          </a:p>
        </p:txBody>
      </p:sp>
      <p:sp>
        <p:nvSpPr>
          <p:cNvPr id="502" name=""/>
          <p:cNvSpPr/>
          <p:nvPr/>
        </p:nvSpPr>
        <p:spPr>
          <a:xfrm>
            <a:off x="7391520" y="4495680"/>
            <a:ext cx="380880" cy="304920"/>
          </a:xfrm>
          <a:prstGeom prst="rect">
            <a:avLst/>
          </a:prstGeom>
          <a:gradFill rotWithShape="0">
            <a:gsLst>
              <a:gs pos="0">
                <a:srgbClr val="cfdffe"/>
              </a:gs>
              <a:gs pos="100000">
                <a:srgbClr val="6699ff"/>
              </a:gs>
            </a:gsLst>
            <a:lin ang="13500000"/>
          </a:gradFill>
          <a:ln w="0">
            <a:noFill/>
          </a:ln>
        </p:spPr>
        <p:style>
          <a:lnRef idx="0"/>
          <a:fillRef idx="0"/>
          <a:effectRef idx="0"/>
          <a:fontRef idx="minor"/>
        </p:style>
        <p:txBody>
          <a:bodyPr wrap="none" lIns="92520" rIns="92520" tIns="46080" bIns="46080" anchor="ctr">
            <a:noAutofit/>
          </a:bodyPr>
          <a:p>
            <a:endParaRPr b="0" lang="en-US" sz="2400" strike="noStrike" u="none">
              <a:solidFill>
                <a:srgbClr val="ffffff"/>
              </a:solidFill>
              <a:effectLst/>
              <a:uFillTx/>
              <a:latin typeface="Times New Roman"/>
            </a:endParaRPr>
          </a:p>
        </p:txBody>
      </p:sp>
      <p:sp>
        <p:nvSpPr>
          <p:cNvPr id="503" name=""/>
          <p:cNvSpPr/>
          <p:nvPr/>
        </p:nvSpPr>
        <p:spPr>
          <a:xfrm>
            <a:off x="8077320" y="4419720"/>
            <a:ext cx="1143000" cy="580680"/>
          </a:xfrm>
          <a:prstGeom prst="rect">
            <a:avLst/>
          </a:prstGeom>
          <a:noFill/>
          <a:ln w="0">
            <a:noFill/>
          </a:ln>
        </p:spPr>
        <p:style>
          <a:lnRef idx="0"/>
          <a:fillRef idx="0"/>
          <a:effectRef idx="0"/>
          <a:fontRef idx="minor"/>
        </p:style>
        <p:txBody>
          <a:bodyPr lIns="92880" rIns="92880" tIns="46440" bIns="4644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Ethanol Fuel Cell</a:t>
            </a:r>
            <a:endParaRPr b="0" lang="en-US" sz="1600" strike="noStrike" u="none">
              <a:solidFill>
                <a:srgbClr val="ffffff"/>
              </a:solidFill>
              <a:effectLst/>
              <a:uFillTx/>
              <a:latin typeface="Times New Roman"/>
            </a:endParaRPr>
          </a:p>
        </p:txBody>
      </p:sp>
      <p:sp>
        <p:nvSpPr>
          <p:cNvPr id="504" name=""/>
          <p:cNvSpPr/>
          <p:nvPr/>
        </p:nvSpPr>
        <p:spPr>
          <a:xfrm>
            <a:off x="6553080" y="4191120"/>
            <a:ext cx="381240" cy="228600"/>
          </a:xfrm>
          <a:prstGeom prst="rect">
            <a:avLst/>
          </a:prstGeom>
          <a:gradFill rotWithShape="0">
            <a:gsLst>
              <a:gs pos="0">
                <a:srgbClr val="fedfb1"/>
              </a:gs>
              <a:gs pos="100000">
                <a:srgbClr val="ff9900"/>
              </a:gs>
            </a:gsLst>
            <a:lin ang="13500000"/>
          </a:gradFill>
          <a:ln w="0">
            <a:noFill/>
          </a:ln>
        </p:spPr>
        <p:style>
          <a:lnRef idx="0"/>
          <a:fillRef idx="0"/>
          <a:effectRef idx="0"/>
          <a:fontRef idx="minor"/>
        </p:style>
        <p:txBody>
          <a:bodyPr wrap="none" lIns="92520" rIns="92520" tIns="46080" bIns="46080" anchor="ctr">
            <a:noAutofit/>
          </a:bodyPr>
          <a:p>
            <a:endParaRPr b="0" lang="en-US" sz="2400" strike="noStrike" u="none">
              <a:solidFill>
                <a:srgbClr val="ffffff"/>
              </a:solidFill>
              <a:effectLst/>
              <a:uFillTx/>
              <a:latin typeface="Times New Roman"/>
            </a:endParaRPr>
          </a:p>
        </p:txBody>
      </p:sp>
      <p:sp>
        <p:nvSpPr>
          <p:cNvPr id="505" name=""/>
          <p:cNvSpPr/>
          <p:nvPr/>
        </p:nvSpPr>
        <p:spPr>
          <a:xfrm>
            <a:off x="5575320" y="3962520"/>
            <a:ext cx="1143000" cy="824400"/>
          </a:xfrm>
          <a:prstGeom prst="rect">
            <a:avLst/>
          </a:prstGeom>
          <a:noFill/>
          <a:ln w="0">
            <a:noFill/>
          </a:ln>
        </p:spPr>
        <p:style>
          <a:lnRef idx="0"/>
          <a:fillRef idx="0"/>
          <a:effectRef idx="0"/>
          <a:fontRef idx="minor"/>
        </p:style>
        <p:txBody>
          <a:bodyPr lIns="92880" rIns="92880" tIns="46440" bIns="4644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Hydrogen Fuel Cell (NG)</a:t>
            </a:r>
            <a:endParaRPr b="0" lang="en-US" sz="1600" strike="noStrike" u="none">
              <a:solidFill>
                <a:srgbClr val="ffffff"/>
              </a:solidFill>
              <a:effectLst/>
              <a:uFillTx/>
              <a:latin typeface="Times New Roman"/>
            </a:endParaRPr>
          </a:p>
        </p:txBody>
      </p:sp>
      <p:sp>
        <p:nvSpPr>
          <p:cNvPr id="506" name=""/>
          <p:cNvSpPr/>
          <p:nvPr/>
        </p:nvSpPr>
        <p:spPr>
          <a:xfrm>
            <a:off x="6858000" y="2438280"/>
            <a:ext cx="380880" cy="381240"/>
          </a:xfrm>
          <a:prstGeom prst="rect">
            <a:avLst/>
          </a:prstGeom>
          <a:gradFill rotWithShape="0">
            <a:gsLst>
              <a:gs pos="0">
                <a:srgbClr val="fedfb1"/>
              </a:gs>
              <a:gs pos="100000">
                <a:srgbClr val="ff9900"/>
              </a:gs>
            </a:gsLst>
            <a:lin ang="13500000"/>
          </a:gradFill>
          <a:ln w="0">
            <a:noFill/>
          </a:ln>
        </p:spPr>
        <p:style>
          <a:lnRef idx="0"/>
          <a:fillRef idx="0"/>
          <a:effectRef idx="0"/>
          <a:fontRef idx="minor"/>
        </p:style>
        <p:txBody>
          <a:bodyPr wrap="none" lIns="92520" rIns="92520" tIns="46080" bIns="46080" anchor="ctr">
            <a:noAutofit/>
          </a:bodyPr>
          <a:p>
            <a:endParaRPr b="0" lang="en-US" sz="2400" strike="noStrike" u="none">
              <a:solidFill>
                <a:srgbClr val="ffffff"/>
              </a:solidFill>
              <a:effectLst/>
              <a:uFillTx/>
              <a:latin typeface="Times New Roman"/>
            </a:endParaRPr>
          </a:p>
        </p:txBody>
      </p:sp>
      <p:sp>
        <p:nvSpPr>
          <p:cNvPr id="507" name=""/>
          <p:cNvSpPr/>
          <p:nvPr/>
        </p:nvSpPr>
        <p:spPr>
          <a:xfrm>
            <a:off x="5562720" y="2057400"/>
            <a:ext cx="1295280" cy="824400"/>
          </a:xfrm>
          <a:prstGeom prst="rect">
            <a:avLst/>
          </a:prstGeom>
          <a:noFill/>
          <a:ln w="0">
            <a:noFill/>
          </a:ln>
        </p:spPr>
        <p:style>
          <a:lnRef idx="0"/>
          <a:fillRef idx="0"/>
          <a:effectRef idx="0"/>
          <a:fontRef idx="minor"/>
        </p:style>
        <p:txBody>
          <a:bodyPr lIns="92880" rIns="92880" tIns="46440" bIns="4644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Hydrogen Fuel Cell (Electricity)</a:t>
            </a:r>
            <a:endParaRPr b="0" lang="en-US" sz="1600" strike="noStrike" u="none">
              <a:solidFill>
                <a:srgbClr val="ffffff"/>
              </a:solidFill>
              <a:effectLst/>
              <a:uFillTx/>
              <a:latin typeface="Times New Roman"/>
            </a:endParaRPr>
          </a:p>
        </p:txBody>
      </p:sp>
      <p:sp>
        <p:nvSpPr>
          <p:cNvPr id="508" name=""/>
          <p:cNvSpPr/>
          <p:nvPr/>
        </p:nvSpPr>
        <p:spPr>
          <a:xfrm>
            <a:off x="290520" y="257040"/>
            <a:ext cx="4770000" cy="544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ffffff"/>
                </a:solidFill>
                <a:effectLst/>
                <a:uFillTx/>
                <a:latin typeface="Arial"/>
              </a:rPr>
              <a:t>Well to Wheel CO</a:t>
            </a:r>
            <a:r>
              <a:rPr b="1" i="1" lang="en-US" sz="2600" strike="noStrike" u="none" baseline="-25000">
                <a:solidFill>
                  <a:srgbClr val="ffffff"/>
                </a:solidFill>
                <a:effectLst/>
                <a:uFillTx/>
                <a:latin typeface="Arial"/>
              </a:rPr>
              <a:t>2</a:t>
            </a:r>
            <a:r>
              <a:rPr b="1" i="1" lang="en-US" sz="2600" strike="noStrike" u="none">
                <a:solidFill>
                  <a:srgbClr val="ffffff"/>
                </a:solidFill>
                <a:effectLst/>
                <a:uFillTx/>
                <a:latin typeface="Arial"/>
              </a:rPr>
              <a:t> Emissions</a:t>
            </a:r>
            <a:endParaRPr b="0" lang="en-US" sz="2600" strike="noStrike" u="none">
              <a:solidFill>
                <a:srgbClr val="ffffff"/>
              </a:solidFill>
              <a:effectLst/>
              <a:uFillTx/>
              <a:latin typeface="Times New Roman"/>
            </a:endParaRPr>
          </a:p>
        </p:txBody>
      </p:sp>
      <p:sp>
        <p:nvSpPr>
          <p:cNvPr id="509" name=""/>
          <p:cNvSpPr/>
          <p:nvPr/>
        </p:nvSpPr>
        <p:spPr>
          <a:xfrm>
            <a:off x="349200" y="5778360"/>
            <a:ext cx="8680680" cy="482760"/>
          </a:xfrm>
          <a:prstGeom prst="rect">
            <a:avLst/>
          </a:prstGeom>
          <a:noFill/>
          <a:ln w="0">
            <a:noFill/>
          </a:ln>
        </p:spPr>
        <p:style>
          <a:lnRef idx="0"/>
          <a:fillRef idx="0"/>
          <a:effectRef idx="0"/>
          <a:fontRef idx="minor"/>
        </p:style>
        <p:txBody>
          <a:bodyPr lIns="90000" rIns="90000" tIns="46800" bIns="46800" anchor="t">
            <a:normAutofit fontScale="85000" lnSpcReduction="9999"/>
          </a:bodyPr>
          <a:p>
            <a:pPr marL="343080" indent="-343080">
              <a:lnSpc>
                <a:spcPct val="100000"/>
              </a:lnSpc>
              <a:spcBef>
                <a:spcPts val="675"/>
              </a:spcBef>
              <a:spcAft>
                <a:spcPts val="561"/>
              </a:spcAft>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Hydrogen Fuel Cells emit comparable quantities of CO</a:t>
            </a:r>
            <a:r>
              <a:rPr b="0" lang="en-US" sz="1800" strike="noStrike" u="none" baseline="-25000">
                <a:solidFill>
                  <a:srgbClr val="ffffff"/>
                </a:solidFill>
                <a:effectLst/>
                <a:uFillTx/>
                <a:latin typeface="Arial"/>
              </a:rPr>
              <a:t>2  </a:t>
            </a:r>
            <a:r>
              <a:rPr b="0" lang="en-US" sz="1800" strike="noStrike" u="none">
                <a:solidFill>
                  <a:srgbClr val="ffffff"/>
                </a:solidFill>
                <a:effectLst/>
                <a:uFillTx/>
                <a:latin typeface="Arial"/>
              </a:rPr>
              <a:t>to existing and other new technologies.</a:t>
            </a:r>
            <a:endParaRPr b="0" lang="en-US" sz="1800" strike="noStrike" u="none">
              <a:solidFill>
                <a:srgbClr val="ffffff"/>
              </a:solidFill>
              <a:effectLst/>
              <a:uFillTx/>
              <a:latin typeface="Times New Roman"/>
            </a:endParaRPr>
          </a:p>
        </p:txBody>
      </p:sp>
      <p:sp>
        <p:nvSpPr>
          <p:cNvPr id="510" name=""/>
          <p:cNvSpPr/>
          <p:nvPr/>
        </p:nvSpPr>
        <p:spPr>
          <a:xfrm>
            <a:off x="584280" y="1155600"/>
            <a:ext cx="1122120" cy="5500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Relative</a:t>
            </a:r>
            <a:endParaRPr b="0" lang="en-US" sz="14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CO</a:t>
            </a:r>
            <a:r>
              <a:rPr b="0" lang="en-US" sz="1400" strike="noStrike" u="none" baseline="-25000">
                <a:solidFill>
                  <a:srgbClr val="ffffff"/>
                </a:solidFill>
                <a:effectLst/>
                <a:uFillTx/>
                <a:latin typeface="Arial"/>
              </a:rPr>
              <a:t>2</a:t>
            </a:r>
            <a:r>
              <a:rPr b="0" lang="en-US" sz="1400" strike="noStrike" u="none">
                <a:solidFill>
                  <a:srgbClr val="ffffff"/>
                </a:solidFill>
                <a:effectLst/>
                <a:uFillTx/>
                <a:latin typeface="Arial"/>
              </a:rPr>
              <a:t>/Mile</a:t>
            </a:r>
            <a:endParaRPr b="0" lang="en-US" sz="1400" strike="noStrike" u="none">
              <a:solidFill>
                <a:srgbClr val="ffffff"/>
              </a:solidFill>
              <a:effectLst/>
              <a:uFillTx/>
              <a:latin typeface="Times New Roman"/>
            </a:endParaRPr>
          </a:p>
        </p:txBody>
      </p:sp>
      <p:sp>
        <p:nvSpPr>
          <p:cNvPr id="511" name=""/>
          <p:cNvSpPr/>
          <p:nvPr/>
        </p:nvSpPr>
        <p:spPr>
          <a:xfrm flipV="1">
            <a:off x="8381880" y="5028480"/>
            <a:ext cx="381240" cy="152280"/>
          </a:xfrm>
          <a:prstGeom prst="rect">
            <a:avLst/>
          </a:prstGeom>
          <a:gradFill rotWithShape="0">
            <a:gsLst>
              <a:gs pos="0">
                <a:srgbClr val="cfdffe"/>
              </a:gs>
              <a:gs pos="100000">
                <a:srgbClr val="6699ff"/>
              </a:gs>
            </a:gsLst>
            <a:lin ang="13500000"/>
          </a:gradFill>
          <a:ln w="0">
            <a:noFill/>
          </a:ln>
        </p:spPr>
        <p:style>
          <a:lnRef idx="0"/>
          <a:fillRef idx="0"/>
          <a:effectRef idx="0"/>
          <a:fontRef idx="minor"/>
        </p:style>
        <p:txBody>
          <a:bodyPr wrap="none" lIns="92520" rIns="92520" tIns="46080" bIns="46080" anchor="ctr">
            <a:noAutofit/>
          </a:bodyPr>
          <a:p>
            <a:endParaRPr b="0" lang="en-US" sz="2400" strike="noStrike" u="none">
              <a:solidFill>
                <a:srgbClr val="ffffff"/>
              </a:solidFill>
              <a:effectLst/>
              <a:uFillTx/>
              <a:latin typeface="Times New Roman"/>
            </a:endParaRPr>
          </a:p>
        </p:txBody>
      </p:sp>
      <p:sp>
        <p:nvSpPr>
          <p:cNvPr id="512" name=""/>
          <p:cNvSpPr/>
          <p:nvPr/>
        </p:nvSpPr>
        <p:spPr>
          <a:xfrm>
            <a:off x="7238880" y="4800600"/>
            <a:ext cx="1143000" cy="580680"/>
          </a:xfrm>
          <a:prstGeom prst="rect">
            <a:avLst/>
          </a:prstGeom>
          <a:noFill/>
          <a:ln w="0">
            <a:noFill/>
          </a:ln>
        </p:spPr>
        <p:style>
          <a:lnRef idx="0"/>
          <a:fillRef idx="0"/>
          <a:effectRef idx="0"/>
          <a:fontRef idx="minor"/>
        </p:style>
        <p:txBody>
          <a:bodyPr lIns="92880" rIns="92880" tIns="46440" bIns="4644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85 % Ethanol</a:t>
            </a:r>
            <a:endParaRPr b="0" lang="en-US" sz="1600" strike="noStrike" u="none">
              <a:solidFill>
                <a:srgbClr val="ffffff"/>
              </a:solidFill>
              <a:effectLst/>
              <a:uFillTx/>
              <a:latin typeface="Times New Roman"/>
            </a:endParaRPr>
          </a:p>
        </p:txBody>
      </p:sp>
      <p:sp>
        <p:nvSpPr>
          <p:cNvPr id="513" name=""/>
          <p:cNvSpPr/>
          <p:nvPr/>
        </p:nvSpPr>
        <p:spPr>
          <a:xfrm>
            <a:off x="50760" y="3009960"/>
            <a:ext cx="1143000" cy="434520"/>
          </a:xfrm>
          <a:prstGeom prst="rect">
            <a:avLst/>
          </a:prstGeom>
          <a:noFill/>
          <a:ln w="0">
            <a:noFill/>
          </a:ln>
        </p:spPr>
        <p:style>
          <a:lnRef idx="0"/>
          <a:fillRef idx="0"/>
          <a:effectRef idx="0"/>
          <a:fontRef idx="minor"/>
        </p:style>
        <p:txBody>
          <a:bodyPr lIns="92880" rIns="92880" tIns="46440" bIns="46440" anchor="t">
            <a:spAutoFit/>
          </a:bodyPr>
          <a:p>
            <a:pPr algn="ctr">
              <a:lnSpc>
                <a:spcPct val="8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Current Gasoline</a:t>
            </a:r>
            <a:endParaRPr b="0" lang="en-US" sz="1400" strike="noStrike" u="none">
              <a:solidFill>
                <a:srgbClr val="ffffff"/>
              </a:solidFill>
              <a:effectLst/>
              <a:uFillTx/>
              <a:latin typeface="Times New Roman"/>
            </a:endParaRPr>
          </a:p>
        </p:txBody>
      </p:sp>
      <p:sp>
        <p:nvSpPr>
          <p:cNvPr id="514" name=""/>
          <p:cNvSpPr/>
          <p:nvPr/>
        </p:nvSpPr>
        <p:spPr>
          <a:xfrm>
            <a:off x="1155600" y="3365640"/>
            <a:ext cx="7378920" cy="0"/>
          </a:xfrm>
          <a:prstGeom prst="line">
            <a:avLst/>
          </a:prstGeom>
          <a:ln w="19080">
            <a:solidFill>
              <a:srgbClr val="ffffff"/>
            </a:solidFill>
            <a:miter/>
          </a:ln>
        </p:spPr>
        <p:style>
          <a:lnRef idx="0"/>
          <a:fillRef idx="0"/>
          <a:effectRef idx="0"/>
          <a:fontRef idx="minor"/>
        </p:style>
        <p:txBody>
          <a:bodyPr lIns="92520" rIns="92520" tIns="-46080" bIns="-46080" anchor="ctr">
            <a:noAutofit/>
          </a:bodyPr>
          <a:p>
            <a:endParaRPr b="0" lang="en-US" sz="2400" strike="noStrike" u="none">
              <a:solidFill>
                <a:srgbClr val="ffffff"/>
              </a:solidFill>
              <a:effectLst/>
              <a:uFillTx/>
              <a:latin typeface="Times New Roman"/>
            </a:endParaRPr>
          </a:p>
        </p:txBody>
      </p:sp>
      <p:sp>
        <p:nvSpPr>
          <p:cNvPr id="515" name=""/>
          <p:cNvSpPr/>
          <p:nvPr/>
        </p:nvSpPr>
        <p:spPr>
          <a:xfrm flipH="1">
            <a:off x="1139400" y="1751040"/>
            <a:ext cx="4320" cy="3276720"/>
          </a:xfrm>
          <a:prstGeom prst="line">
            <a:avLst/>
          </a:prstGeom>
          <a:ln w="19080">
            <a:solidFill>
              <a:srgbClr val="ffffff"/>
            </a:solidFill>
            <a:miter/>
            <a:headEnd len="med" type="triangle" w="med"/>
            <a:tailEnd len="med" type="triangle" w="med"/>
          </a:ln>
        </p:spPr>
        <p:style>
          <a:lnRef idx="0"/>
          <a:fillRef idx="0"/>
          <a:effectRef idx="0"/>
          <a:fontRef idx="minor"/>
        </p:style>
        <p:txBody>
          <a:bodyPr lIns="92520" rIns="92520" tIns="46080" bIns="46080" anchor="ctr">
            <a:noAutofit/>
          </a:bodyPr>
          <a:p>
            <a:endParaRPr b="0" lang="en-US" sz="2400" strike="noStrike" u="none">
              <a:solidFill>
                <a:srgbClr val="ffffff"/>
              </a:solidFill>
              <a:effectLst/>
              <a:uFillTx/>
              <a:latin typeface="Times New Roman"/>
            </a:endParaRPr>
          </a:p>
        </p:txBody>
      </p:sp>
      <p:sp>
        <p:nvSpPr>
          <p:cNvPr id="516" name=""/>
          <p:cNvSpPr/>
          <p:nvPr/>
        </p:nvSpPr>
        <p:spPr>
          <a:xfrm>
            <a:off x="1066680" y="2438280"/>
            <a:ext cx="152640" cy="0"/>
          </a:xfrm>
          <a:prstGeom prst="line">
            <a:avLst/>
          </a:prstGeom>
          <a:ln w="19080">
            <a:solidFill>
              <a:srgbClr val="ffffff"/>
            </a:solidFill>
            <a:miter/>
          </a:ln>
        </p:spPr>
        <p:style>
          <a:lnRef idx="0"/>
          <a:fillRef idx="0"/>
          <a:effectRef idx="0"/>
          <a:fontRef idx="minor"/>
        </p:style>
        <p:txBody>
          <a:bodyPr lIns="92520" rIns="92520" tIns="-46080" bIns="-46080" anchor="ctr">
            <a:noAutofit/>
          </a:bodyPr>
          <a:p>
            <a:endParaRPr b="0" lang="en-US" sz="2400" strike="noStrike" u="none">
              <a:solidFill>
                <a:srgbClr val="ffffff"/>
              </a:solidFill>
              <a:effectLst/>
              <a:uFillTx/>
              <a:latin typeface="Times New Roman"/>
            </a:endParaRPr>
          </a:p>
        </p:txBody>
      </p:sp>
      <p:sp>
        <p:nvSpPr>
          <p:cNvPr id="517" name=""/>
          <p:cNvSpPr/>
          <p:nvPr/>
        </p:nvSpPr>
        <p:spPr>
          <a:xfrm>
            <a:off x="1066680" y="4267080"/>
            <a:ext cx="152640" cy="0"/>
          </a:xfrm>
          <a:prstGeom prst="line">
            <a:avLst/>
          </a:prstGeom>
          <a:ln w="19080">
            <a:solidFill>
              <a:srgbClr val="ffffff"/>
            </a:solidFill>
            <a:miter/>
          </a:ln>
        </p:spPr>
        <p:style>
          <a:lnRef idx="0"/>
          <a:fillRef idx="0"/>
          <a:effectRef idx="0"/>
          <a:fontRef idx="minor"/>
        </p:style>
        <p:txBody>
          <a:bodyPr lIns="92520" rIns="92520" tIns="-46080" bIns="-46080" anchor="ctr">
            <a:noAutofit/>
          </a:bodyPr>
          <a:p>
            <a:endParaRPr b="0" lang="en-US" sz="2400" strike="noStrike" u="none">
              <a:solidFill>
                <a:srgbClr val="ffffff"/>
              </a:solidFill>
              <a:effectLst/>
              <a:uFillTx/>
              <a:latin typeface="Times New Roman"/>
            </a:endParaRPr>
          </a:p>
        </p:txBody>
      </p:sp>
      <p:sp>
        <p:nvSpPr>
          <p:cNvPr id="518" name=""/>
          <p:cNvSpPr/>
          <p:nvPr/>
        </p:nvSpPr>
        <p:spPr>
          <a:xfrm>
            <a:off x="450720" y="4114800"/>
            <a:ext cx="1143000" cy="306720"/>
          </a:xfrm>
          <a:prstGeom prst="rect">
            <a:avLst/>
          </a:prstGeom>
          <a:noFill/>
          <a:ln w="0">
            <a:noFill/>
          </a:ln>
        </p:spPr>
        <p:style>
          <a:lnRef idx="0"/>
          <a:fillRef idx="0"/>
          <a:effectRef idx="0"/>
          <a:fontRef idx="minor"/>
        </p:style>
        <p:txBody>
          <a:bodyPr lIns="92880" rIns="92880" tIns="46440" bIns="4644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50 %</a:t>
            </a:r>
            <a:endParaRPr b="0" lang="en-US" sz="1400" strike="noStrike" u="none">
              <a:solidFill>
                <a:srgbClr val="ffffff"/>
              </a:solidFill>
              <a:effectLst/>
              <a:uFillTx/>
              <a:latin typeface="Times New Roman"/>
            </a:endParaRPr>
          </a:p>
        </p:txBody>
      </p:sp>
      <p:sp>
        <p:nvSpPr>
          <p:cNvPr id="519" name=""/>
          <p:cNvSpPr/>
          <p:nvPr/>
        </p:nvSpPr>
        <p:spPr>
          <a:xfrm>
            <a:off x="380880" y="2286000"/>
            <a:ext cx="1143000" cy="306720"/>
          </a:xfrm>
          <a:prstGeom prst="rect">
            <a:avLst/>
          </a:prstGeom>
          <a:noFill/>
          <a:ln w="0">
            <a:noFill/>
          </a:ln>
        </p:spPr>
        <p:style>
          <a:lnRef idx="0"/>
          <a:fillRef idx="0"/>
          <a:effectRef idx="0"/>
          <a:fontRef idx="minor"/>
        </p:style>
        <p:txBody>
          <a:bodyPr lIns="92880" rIns="92880" tIns="46440" bIns="4644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150 %</a:t>
            </a:r>
            <a:endParaRPr b="0" lang="en-US" sz="1400" strike="noStrike" u="none">
              <a:solidFill>
                <a:srgbClr val="ffffff"/>
              </a:solidFill>
              <a:effectLst/>
              <a:uFillTx/>
              <a:latin typeface="Times New Roman"/>
            </a:endParaRPr>
          </a:p>
        </p:txBody>
      </p:sp>
      <p:sp>
        <p:nvSpPr>
          <p:cNvPr id="520" name=""/>
          <p:cNvSpPr/>
          <p:nvPr/>
        </p:nvSpPr>
        <p:spPr>
          <a:xfrm>
            <a:off x="50760" y="3340080"/>
            <a:ext cx="1143000" cy="306720"/>
          </a:xfrm>
          <a:prstGeom prst="rect">
            <a:avLst/>
          </a:prstGeom>
          <a:noFill/>
          <a:ln w="0">
            <a:noFill/>
          </a:ln>
        </p:spPr>
        <p:style>
          <a:lnRef idx="0"/>
          <a:fillRef idx="0"/>
          <a:effectRef idx="0"/>
          <a:fontRef idx="minor"/>
        </p:style>
        <p:txBody>
          <a:bodyPr lIns="92880" rIns="92880" tIns="46440" bIns="4644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 100 %</a:t>
            </a:r>
            <a:endParaRPr b="0" lang="en-US" sz="14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521" name="PlaceHolder 1"/>
          <p:cNvSpPr>
            <a:spLocks noGrp="1"/>
          </p:cNvSpPr>
          <p:nvPr>
            <p:ph type="title"/>
          </p:nvPr>
        </p:nvSpPr>
        <p:spPr>
          <a:xfrm>
            <a:off x="311040" y="234720"/>
            <a:ext cx="7715520" cy="114300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ffffff"/>
                </a:solidFill>
                <a:effectLst/>
                <a:uFillTx/>
                <a:latin typeface="Arial"/>
              </a:rPr>
              <a:t>Energy Policy &amp; Market Pricing</a:t>
            </a:r>
            <a:endParaRPr b="1" i="1" lang="en-US" sz="2600" strike="noStrike" u="none">
              <a:solidFill>
                <a:srgbClr val="ffffff"/>
              </a:solidFill>
              <a:effectLst/>
              <a:uFillTx/>
              <a:latin typeface="Arial"/>
            </a:endParaRPr>
          </a:p>
        </p:txBody>
      </p:sp>
      <p:sp>
        <p:nvSpPr>
          <p:cNvPr id="522" name="PlaceHolder 2"/>
          <p:cNvSpPr>
            <a:spLocks noGrp="1"/>
          </p:cNvSpPr>
          <p:nvPr>
            <p:ph/>
          </p:nvPr>
        </p:nvSpPr>
        <p:spPr>
          <a:xfrm>
            <a:off x="358560" y="1049400"/>
            <a:ext cx="8458200" cy="5284800"/>
          </a:xfrm>
          <a:prstGeom prst="rect">
            <a:avLst/>
          </a:prstGeom>
          <a:noFill/>
          <a:ln w="0">
            <a:noFill/>
          </a:ln>
        </p:spPr>
        <p:txBody>
          <a:bodyPr lIns="90000" rIns="90000" tIns="46800" bIns="46800" anchor="t">
            <a:normAutofit/>
          </a:bodyPr>
          <a:p>
            <a:pPr marL="117360" indent="-117360">
              <a:spcBef>
                <a:spcPts val="1125"/>
              </a:spcBef>
              <a:spcAft>
                <a:spcPts val="788"/>
              </a:spcAft>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In a free market, prices (and price fluctuations) serve a crucial role...</a:t>
            </a:r>
            <a:endParaRPr b="1" lang="en-US" sz="1800" strike="noStrike" u="none">
              <a:solidFill>
                <a:srgbClr val="ffffff"/>
              </a:solidFill>
              <a:effectLst/>
              <a:uFillTx/>
              <a:latin typeface="Arial"/>
            </a:endParaRPr>
          </a:p>
          <a:p>
            <a:pPr lvl="1" marL="457200" indent="-222120">
              <a:spcBef>
                <a:spcPts val="1125"/>
              </a:spcBef>
              <a:spcAft>
                <a:spcPts val="788"/>
              </a:spcAft>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Convey critical information to potential buyers and sellers</a:t>
            </a:r>
            <a:endParaRPr b="1" lang="en-US" sz="1800" strike="noStrike" u="none">
              <a:solidFill>
                <a:srgbClr val="ffffff"/>
              </a:solidFill>
              <a:effectLst/>
              <a:uFillTx/>
              <a:latin typeface="Arial"/>
            </a:endParaRPr>
          </a:p>
          <a:p>
            <a:pPr lvl="1" marL="457200" indent="-222120">
              <a:spcBef>
                <a:spcPts val="1125"/>
              </a:spcBef>
              <a:spcAft>
                <a:spcPts val="788"/>
              </a:spcAft>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Enable mutually satisfactory transactions between buyers and sellers</a:t>
            </a:r>
            <a:endParaRPr b="1" lang="en-US" sz="1800" strike="noStrike" u="none">
              <a:solidFill>
                <a:srgbClr val="ffffff"/>
              </a:solidFill>
              <a:effectLst/>
              <a:uFillTx/>
              <a:latin typeface="Arial"/>
            </a:endParaRPr>
          </a:p>
          <a:p>
            <a:pPr lvl="1" marL="457200" indent="-222120">
              <a:spcBef>
                <a:spcPts val="1125"/>
              </a:spcBef>
              <a:spcAft>
                <a:spcPts val="788"/>
              </a:spcAft>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Foster efficient sharing of resources among alternative uses in a wide variety of market conditions</a:t>
            </a:r>
            <a:endParaRPr b="1" lang="en-US" sz="1800" strike="noStrike" u="none">
              <a:solidFill>
                <a:srgbClr val="ffffff"/>
              </a:solidFill>
              <a:effectLst/>
              <a:uFillTx/>
              <a:latin typeface="Arial"/>
            </a:endParaRPr>
          </a:p>
          <a:p>
            <a:pPr lvl="1" marL="457200" indent="-222120">
              <a:spcBef>
                <a:spcPts val="1125"/>
              </a:spcBef>
              <a:spcAft>
                <a:spcPts val="788"/>
              </a:spcAft>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Help drive investment decisions and efficiency within a profit-and-loss system</a:t>
            </a:r>
            <a:endParaRPr b="1" lang="en-US" sz="1800" strike="noStrike" u="none">
              <a:solidFill>
                <a:srgbClr val="ffffff"/>
              </a:solidFill>
              <a:effectLst/>
              <a:uFillTx/>
              <a:latin typeface="Arial"/>
            </a:endParaRPr>
          </a:p>
          <a:p>
            <a:pPr marL="117360" indent="-117360">
              <a:spcBef>
                <a:spcPts val="1125"/>
              </a:spcBef>
              <a:spcAft>
                <a:spcPts val="788"/>
              </a:spcAft>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Price controls (caps) inevitably produce significant negative consequences...</a:t>
            </a:r>
            <a:endParaRPr b="1" lang="en-US" sz="1800" strike="noStrike" u="none">
              <a:solidFill>
                <a:srgbClr val="ffffff"/>
              </a:solidFill>
              <a:effectLst/>
              <a:uFillTx/>
              <a:latin typeface="Arial"/>
            </a:endParaRPr>
          </a:p>
          <a:p>
            <a:pPr lvl="1" marL="457200" indent="-222120">
              <a:spcBef>
                <a:spcPts val="1125"/>
              </a:spcBef>
              <a:spcAft>
                <a:spcPts val="788"/>
              </a:spcAft>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Buyers face product shortages plus hidden costs (e.g. time, quality)</a:t>
            </a:r>
            <a:endParaRPr b="1" lang="en-US" sz="1800" strike="noStrike" u="none">
              <a:solidFill>
                <a:srgbClr val="ffffff"/>
              </a:solidFill>
              <a:effectLst/>
              <a:uFillTx/>
              <a:latin typeface="Arial"/>
            </a:endParaRPr>
          </a:p>
          <a:p>
            <a:pPr lvl="1" marL="457200" indent="-222120">
              <a:spcBef>
                <a:spcPts val="1125"/>
              </a:spcBef>
              <a:spcAft>
                <a:spcPts val="788"/>
              </a:spcAft>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Sellers face inadequate returns to provide additional supplies</a:t>
            </a:r>
            <a:endParaRPr b="1" lang="en-US" sz="1800" strike="noStrike" u="none">
              <a:solidFill>
                <a:srgbClr val="ffffff"/>
              </a:solidFill>
              <a:effectLst/>
              <a:uFillTx/>
              <a:latin typeface="Arial"/>
            </a:endParaRPr>
          </a:p>
          <a:p>
            <a:pPr marL="117360" indent="-117360">
              <a:spcBef>
                <a:spcPts val="1125"/>
              </a:spcBef>
              <a:spcAft>
                <a:spcPts val="788"/>
              </a:spcAft>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Key lesson:  Energy policy should be guided by market pricing, a critical element to meeting consumer needs and supporting economic prosperity </a:t>
            </a:r>
            <a:endParaRPr b="1" lang="en-US" sz="18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72" name=""/>
          <p:cNvSpPr/>
          <p:nvPr/>
        </p:nvSpPr>
        <p:spPr>
          <a:xfrm>
            <a:off x="288360" y="244440"/>
            <a:ext cx="8376840" cy="4899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ffffff"/>
                </a:solidFill>
                <a:effectLst/>
                <a:uFillTx/>
                <a:latin typeface="Arial"/>
              </a:rPr>
              <a:t>Efficiency and Conservation Reduce Energy Growth</a:t>
            </a:r>
            <a:endParaRPr b="0" lang="en-US" sz="2600" strike="noStrike" u="none">
              <a:solidFill>
                <a:srgbClr val="ffffff"/>
              </a:solidFill>
              <a:effectLst/>
              <a:uFillTx/>
              <a:latin typeface="Times New Roman"/>
            </a:endParaRPr>
          </a:p>
        </p:txBody>
      </p:sp>
      <p:graphicFrame>
        <p:nvGraphicFramePr>
          <p:cNvPr id="73" name=""/>
          <p:cNvGraphicFramePr/>
          <p:nvPr/>
        </p:nvGraphicFramePr>
        <p:xfrm>
          <a:off x="127080" y="1206360"/>
          <a:ext cx="4483080" cy="4813560"/>
        </p:xfrm>
        <a:graphic>
          <a:graphicData uri="http://schemas.openxmlformats.org/presentationml/2006/ole">
            <p:oleObj r:id="rId1" spid="">
              <p:embed/>
              <p:pic>
                <p:nvPicPr>
                  <p:cNvPr id="74" name="" descr=""/>
                  <p:cNvPicPr/>
                  <p:nvPr/>
                </p:nvPicPr>
                <p:blipFill>
                  <a:blip r:embed="rId2"/>
                  <a:stretch/>
                </p:blipFill>
                <p:spPr>
                  <a:xfrm>
                    <a:off x="127080" y="1206360"/>
                    <a:ext cx="4483080" cy="4813560"/>
                  </a:xfrm>
                  <a:prstGeom prst="rect">
                    <a:avLst/>
                  </a:prstGeom>
                  <a:noFill/>
                  <a:ln w="0">
                    <a:noFill/>
                  </a:ln>
                </p:spPr>
              </p:pic>
            </p:oleObj>
          </a:graphicData>
        </a:graphic>
      </p:graphicFrame>
      <p:graphicFrame>
        <p:nvGraphicFramePr>
          <p:cNvPr id="75" name=""/>
          <p:cNvGraphicFramePr/>
          <p:nvPr/>
        </p:nvGraphicFramePr>
        <p:xfrm>
          <a:off x="4521240" y="1206360"/>
          <a:ext cx="4483080" cy="4813560"/>
        </p:xfrm>
        <a:graphic>
          <a:graphicData uri="http://schemas.openxmlformats.org/presentationml/2006/ole">
            <p:oleObj r:id="rId3" spid="">
              <p:embed/>
              <p:pic>
                <p:nvPicPr>
                  <p:cNvPr id="76" name="" descr=""/>
                  <p:cNvPicPr/>
                  <p:nvPr/>
                </p:nvPicPr>
                <p:blipFill>
                  <a:blip r:embed="rId4"/>
                  <a:stretch/>
                </p:blipFill>
                <p:spPr>
                  <a:xfrm>
                    <a:off x="4521240" y="1206360"/>
                    <a:ext cx="4483080" cy="4813560"/>
                  </a:xfrm>
                  <a:prstGeom prst="rect">
                    <a:avLst/>
                  </a:prstGeom>
                  <a:noFill/>
                  <a:ln w="0">
                    <a:noFill/>
                  </a:ln>
                </p:spPr>
              </p:pic>
            </p:oleObj>
          </a:graphicData>
        </a:graphic>
      </p:graphicFrame>
      <p:sp>
        <p:nvSpPr>
          <p:cNvPr id="77" name=""/>
          <p:cNvSpPr/>
          <p:nvPr/>
        </p:nvSpPr>
        <p:spPr>
          <a:xfrm>
            <a:off x="5219640" y="1881360"/>
            <a:ext cx="13017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Energy/GDP</a:t>
            </a:r>
            <a:r>
              <a:rPr b="0" lang="en-US" sz="2400" strike="noStrike" u="none">
                <a:solidFill>
                  <a:srgbClr val="ffffff"/>
                </a:solidFill>
                <a:effectLst/>
                <a:uFillTx/>
                <a:latin typeface="Arial"/>
              </a:rPr>
              <a:t> </a:t>
            </a:r>
            <a:endParaRPr b="0" lang="en-US" sz="2400" strike="noStrike" u="none">
              <a:solidFill>
                <a:srgbClr val="ffffff"/>
              </a:solidFill>
              <a:effectLst/>
              <a:uFillTx/>
              <a:latin typeface="Times New Roman"/>
            </a:endParaRPr>
          </a:p>
        </p:txBody>
      </p:sp>
      <p:sp>
        <p:nvSpPr>
          <p:cNvPr id="78" name=""/>
          <p:cNvSpPr/>
          <p:nvPr/>
        </p:nvSpPr>
        <p:spPr>
          <a:xfrm>
            <a:off x="5219640" y="3925800"/>
            <a:ext cx="160668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Energy Demand</a:t>
            </a:r>
            <a:r>
              <a:rPr b="0" lang="en-US" sz="2400" strike="noStrike" u="none">
                <a:solidFill>
                  <a:srgbClr val="ffffff"/>
                </a:solidFill>
                <a:effectLst/>
                <a:uFillTx/>
                <a:latin typeface="Arial"/>
              </a:rPr>
              <a:t> </a:t>
            </a:r>
            <a:endParaRPr b="0" lang="en-US" sz="2400" strike="noStrike" u="none">
              <a:solidFill>
                <a:srgbClr val="ffffff"/>
              </a:solidFill>
              <a:effectLst/>
              <a:uFillTx/>
              <a:latin typeface="Times New Roman"/>
            </a:endParaRPr>
          </a:p>
        </p:txBody>
      </p:sp>
      <p:sp>
        <p:nvSpPr>
          <p:cNvPr id="79" name=""/>
          <p:cNvSpPr/>
          <p:nvPr/>
        </p:nvSpPr>
        <p:spPr>
          <a:xfrm>
            <a:off x="977760" y="1957320"/>
            <a:ext cx="13017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Energy/GDP</a:t>
            </a:r>
            <a:r>
              <a:rPr b="0" lang="en-US" sz="2400" strike="noStrike" u="none">
                <a:solidFill>
                  <a:srgbClr val="ffffff"/>
                </a:solidFill>
                <a:effectLst/>
                <a:uFillTx/>
                <a:latin typeface="Arial"/>
              </a:rPr>
              <a:t> </a:t>
            </a:r>
            <a:endParaRPr b="0" lang="en-US" sz="2400" strike="noStrike" u="none">
              <a:solidFill>
                <a:srgbClr val="ffffff"/>
              </a:solidFill>
              <a:effectLst/>
              <a:uFillTx/>
              <a:latin typeface="Times New Roman"/>
            </a:endParaRPr>
          </a:p>
        </p:txBody>
      </p:sp>
      <p:sp>
        <p:nvSpPr>
          <p:cNvPr id="80" name=""/>
          <p:cNvSpPr/>
          <p:nvPr/>
        </p:nvSpPr>
        <p:spPr>
          <a:xfrm>
            <a:off x="977760" y="4040280"/>
            <a:ext cx="160668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Energy Demand</a:t>
            </a:r>
            <a:r>
              <a:rPr b="0" lang="en-US" sz="2400" strike="noStrike" u="none">
                <a:solidFill>
                  <a:srgbClr val="ffffff"/>
                </a:solidFill>
                <a:effectLst/>
                <a:uFillTx/>
                <a:latin typeface="Arial"/>
              </a:rPr>
              <a:t> </a:t>
            </a:r>
            <a:endParaRPr b="0" lang="en-US" sz="2400" strike="noStrike" u="none">
              <a:solidFill>
                <a:srgbClr val="ffffff"/>
              </a:solidFill>
              <a:effectLst/>
              <a:uFillTx/>
              <a:latin typeface="Times New Roman"/>
            </a:endParaRPr>
          </a:p>
        </p:txBody>
      </p:sp>
      <p:sp>
        <p:nvSpPr>
          <p:cNvPr id="81" name=""/>
          <p:cNvSpPr/>
          <p:nvPr/>
        </p:nvSpPr>
        <p:spPr>
          <a:xfrm>
            <a:off x="888480" y="844560"/>
            <a:ext cx="2853720" cy="7038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U.S. </a:t>
            </a:r>
            <a:endParaRPr b="0" lang="en-US" sz="20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Energy/GDP &amp; Energy</a:t>
            </a:r>
            <a:endParaRPr b="0" lang="en-US" sz="2000" strike="noStrike" u="none">
              <a:solidFill>
                <a:srgbClr val="ffffff"/>
              </a:solidFill>
              <a:effectLst/>
              <a:uFillTx/>
              <a:latin typeface="Times New Roman"/>
            </a:endParaRPr>
          </a:p>
        </p:txBody>
      </p:sp>
      <p:sp>
        <p:nvSpPr>
          <p:cNvPr id="82" name=""/>
          <p:cNvSpPr/>
          <p:nvPr/>
        </p:nvSpPr>
        <p:spPr>
          <a:xfrm>
            <a:off x="5408280" y="847800"/>
            <a:ext cx="2853720" cy="7038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Developing Countries</a:t>
            </a:r>
            <a:endParaRPr b="0" lang="en-US" sz="20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Energy/GDP &amp; Energy</a:t>
            </a:r>
            <a:endParaRPr b="0" lang="en-US" sz="2000" strike="noStrike" u="none">
              <a:solidFill>
                <a:srgbClr val="ffffff"/>
              </a:solidFill>
              <a:effectLst/>
              <a:uFillTx/>
              <a:latin typeface="Times New Roman"/>
            </a:endParaRPr>
          </a:p>
        </p:txBody>
      </p:sp>
      <p:sp>
        <p:nvSpPr>
          <p:cNvPr id="83" name=""/>
          <p:cNvSpPr/>
          <p:nvPr/>
        </p:nvSpPr>
        <p:spPr>
          <a:xfrm>
            <a:off x="393840" y="6006960"/>
            <a:ext cx="8648640" cy="482760"/>
          </a:xfrm>
          <a:prstGeom prst="rect">
            <a:avLst/>
          </a:prstGeom>
          <a:noFill/>
          <a:ln w="0">
            <a:noFill/>
          </a:ln>
        </p:spPr>
        <p:style>
          <a:lnRef idx="0"/>
          <a:fillRef idx="0"/>
          <a:effectRef idx="0"/>
          <a:fontRef idx="minor"/>
        </p:style>
        <p:txBody>
          <a:bodyPr lIns="90000" rIns="90000" tIns="46800" bIns="46800" anchor="t">
            <a:normAutofit fontScale="85000" lnSpcReduction="9999"/>
          </a:bodyPr>
          <a:p>
            <a:pPr marL="343080" indent="-343080">
              <a:lnSpc>
                <a:spcPct val="100000"/>
              </a:lnSpc>
              <a:spcBef>
                <a:spcPts val="675"/>
              </a:spcBef>
              <a:spcAft>
                <a:spcPts val="561"/>
              </a:spcAft>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Efficiency and conservation will reduce U.S. and Developing World energy demand significantly  </a:t>
            </a:r>
            <a:endParaRPr b="0" lang="en-US" sz="1800" strike="noStrike" u="none">
              <a:solidFill>
                <a:srgbClr val="ffffff"/>
              </a:solidFill>
              <a:effectLst/>
              <a:uFillTx/>
              <a:latin typeface="Times New Roman"/>
            </a:endParaRPr>
          </a:p>
          <a:p>
            <a:pPr lvl="1" marL="743040" indent="-285840">
              <a:lnSpc>
                <a:spcPct val="100000"/>
              </a:lnSpc>
              <a:spcBef>
                <a:spcPts val="675"/>
              </a:spcBef>
              <a:spcAft>
                <a:spcPts val="561"/>
              </a:spcAft>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Times New Roman"/>
            </a:endParaRPr>
          </a:p>
        </p:txBody>
      </p:sp>
      <p:sp>
        <p:nvSpPr>
          <p:cNvPr id="84" name=""/>
          <p:cNvSpPr/>
          <p:nvPr/>
        </p:nvSpPr>
        <p:spPr>
          <a:xfrm>
            <a:off x="3943440" y="1130400"/>
            <a:ext cx="6793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MBD</a:t>
            </a:r>
            <a:endParaRPr b="0" lang="en-US" sz="1400" strike="noStrike" u="none">
              <a:solidFill>
                <a:srgbClr val="ffffff"/>
              </a:solidFill>
              <a:effectLst/>
              <a:uFillTx/>
              <a:latin typeface="Times New Roman"/>
            </a:endParaRPr>
          </a:p>
        </p:txBody>
      </p:sp>
      <p:sp>
        <p:nvSpPr>
          <p:cNvPr id="85" name=""/>
          <p:cNvSpPr/>
          <p:nvPr/>
        </p:nvSpPr>
        <p:spPr>
          <a:xfrm>
            <a:off x="8286840" y="1136520"/>
            <a:ext cx="6793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MBD</a:t>
            </a:r>
            <a:endParaRPr b="0" lang="en-US" sz="1400" strike="noStrike" u="none">
              <a:solidFill>
                <a:srgbClr val="ffffff"/>
              </a:solidFill>
              <a:effectLst/>
              <a:uFillTx/>
              <a:latin typeface="Times New Roman"/>
            </a:endParaRPr>
          </a:p>
        </p:txBody>
      </p:sp>
      <p:sp>
        <p:nvSpPr>
          <p:cNvPr id="86" name=""/>
          <p:cNvSpPr/>
          <p:nvPr/>
        </p:nvSpPr>
        <p:spPr>
          <a:xfrm>
            <a:off x="879480" y="4840200"/>
            <a:ext cx="22096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Energy/GDP @ 2000 Levels</a:t>
            </a:r>
            <a:endParaRPr b="0" lang="en-US" sz="1200" strike="noStrike" u="none">
              <a:solidFill>
                <a:srgbClr val="ffffff"/>
              </a:solidFill>
              <a:effectLst/>
              <a:uFillTx/>
              <a:latin typeface="Times New Roman"/>
            </a:endParaRPr>
          </a:p>
        </p:txBody>
      </p:sp>
      <p:sp>
        <p:nvSpPr>
          <p:cNvPr id="87" name=""/>
          <p:cNvSpPr/>
          <p:nvPr/>
        </p:nvSpPr>
        <p:spPr>
          <a:xfrm>
            <a:off x="677880" y="5003640"/>
            <a:ext cx="206280" cy="1800"/>
          </a:xfrm>
          <a:prstGeom prst="line">
            <a:avLst/>
          </a:prstGeom>
          <a:ln w="31680">
            <a:solidFill>
              <a:srgbClr val="0000ff"/>
            </a:solidFill>
            <a:prstDash val="sysDot"/>
            <a:miter/>
          </a:ln>
        </p:spPr>
        <p:style>
          <a:lnRef idx="0"/>
          <a:fillRef idx="0"/>
          <a:effectRef idx="0"/>
          <a:fontRef idx="minor"/>
        </p:style>
        <p:txBody>
          <a:bodyPr lIns="92520" rIns="92520" tIns="-44280" bIns="-44280" anchor="ctr">
            <a:noAutofit/>
          </a:bodyPr>
          <a:p>
            <a:endParaRPr b="0" lang="en-US" sz="2400" strike="noStrike" u="none">
              <a:solidFill>
                <a:srgbClr val="ffffff"/>
              </a:solidFill>
              <a:effectLst/>
              <a:uFillTx/>
              <a:latin typeface="Times New Roman"/>
            </a:endParaRPr>
          </a:p>
        </p:txBody>
      </p:sp>
      <p:sp>
        <p:nvSpPr>
          <p:cNvPr id="88" name=""/>
          <p:cNvSpPr/>
          <p:nvPr/>
        </p:nvSpPr>
        <p:spPr>
          <a:xfrm>
            <a:off x="657360" y="5162400"/>
            <a:ext cx="212760" cy="139680"/>
          </a:xfrm>
          <a:custGeom>
            <a:avLst/>
            <a:gdLst/>
            <a:ahLst/>
            <a:rect l="l" t="t" r="r" b="b"/>
            <a:pathLst>
              <a:path w="240" h="144">
                <a:moveTo>
                  <a:pt x="0" y="144"/>
                </a:moveTo>
                <a:lnTo>
                  <a:pt x="240" y="144"/>
                </a:lnTo>
                <a:lnTo>
                  <a:pt x="240" y="0"/>
                </a:lnTo>
                <a:lnTo>
                  <a:pt x="0" y="144"/>
                </a:lnTo>
                <a:close/>
              </a:path>
            </a:pathLst>
          </a:custGeom>
          <a:blipFill rotWithShape="0">
            <a:blip r:embed="rId5"/>
            <a:srcRect/>
            <a:tile tx="0" ty="0" sx="100000" sy="100000" algn="ctr"/>
          </a:blipFill>
          <a:ln w="15840">
            <a:solidFill>
              <a:srgbClr val="ff0000"/>
            </a:solidFill>
            <a:round/>
          </a:ln>
        </p:spPr>
        <p:style>
          <a:lnRef idx="0"/>
          <a:fillRef idx="0"/>
          <a:effectRef idx="0"/>
          <a:fontRef idx="minor"/>
        </p:style>
        <p:txBody>
          <a:bodyPr wrap="none" lIns="92520" rIns="92520" tIns="46080" bIns="46080" anchor="ctr">
            <a:noAutofit/>
          </a:bodyPr>
          <a:p>
            <a:endParaRPr b="0" lang="en-US" sz="2400" strike="noStrike" u="none">
              <a:solidFill>
                <a:srgbClr val="ffffff"/>
              </a:solidFill>
              <a:effectLst/>
              <a:uFillTx/>
              <a:latin typeface="Times New Roman"/>
            </a:endParaRPr>
          </a:p>
        </p:txBody>
      </p:sp>
      <p:sp>
        <p:nvSpPr>
          <p:cNvPr id="89" name=""/>
          <p:cNvSpPr/>
          <p:nvPr/>
        </p:nvSpPr>
        <p:spPr>
          <a:xfrm>
            <a:off x="879480" y="5091120"/>
            <a:ext cx="2612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Efficiency/Conservation Savings</a:t>
            </a:r>
            <a:endParaRPr b="0" lang="en-US" sz="1200" strike="noStrike" u="none">
              <a:solidFill>
                <a:srgbClr val="ffffff"/>
              </a:solidFill>
              <a:effectLst/>
              <a:uFillTx/>
              <a:latin typeface="Times New Roman"/>
            </a:endParaRPr>
          </a:p>
        </p:txBody>
      </p:sp>
      <p:sp>
        <p:nvSpPr>
          <p:cNvPr id="90" name=""/>
          <p:cNvSpPr/>
          <p:nvPr/>
        </p:nvSpPr>
        <p:spPr>
          <a:xfrm>
            <a:off x="9360" y="920880"/>
            <a:ext cx="92736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BBL/</a:t>
            </a:r>
            <a:endParaRPr b="0" lang="en-US" sz="14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$K GDP</a:t>
            </a:r>
            <a:endParaRPr b="0" lang="en-US" sz="1400" strike="noStrike" u="none">
              <a:solidFill>
                <a:srgbClr val="ffffff"/>
              </a:solidFill>
              <a:effectLst/>
              <a:uFillTx/>
              <a:latin typeface="Times New Roman"/>
            </a:endParaRPr>
          </a:p>
        </p:txBody>
      </p:sp>
      <p:sp>
        <p:nvSpPr>
          <p:cNvPr id="91" name=""/>
          <p:cNvSpPr/>
          <p:nvPr/>
        </p:nvSpPr>
        <p:spPr>
          <a:xfrm>
            <a:off x="4448160" y="920880"/>
            <a:ext cx="92700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BBL/</a:t>
            </a:r>
            <a:endParaRPr b="0" lang="en-US" sz="14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$K GDP</a:t>
            </a:r>
            <a:endParaRPr b="0" lang="en-US" sz="14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graphicFrame>
        <p:nvGraphicFramePr>
          <p:cNvPr id="92" name=""/>
          <p:cNvGraphicFramePr/>
          <p:nvPr/>
        </p:nvGraphicFramePr>
        <p:xfrm>
          <a:off x="419040" y="1257480"/>
          <a:ext cx="8400960" cy="4800600"/>
        </p:xfrm>
        <a:graphic>
          <a:graphicData uri="http://schemas.openxmlformats.org/presentationml/2006/ole">
            <p:oleObj r:id="rId1" spid="">
              <p:embed/>
              <p:pic>
                <p:nvPicPr>
                  <p:cNvPr id="93" name="" descr=""/>
                  <p:cNvPicPr/>
                  <p:nvPr/>
                </p:nvPicPr>
                <p:blipFill>
                  <a:blip r:embed="rId2"/>
                  <a:stretch/>
                </p:blipFill>
                <p:spPr>
                  <a:xfrm>
                    <a:off x="419040" y="1257480"/>
                    <a:ext cx="8400960" cy="4800600"/>
                  </a:xfrm>
                  <a:prstGeom prst="rect">
                    <a:avLst/>
                  </a:prstGeom>
                  <a:noFill/>
                  <a:ln w="0">
                    <a:noFill/>
                  </a:ln>
                </p:spPr>
              </p:pic>
            </p:oleObj>
          </a:graphicData>
        </a:graphic>
      </p:graphicFrame>
      <p:sp>
        <p:nvSpPr>
          <p:cNvPr id="94" name=""/>
          <p:cNvSpPr/>
          <p:nvPr/>
        </p:nvSpPr>
        <p:spPr>
          <a:xfrm>
            <a:off x="230040" y="828720"/>
            <a:ext cx="1059480" cy="5814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Cents per</a:t>
            </a:r>
            <a:endParaRPr b="0" lang="en-US" sz="16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 kWh</a:t>
            </a:r>
            <a:endParaRPr b="0" lang="en-US" sz="1600" strike="noStrike" u="none">
              <a:solidFill>
                <a:srgbClr val="ffffff"/>
              </a:solidFill>
              <a:effectLst/>
              <a:uFillTx/>
              <a:latin typeface="Times New Roman"/>
            </a:endParaRPr>
          </a:p>
        </p:txBody>
      </p:sp>
      <p:sp>
        <p:nvSpPr>
          <p:cNvPr id="95" name=""/>
          <p:cNvSpPr/>
          <p:nvPr/>
        </p:nvSpPr>
        <p:spPr>
          <a:xfrm>
            <a:off x="321840" y="244440"/>
            <a:ext cx="2772360" cy="4899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ffffff"/>
                </a:solidFill>
                <a:effectLst/>
                <a:uFillTx/>
                <a:latin typeface="Arial"/>
              </a:rPr>
              <a:t>Electricity Costs</a:t>
            </a:r>
            <a:endParaRPr b="0" lang="en-US" sz="2600" strike="noStrike" u="none">
              <a:solidFill>
                <a:srgbClr val="ffffff"/>
              </a:solidFill>
              <a:effectLst/>
              <a:uFillTx/>
              <a:latin typeface="Times New Roman"/>
            </a:endParaRPr>
          </a:p>
        </p:txBody>
      </p:sp>
      <p:sp>
        <p:nvSpPr>
          <p:cNvPr id="96" name=""/>
          <p:cNvSpPr/>
          <p:nvPr/>
        </p:nvSpPr>
        <p:spPr>
          <a:xfrm>
            <a:off x="349200" y="6197760"/>
            <a:ext cx="8680680" cy="48240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100000"/>
              </a:lnSpc>
              <a:spcBef>
                <a:spcPts val="675"/>
              </a:spcBef>
              <a:spcAft>
                <a:spcPts val="561"/>
              </a:spcAft>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Times New Roman"/>
            </a:endParaRPr>
          </a:p>
          <a:p>
            <a:pPr lvl="1" marL="743040" indent="-285840">
              <a:lnSpc>
                <a:spcPct val="100000"/>
              </a:lnSpc>
              <a:spcBef>
                <a:spcPts val="675"/>
              </a:spcBef>
              <a:spcAft>
                <a:spcPts val="561"/>
              </a:spcAft>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Times New Roman"/>
            </a:endParaRPr>
          </a:p>
        </p:txBody>
      </p:sp>
      <p:sp>
        <p:nvSpPr>
          <p:cNvPr id="97" name=""/>
          <p:cNvSpPr/>
          <p:nvPr/>
        </p:nvSpPr>
        <p:spPr>
          <a:xfrm>
            <a:off x="349200" y="6032520"/>
            <a:ext cx="8680680" cy="48276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100000"/>
              </a:lnSpc>
              <a:spcBef>
                <a:spcPts val="675"/>
              </a:spcBef>
              <a:spcAft>
                <a:spcPts val="561"/>
              </a:spcAft>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Gas Combined Cycle preferred choice for new electricity production.</a:t>
            </a:r>
            <a:endParaRPr b="0" lang="en-US" sz="1800" strike="noStrike" u="none">
              <a:solidFill>
                <a:srgbClr val="ffffff"/>
              </a:solidFill>
              <a:effectLst/>
              <a:uFillTx/>
              <a:latin typeface="Times New Roman"/>
            </a:endParaRPr>
          </a:p>
          <a:p>
            <a:pPr lvl="1" marL="743040" indent="-285840">
              <a:lnSpc>
                <a:spcPct val="100000"/>
              </a:lnSpc>
              <a:spcBef>
                <a:spcPts val="675"/>
              </a:spcBef>
              <a:spcAft>
                <a:spcPts val="561"/>
              </a:spcAft>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graphicFrame>
        <p:nvGraphicFramePr>
          <p:cNvPr id="98" name=""/>
          <p:cNvGraphicFramePr/>
          <p:nvPr/>
        </p:nvGraphicFramePr>
        <p:xfrm>
          <a:off x="3467160" y="1106640"/>
          <a:ext cx="5524560" cy="4419360"/>
        </p:xfrm>
        <a:graphic>
          <a:graphicData uri="http://schemas.openxmlformats.org/presentationml/2006/ole">
            <p:oleObj r:id="rId1" spid="">
              <p:embed/>
              <p:pic>
                <p:nvPicPr>
                  <p:cNvPr id="99" name="" descr=""/>
                  <p:cNvPicPr/>
                  <p:nvPr/>
                </p:nvPicPr>
                <p:blipFill>
                  <a:blip r:embed="rId2"/>
                  <a:stretch/>
                </p:blipFill>
                <p:spPr>
                  <a:xfrm>
                    <a:off x="3467160" y="1106640"/>
                    <a:ext cx="5524560" cy="4419360"/>
                  </a:xfrm>
                  <a:prstGeom prst="rect">
                    <a:avLst/>
                  </a:prstGeom>
                  <a:noFill/>
                  <a:ln w="0">
                    <a:noFill/>
                  </a:ln>
                </p:spPr>
              </p:pic>
            </p:oleObj>
          </a:graphicData>
        </a:graphic>
      </p:graphicFrame>
      <p:sp>
        <p:nvSpPr>
          <p:cNvPr id="100" name=""/>
          <p:cNvSpPr/>
          <p:nvPr/>
        </p:nvSpPr>
        <p:spPr>
          <a:xfrm>
            <a:off x="4363920" y="835200"/>
            <a:ext cx="2095200" cy="15562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57456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Net Imports Volume</a:t>
            </a:r>
            <a:endParaRPr b="0" lang="en-US" sz="1600" strike="noStrike" u="none">
              <a:solidFill>
                <a:srgbClr val="ffffff"/>
              </a:solidFill>
              <a:effectLst/>
              <a:uFillTx/>
              <a:latin typeface="Times New Roman"/>
            </a:endParaRPr>
          </a:p>
          <a:p>
            <a:pPr>
              <a:lnSpc>
                <a:spcPct val="100000"/>
              </a:lnSpc>
              <a:tabLst>
                <a:tab algn="l" pos="0"/>
                <a:tab algn="l" pos="5745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1977:</a:t>
            </a:r>
            <a:r>
              <a:rPr b="0" lang="en-US" sz="1600" strike="noStrike" u="none">
                <a:solidFill>
                  <a:srgbClr val="ffffff"/>
                </a:solidFill>
                <a:effectLst/>
                <a:uFillTx/>
                <a:latin typeface="Arial"/>
              </a:rPr>
              <a:t>	</a:t>
            </a:r>
            <a:r>
              <a:rPr b="0" lang="en-US" sz="1600" strike="noStrike" u="none">
                <a:solidFill>
                  <a:srgbClr val="ffffff"/>
                </a:solidFill>
                <a:effectLst/>
                <a:uFillTx/>
                <a:latin typeface="Arial"/>
              </a:rPr>
              <a:t>  8.6 MBD</a:t>
            </a:r>
            <a:endParaRPr b="0" lang="en-US" sz="1600" strike="noStrike" u="none">
              <a:solidFill>
                <a:srgbClr val="ffffff"/>
              </a:solidFill>
              <a:effectLst/>
              <a:uFillTx/>
              <a:latin typeface="Times New Roman"/>
            </a:endParaRPr>
          </a:p>
          <a:p>
            <a:pPr>
              <a:lnSpc>
                <a:spcPct val="100000"/>
              </a:lnSpc>
              <a:tabLst>
                <a:tab algn="l" pos="0"/>
                <a:tab algn="l" pos="5745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1985:</a:t>
            </a:r>
            <a:r>
              <a:rPr b="0" lang="en-US" sz="1600" strike="noStrike" u="none">
                <a:solidFill>
                  <a:srgbClr val="ffffff"/>
                </a:solidFill>
                <a:effectLst/>
                <a:uFillTx/>
                <a:latin typeface="Arial"/>
              </a:rPr>
              <a:t>	</a:t>
            </a:r>
            <a:r>
              <a:rPr b="0" lang="en-US" sz="1600" strike="noStrike" u="none">
                <a:solidFill>
                  <a:srgbClr val="ffffff"/>
                </a:solidFill>
                <a:effectLst/>
                <a:uFillTx/>
                <a:latin typeface="Arial"/>
              </a:rPr>
              <a:t>  4.3 MBD</a:t>
            </a:r>
            <a:endParaRPr b="0" lang="en-US" sz="1600" strike="noStrike" u="none">
              <a:solidFill>
                <a:srgbClr val="ffffff"/>
              </a:solidFill>
              <a:effectLst/>
              <a:uFillTx/>
              <a:latin typeface="Times New Roman"/>
            </a:endParaRPr>
          </a:p>
          <a:p>
            <a:pPr>
              <a:lnSpc>
                <a:spcPct val="100000"/>
              </a:lnSpc>
              <a:tabLst>
                <a:tab algn="l" pos="0"/>
                <a:tab algn="l" pos="5745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2000:</a:t>
            </a:r>
            <a:r>
              <a:rPr b="0" lang="en-US" sz="1600" strike="noStrike" u="none">
                <a:solidFill>
                  <a:srgbClr val="ffffff"/>
                </a:solidFill>
                <a:effectLst/>
                <a:uFillTx/>
                <a:latin typeface="Arial"/>
              </a:rPr>
              <a:t>	</a:t>
            </a:r>
            <a:r>
              <a:rPr b="0" lang="en-US" sz="1600" strike="noStrike" u="none">
                <a:solidFill>
                  <a:srgbClr val="ffffff"/>
                </a:solidFill>
                <a:effectLst/>
                <a:uFillTx/>
                <a:latin typeface="Arial"/>
              </a:rPr>
              <a:t>10.4 MBD</a:t>
            </a:r>
            <a:endParaRPr b="0" lang="en-US" sz="1600" strike="noStrike" u="none">
              <a:solidFill>
                <a:srgbClr val="ffffff"/>
              </a:solidFill>
              <a:effectLst/>
              <a:uFillTx/>
              <a:latin typeface="Times New Roman"/>
            </a:endParaRPr>
          </a:p>
          <a:p>
            <a:pPr>
              <a:lnSpc>
                <a:spcPct val="100000"/>
              </a:lnSpc>
              <a:tabLst>
                <a:tab algn="l" pos="0"/>
                <a:tab algn="l" pos="5745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	</a:t>
            </a:r>
            <a:r>
              <a:rPr b="0" lang="en-US" sz="1600" strike="noStrike" u="none">
                <a:solidFill>
                  <a:srgbClr val="ffffff"/>
                </a:solidFill>
                <a:effectLst/>
                <a:uFillTx/>
                <a:latin typeface="Arial"/>
              </a:rPr>
              <a:t>  9.0 Crude</a:t>
            </a:r>
            <a:endParaRPr b="0" lang="en-US" sz="1600" strike="noStrike" u="none">
              <a:solidFill>
                <a:srgbClr val="ffffff"/>
              </a:solidFill>
              <a:effectLst/>
              <a:uFillTx/>
              <a:latin typeface="Times New Roman"/>
            </a:endParaRPr>
          </a:p>
          <a:p>
            <a:pPr>
              <a:lnSpc>
                <a:spcPct val="100000"/>
              </a:lnSpc>
              <a:tabLst>
                <a:tab algn="l" pos="0"/>
                <a:tab algn="l" pos="5745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	</a:t>
            </a:r>
            <a:r>
              <a:rPr b="0" lang="en-US" sz="1600" strike="noStrike" u="none">
                <a:solidFill>
                  <a:srgbClr val="ffffff"/>
                </a:solidFill>
                <a:effectLst/>
                <a:uFillTx/>
                <a:latin typeface="Arial"/>
              </a:rPr>
              <a:t>  1.4 Products</a:t>
            </a:r>
            <a:endParaRPr b="0" lang="en-US" sz="1600" strike="noStrike" u="none">
              <a:solidFill>
                <a:srgbClr val="ffffff"/>
              </a:solidFill>
              <a:effectLst/>
              <a:uFillTx/>
              <a:latin typeface="Times New Roman"/>
            </a:endParaRPr>
          </a:p>
        </p:txBody>
      </p:sp>
      <p:sp>
        <p:nvSpPr>
          <p:cNvPr id="101" name=""/>
          <p:cNvSpPr/>
          <p:nvPr/>
        </p:nvSpPr>
        <p:spPr>
          <a:xfrm>
            <a:off x="790560" y="5745240"/>
            <a:ext cx="8353440" cy="757080"/>
          </a:xfrm>
          <a:prstGeom prst="rect">
            <a:avLst/>
          </a:prstGeom>
          <a:noFill/>
          <a:ln w="0">
            <a:noFill/>
          </a:ln>
        </p:spPr>
        <p:style>
          <a:lnRef idx="0"/>
          <a:fillRef idx="0"/>
          <a:effectRef idx="0"/>
          <a:fontRef idx="minor"/>
        </p:style>
        <p:txBody>
          <a:bodyPr lIns="90000" rIns="90000" tIns="46800" bIns="46800" anchor="t">
            <a:spAutoFit/>
          </a:bodyPr>
          <a:p>
            <a:pPr marL="171360" indent="-171360">
              <a:lnSpc>
                <a:spcPct val="100000"/>
              </a:lnSpc>
              <a:spcBef>
                <a:spcPts val="90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During 1985-2000, net imports grew about 6% per year</a:t>
            </a:r>
            <a:endParaRPr b="0" lang="en-US" sz="1800" strike="noStrike" u="none">
              <a:solidFill>
                <a:srgbClr val="ffffff"/>
              </a:solidFill>
              <a:effectLst/>
              <a:uFillTx/>
              <a:latin typeface="Times New Roman"/>
            </a:endParaRPr>
          </a:p>
          <a:p>
            <a:pPr marL="171360" indent="-171360">
              <a:lnSpc>
                <a:spcPct val="100000"/>
              </a:lnSpc>
              <a:spcBef>
                <a:spcPts val="90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By 2020, net imports will approach 15 MBD or 60-65% of U.S. consumption</a:t>
            </a:r>
            <a:endParaRPr b="0" lang="en-US" sz="1800" strike="noStrike" u="none">
              <a:solidFill>
                <a:srgbClr val="ffffff"/>
              </a:solidFill>
              <a:effectLst/>
              <a:uFillTx/>
              <a:latin typeface="Times New Roman"/>
            </a:endParaRPr>
          </a:p>
        </p:txBody>
      </p:sp>
      <p:sp>
        <p:nvSpPr>
          <p:cNvPr id="102" name=""/>
          <p:cNvSpPr/>
          <p:nvPr/>
        </p:nvSpPr>
        <p:spPr>
          <a:xfrm>
            <a:off x="7215840" y="4230720"/>
            <a:ext cx="137484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Persian Gulf</a:t>
            </a:r>
            <a:endParaRPr b="0" lang="en-US" sz="1600" strike="noStrike" u="none">
              <a:solidFill>
                <a:srgbClr val="ffffff"/>
              </a:solidFill>
              <a:effectLst/>
              <a:uFillTx/>
              <a:latin typeface="Times New Roman"/>
            </a:endParaRPr>
          </a:p>
        </p:txBody>
      </p:sp>
      <p:sp>
        <p:nvSpPr>
          <p:cNvPr id="103" name=""/>
          <p:cNvSpPr/>
          <p:nvPr/>
        </p:nvSpPr>
        <p:spPr>
          <a:xfrm>
            <a:off x="7446960" y="2749680"/>
            <a:ext cx="94644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LA/CCA</a:t>
            </a:r>
            <a:endParaRPr b="0" lang="en-US" sz="1600" strike="noStrike" u="none">
              <a:solidFill>
                <a:srgbClr val="ffffff"/>
              </a:solidFill>
              <a:effectLst/>
              <a:uFillTx/>
              <a:latin typeface="Times New Roman"/>
            </a:endParaRPr>
          </a:p>
        </p:txBody>
      </p:sp>
      <p:sp>
        <p:nvSpPr>
          <p:cNvPr id="104" name=""/>
          <p:cNvSpPr/>
          <p:nvPr/>
        </p:nvSpPr>
        <p:spPr>
          <a:xfrm>
            <a:off x="7062480" y="3510000"/>
            <a:ext cx="165636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Canada/Mexico</a:t>
            </a:r>
            <a:endParaRPr b="0" lang="en-US" sz="1600" strike="noStrike" u="none">
              <a:solidFill>
                <a:srgbClr val="ffffff"/>
              </a:solidFill>
              <a:effectLst/>
              <a:uFillTx/>
              <a:latin typeface="Times New Roman"/>
            </a:endParaRPr>
          </a:p>
        </p:txBody>
      </p:sp>
      <p:sp>
        <p:nvSpPr>
          <p:cNvPr id="105" name=""/>
          <p:cNvSpPr/>
          <p:nvPr/>
        </p:nvSpPr>
        <p:spPr>
          <a:xfrm>
            <a:off x="7598880" y="1976400"/>
            <a:ext cx="72144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Other</a:t>
            </a:r>
            <a:endParaRPr b="0" lang="en-US" sz="1600" strike="noStrike" u="none">
              <a:solidFill>
                <a:srgbClr val="ffffff"/>
              </a:solidFill>
              <a:effectLst/>
              <a:uFillTx/>
              <a:latin typeface="Times New Roman"/>
            </a:endParaRPr>
          </a:p>
        </p:txBody>
      </p:sp>
      <p:sp>
        <p:nvSpPr>
          <p:cNvPr id="106" name=""/>
          <p:cNvSpPr/>
          <p:nvPr/>
        </p:nvSpPr>
        <p:spPr>
          <a:xfrm>
            <a:off x="3514680" y="844560"/>
            <a:ext cx="76212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MBD</a:t>
            </a:r>
            <a:endParaRPr b="0" lang="en-US" sz="1400" strike="noStrike" u="none">
              <a:solidFill>
                <a:srgbClr val="ffffff"/>
              </a:solidFill>
              <a:effectLst/>
              <a:uFillTx/>
              <a:latin typeface="Times New Roman"/>
            </a:endParaRPr>
          </a:p>
        </p:txBody>
      </p:sp>
      <p:graphicFrame>
        <p:nvGraphicFramePr>
          <p:cNvPr id="107" name=""/>
          <p:cNvGraphicFramePr/>
          <p:nvPr/>
        </p:nvGraphicFramePr>
        <p:xfrm>
          <a:off x="196920" y="1092240"/>
          <a:ext cx="3601800" cy="4419720"/>
        </p:xfrm>
        <a:graphic>
          <a:graphicData uri="http://schemas.openxmlformats.org/presentationml/2006/ole">
            <p:oleObj r:id="rId3" spid="">
              <p:embed/>
              <p:pic>
                <p:nvPicPr>
                  <p:cNvPr id="108" name="" descr=""/>
                  <p:cNvPicPr/>
                  <p:nvPr/>
                </p:nvPicPr>
                <p:blipFill>
                  <a:blip r:embed="rId4"/>
                  <a:stretch/>
                </p:blipFill>
                <p:spPr>
                  <a:xfrm>
                    <a:off x="196920" y="1092240"/>
                    <a:ext cx="3601800" cy="4419720"/>
                  </a:xfrm>
                  <a:prstGeom prst="rect">
                    <a:avLst/>
                  </a:prstGeom>
                  <a:noFill/>
                  <a:ln w="0">
                    <a:noFill/>
                  </a:ln>
                </p:spPr>
              </p:pic>
            </p:oleObj>
          </a:graphicData>
        </a:graphic>
      </p:graphicFrame>
      <p:sp>
        <p:nvSpPr>
          <p:cNvPr id="109" name=""/>
          <p:cNvSpPr/>
          <p:nvPr/>
        </p:nvSpPr>
        <p:spPr>
          <a:xfrm>
            <a:off x="865080" y="825480"/>
            <a:ext cx="255276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 of U.S. Consumption</a:t>
            </a:r>
            <a:endParaRPr b="0" lang="en-US" sz="1600" strike="noStrike" u="none">
              <a:solidFill>
                <a:srgbClr val="ffffff"/>
              </a:solidFill>
              <a:effectLst/>
              <a:uFillTx/>
              <a:latin typeface="Times New Roman"/>
            </a:endParaRPr>
          </a:p>
        </p:txBody>
      </p:sp>
      <p:sp>
        <p:nvSpPr>
          <p:cNvPr id="110" name=""/>
          <p:cNvSpPr/>
          <p:nvPr/>
        </p:nvSpPr>
        <p:spPr>
          <a:xfrm>
            <a:off x="861120" y="1925640"/>
            <a:ext cx="1228320" cy="1068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000000"/>
                </a:solidFill>
                <a:effectLst/>
                <a:uFillTx/>
                <a:latin typeface="Arial"/>
              </a:rPr>
              <a:t>Net Imports</a:t>
            </a:r>
            <a:endParaRPr b="0" lang="en-US" sz="16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1977:  46%</a:t>
            </a:r>
            <a:endParaRPr b="0" lang="en-US" sz="16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1985:  27%</a:t>
            </a:r>
            <a:endParaRPr b="0" lang="en-US" sz="16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2000:  53%</a:t>
            </a:r>
            <a:endParaRPr b="0" lang="en-US" sz="1600" strike="noStrike" u="none">
              <a:solidFill>
                <a:srgbClr val="ffffff"/>
              </a:solidFill>
              <a:effectLst/>
              <a:uFillTx/>
              <a:latin typeface="Times New Roman"/>
            </a:endParaRPr>
          </a:p>
        </p:txBody>
      </p:sp>
      <p:sp>
        <p:nvSpPr>
          <p:cNvPr id="111" name=""/>
          <p:cNvSpPr/>
          <p:nvPr/>
        </p:nvSpPr>
        <p:spPr>
          <a:xfrm>
            <a:off x="1568520" y="1533600"/>
            <a:ext cx="1825200" cy="3376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Domestic Supply</a:t>
            </a:r>
            <a:endParaRPr b="0" lang="en-US" sz="1600" strike="noStrike" u="none">
              <a:solidFill>
                <a:srgbClr val="ffffff"/>
              </a:solidFill>
              <a:effectLst/>
              <a:uFillTx/>
              <a:latin typeface="Times New Roman"/>
            </a:endParaRPr>
          </a:p>
        </p:txBody>
      </p:sp>
      <p:sp>
        <p:nvSpPr>
          <p:cNvPr id="112" name=""/>
          <p:cNvSpPr/>
          <p:nvPr/>
        </p:nvSpPr>
        <p:spPr>
          <a:xfrm>
            <a:off x="2180160" y="4459320"/>
            <a:ext cx="127332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PG Imports</a:t>
            </a:r>
            <a:endParaRPr b="0" lang="en-US" sz="1600" strike="noStrike" u="none">
              <a:solidFill>
                <a:srgbClr val="ffffff"/>
              </a:solidFill>
              <a:effectLst/>
              <a:uFillTx/>
              <a:latin typeface="Times New Roman"/>
            </a:endParaRPr>
          </a:p>
        </p:txBody>
      </p:sp>
      <p:sp>
        <p:nvSpPr>
          <p:cNvPr id="113" name=""/>
          <p:cNvSpPr/>
          <p:nvPr/>
        </p:nvSpPr>
        <p:spPr>
          <a:xfrm>
            <a:off x="1685520" y="3494160"/>
            <a:ext cx="173448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Non-PG Imports</a:t>
            </a:r>
            <a:endParaRPr b="0" lang="en-US" sz="1600" strike="noStrike" u="none">
              <a:solidFill>
                <a:srgbClr val="ffffff"/>
              </a:solidFill>
              <a:effectLst/>
              <a:uFillTx/>
              <a:latin typeface="Times New Roman"/>
            </a:endParaRPr>
          </a:p>
        </p:txBody>
      </p:sp>
      <p:sp>
        <p:nvSpPr>
          <p:cNvPr id="114" name=""/>
          <p:cNvSpPr/>
          <p:nvPr/>
        </p:nvSpPr>
        <p:spPr>
          <a:xfrm flipV="1">
            <a:off x="852480" y="4182840"/>
            <a:ext cx="2562120" cy="4680"/>
          </a:xfrm>
          <a:prstGeom prst="line">
            <a:avLst/>
          </a:prstGeom>
          <a:ln w="12600">
            <a:solidFill>
              <a:srgbClr val="000000"/>
            </a:solidFill>
            <a:prstDash val="sysDot"/>
            <a:miter/>
          </a:ln>
        </p:spPr>
        <p:style>
          <a:lnRef idx="0"/>
          <a:fillRef idx="0"/>
          <a:effectRef idx="0"/>
          <a:fontRef idx="minor"/>
        </p:style>
        <p:txBody>
          <a:bodyPr lIns="90360" rIns="90360" tIns="-39600" bIns="-39600" anchor="ctr">
            <a:noAutofit/>
          </a:bodyPr>
          <a:p>
            <a:endParaRPr b="0" lang="en-US" sz="2400" strike="noStrike" u="none">
              <a:solidFill>
                <a:srgbClr val="ffffff"/>
              </a:solidFill>
              <a:effectLst/>
              <a:uFillTx/>
              <a:latin typeface="Times New Roman"/>
            </a:endParaRPr>
          </a:p>
        </p:txBody>
      </p:sp>
      <p:sp>
        <p:nvSpPr>
          <p:cNvPr id="115" name=""/>
          <p:cNvSpPr/>
          <p:nvPr/>
        </p:nvSpPr>
        <p:spPr>
          <a:xfrm flipV="1">
            <a:off x="866880" y="3160800"/>
            <a:ext cx="2562120" cy="1440"/>
          </a:xfrm>
          <a:prstGeom prst="line">
            <a:avLst/>
          </a:prstGeom>
          <a:ln w="12600">
            <a:solidFill>
              <a:srgbClr val="000000"/>
            </a:solidFill>
            <a:prstDash val="sysDot"/>
            <a:miter/>
          </a:ln>
        </p:spPr>
        <p:style>
          <a:lnRef idx="0"/>
          <a:fillRef idx="0"/>
          <a:effectRef idx="0"/>
          <a:fontRef idx="minor"/>
        </p:style>
        <p:txBody>
          <a:bodyPr lIns="90360" rIns="90360" tIns="-42840" bIns="-42840" anchor="ctr">
            <a:noAutofit/>
          </a:bodyPr>
          <a:p>
            <a:endParaRPr b="0" lang="en-US" sz="2400" strike="noStrike" u="none">
              <a:solidFill>
                <a:srgbClr val="ffffff"/>
              </a:solidFill>
              <a:effectLst/>
              <a:uFillTx/>
              <a:latin typeface="Times New Roman"/>
            </a:endParaRPr>
          </a:p>
        </p:txBody>
      </p:sp>
      <p:sp>
        <p:nvSpPr>
          <p:cNvPr id="116" name=""/>
          <p:cNvSpPr/>
          <p:nvPr/>
        </p:nvSpPr>
        <p:spPr>
          <a:xfrm>
            <a:off x="289080" y="243000"/>
            <a:ext cx="7500960" cy="101916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ffffff"/>
                </a:solidFill>
                <a:effectLst/>
                <a:uFillTx/>
                <a:latin typeface="Arial"/>
              </a:rPr>
              <a:t>U.S. Petroleum Net Imports</a:t>
            </a:r>
            <a:endParaRPr b="0" lang="en-US" sz="26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17" name=""/>
          <p:cNvSpPr/>
          <p:nvPr/>
        </p:nvSpPr>
        <p:spPr>
          <a:xfrm>
            <a:off x="2730600" y="3975120"/>
            <a:ext cx="3504960" cy="2119320"/>
          </a:xfrm>
          <a:prstGeom prst="ellipse">
            <a:avLst/>
          </a:prstGeom>
          <a:solidFill>
            <a:srgbClr val="00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18" name="PlaceHolder 1"/>
          <p:cNvSpPr>
            <a:spLocks noGrp="1"/>
          </p:cNvSpPr>
          <p:nvPr>
            <p:ph type="title"/>
          </p:nvPr>
        </p:nvSpPr>
        <p:spPr>
          <a:xfrm>
            <a:off x="328680" y="236520"/>
            <a:ext cx="8105760" cy="43488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ffffff"/>
                </a:solidFill>
                <a:effectLst/>
                <a:uFillTx/>
                <a:latin typeface="Arial"/>
              </a:rPr>
              <a:t>AP Emissions Growth Double Industrialized</a:t>
            </a:r>
            <a:endParaRPr b="1" i="1" lang="en-US" sz="2600" strike="noStrike" u="none">
              <a:solidFill>
                <a:srgbClr val="ffffff"/>
              </a:solidFill>
              <a:effectLst/>
              <a:uFillTx/>
              <a:latin typeface="Arial"/>
            </a:endParaRPr>
          </a:p>
        </p:txBody>
      </p:sp>
      <p:graphicFrame>
        <p:nvGraphicFramePr>
          <p:cNvPr id="119" name=""/>
          <p:cNvGraphicFramePr/>
          <p:nvPr/>
        </p:nvGraphicFramePr>
        <p:xfrm>
          <a:off x="165240" y="1003320"/>
          <a:ext cx="4292640" cy="4952880"/>
        </p:xfrm>
        <a:graphic>
          <a:graphicData uri="http://schemas.openxmlformats.org/presentationml/2006/ole">
            <p:oleObj r:id="rId1" spid="">
              <p:embed/>
              <p:pic>
                <p:nvPicPr>
                  <p:cNvPr id="120" name="" descr=""/>
                  <p:cNvPicPr/>
                  <p:nvPr/>
                </p:nvPicPr>
                <p:blipFill>
                  <a:blip r:embed="rId2"/>
                  <a:stretch/>
                </p:blipFill>
                <p:spPr>
                  <a:xfrm>
                    <a:off x="165240" y="1003320"/>
                    <a:ext cx="4292640" cy="4952880"/>
                  </a:xfrm>
                  <a:prstGeom prst="rect">
                    <a:avLst/>
                  </a:prstGeom>
                  <a:noFill/>
                  <a:ln w="0">
                    <a:noFill/>
                  </a:ln>
                </p:spPr>
              </p:pic>
            </p:oleObj>
          </a:graphicData>
        </a:graphic>
      </p:graphicFrame>
      <p:sp>
        <p:nvSpPr>
          <p:cNvPr id="121" name=""/>
          <p:cNvSpPr/>
          <p:nvPr/>
        </p:nvSpPr>
        <p:spPr>
          <a:xfrm>
            <a:off x="3289680" y="5559480"/>
            <a:ext cx="1561320" cy="3376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Growth '90-'20</a:t>
            </a:r>
            <a:endParaRPr b="0" lang="en-US" sz="1600" strike="noStrike" u="none">
              <a:solidFill>
                <a:srgbClr val="ffffff"/>
              </a:solidFill>
              <a:effectLst/>
              <a:uFillTx/>
              <a:latin typeface="Times New Roman"/>
            </a:endParaRPr>
          </a:p>
        </p:txBody>
      </p:sp>
      <p:sp>
        <p:nvSpPr>
          <p:cNvPr id="122" name=""/>
          <p:cNvSpPr/>
          <p:nvPr/>
        </p:nvSpPr>
        <p:spPr>
          <a:xfrm>
            <a:off x="2678760" y="3922560"/>
            <a:ext cx="12312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Industrialized</a:t>
            </a:r>
            <a:endParaRPr b="0" lang="en-US" sz="1400" strike="noStrike" u="none">
              <a:solidFill>
                <a:srgbClr val="ffffff"/>
              </a:solidFill>
              <a:effectLst/>
              <a:uFillTx/>
              <a:latin typeface="Times New Roman"/>
            </a:endParaRPr>
          </a:p>
        </p:txBody>
      </p:sp>
      <p:sp>
        <p:nvSpPr>
          <p:cNvPr id="123" name=""/>
          <p:cNvSpPr/>
          <p:nvPr/>
        </p:nvSpPr>
        <p:spPr>
          <a:xfrm>
            <a:off x="2678760" y="3602160"/>
            <a:ext cx="12708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Latin America</a:t>
            </a:r>
            <a:endParaRPr b="0" lang="en-US" sz="1400" strike="noStrike" u="none">
              <a:solidFill>
                <a:srgbClr val="ffffff"/>
              </a:solidFill>
              <a:effectLst/>
              <a:uFillTx/>
              <a:latin typeface="Times New Roman"/>
            </a:endParaRPr>
          </a:p>
        </p:txBody>
      </p:sp>
      <p:sp>
        <p:nvSpPr>
          <p:cNvPr id="124" name=""/>
          <p:cNvSpPr/>
          <p:nvPr/>
        </p:nvSpPr>
        <p:spPr>
          <a:xfrm>
            <a:off x="2679120" y="3246480"/>
            <a:ext cx="13795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Mid East/Africa</a:t>
            </a:r>
            <a:endParaRPr b="0" lang="en-US" sz="1400" strike="noStrike" u="none">
              <a:solidFill>
                <a:srgbClr val="ffffff"/>
              </a:solidFill>
              <a:effectLst/>
              <a:uFillTx/>
              <a:latin typeface="Times New Roman"/>
            </a:endParaRPr>
          </a:p>
        </p:txBody>
      </p:sp>
      <p:sp>
        <p:nvSpPr>
          <p:cNvPr id="125" name=""/>
          <p:cNvSpPr/>
          <p:nvPr/>
        </p:nvSpPr>
        <p:spPr>
          <a:xfrm>
            <a:off x="2679120" y="2840040"/>
            <a:ext cx="11620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East Europe</a:t>
            </a:r>
            <a:endParaRPr b="0" lang="en-US" sz="1400" strike="noStrike" u="none">
              <a:solidFill>
                <a:srgbClr val="ffffff"/>
              </a:solidFill>
              <a:effectLst/>
              <a:uFillTx/>
              <a:latin typeface="Times New Roman"/>
            </a:endParaRPr>
          </a:p>
        </p:txBody>
      </p:sp>
      <p:sp>
        <p:nvSpPr>
          <p:cNvPr id="126" name=""/>
          <p:cNvSpPr/>
          <p:nvPr/>
        </p:nvSpPr>
        <p:spPr>
          <a:xfrm>
            <a:off x="2685240" y="1916280"/>
            <a:ext cx="136044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Developing AP</a:t>
            </a:r>
            <a:endParaRPr b="0" lang="en-US" sz="1400" strike="noStrike" u="none">
              <a:solidFill>
                <a:srgbClr val="ffffff"/>
              </a:solidFill>
              <a:effectLst/>
              <a:uFillTx/>
              <a:latin typeface="Times New Roman"/>
            </a:endParaRPr>
          </a:p>
        </p:txBody>
      </p:sp>
      <p:sp>
        <p:nvSpPr>
          <p:cNvPr id="127" name=""/>
          <p:cNvSpPr/>
          <p:nvPr/>
        </p:nvSpPr>
        <p:spPr>
          <a:xfrm>
            <a:off x="4355280" y="5078520"/>
            <a:ext cx="7156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Power</a:t>
            </a:r>
            <a:endParaRPr b="0" lang="en-US" sz="1400" strike="noStrike" u="none">
              <a:solidFill>
                <a:srgbClr val="ffffff"/>
              </a:solidFill>
              <a:effectLst/>
              <a:uFillTx/>
              <a:latin typeface="Times New Roman"/>
            </a:endParaRPr>
          </a:p>
        </p:txBody>
      </p:sp>
      <p:sp>
        <p:nvSpPr>
          <p:cNvPr id="128" name=""/>
          <p:cNvSpPr/>
          <p:nvPr/>
        </p:nvSpPr>
        <p:spPr>
          <a:xfrm>
            <a:off x="4353480" y="4762440"/>
            <a:ext cx="9831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Industrial</a:t>
            </a:r>
            <a:endParaRPr b="0" lang="en-US" sz="1400" strike="noStrike" u="none">
              <a:solidFill>
                <a:srgbClr val="ffffff"/>
              </a:solidFill>
              <a:effectLst/>
              <a:uFillTx/>
              <a:latin typeface="Times New Roman"/>
            </a:endParaRPr>
          </a:p>
        </p:txBody>
      </p:sp>
      <p:sp>
        <p:nvSpPr>
          <p:cNvPr id="129" name=""/>
          <p:cNvSpPr/>
          <p:nvPr/>
        </p:nvSpPr>
        <p:spPr>
          <a:xfrm>
            <a:off x="4353840" y="4545000"/>
            <a:ext cx="101304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Transport</a:t>
            </a:r>
            <a:endParaRPr b="0" lang="en-US" sz="1400" strike="noStrike" u="none">
              <a:solidFill>
                <a:srgbClr val="ffffff"/>
              </a:solidFill>
              <a:effectLst/>
              <a:uFillTx/>
              <a:latin typeface="Times New Roman"/>
            </a:endParaRPr>
          </a:p>
        </p:txBody>
      </p:sp>
      <p:sp>
        <p:nvSpPr>
          <p:cNvPr id="130" name=""/>
          <p:cNvSpPr/>
          <p:nvPr/>
        </p:nvSpPr>
        <p:spPr>
          <a:xfrm>
            <a:off x="4354920" y="4354560"/>
            <a:ext cx="111204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Res/Comm</a:t>
            </a:r>
            <a:endParaRPr b="0" lang="en-US" sz="1400" strike="noStrike" u="none">
              <a:solidFill>
                <a:srgbClr val="ffffff"/>
              </a:solidFill>
              <a:effectLst/>
              <a:uFillTx/>
              <a:latin typeface="Times New Roman"/>
            </a:endParaRPr>
          </a:p>
        </p:txBody>
      </p:sp>
      <p:sp>
        <p:nvSpPr>
          <p:cNvPr id="131" name=""/>
          <p:cNvSpPr/>
          <p:nvPr/>
        </p:nvSpPr>
        <p:spPr>
          <a:xfrm flipH="1">
            <a:off x="4253040" y="4530600"/>
            <a:ext cx="126720" cy="12960"/>
          </a:xfrm>
          <a:prstGeom prst="line">
            <a:avLst/>
          </a:prstGeom>
          <a:ln w="9360">
            <a:solidFill>
              <a:srgbClr val="ffffff"/>
            </a:solidFill>
            <a:miter/>
          </a:ln>
        </p:spPr>
        <p:style>
          <a:lnRef idx="0"/>
          <a:fillRef idx="0"/>
          <a:effectRef idx="0"/>
          <a:fontRef idx="minor"/>
        </p:style>
        <p:txBody>
          <a:bodyPr lIns="90000" rIns="90000" tIns="-33840" bIns="-33840" anchor="ctr">
            <a:noAutofit/>
          </a:bodyPr>
          <a:p>
            <a:endParaRPr b="0" lang="en-US" sz="2400" strike="noStrike" u="none">
              <a:solidFill>
                <a:srgbClr val="ffffff"/>
              </a:solidFill>
              <a:effectLst/>
              <a:uFillTx/>
              <a:latin typeface="Times New Roman"/>
            </a:endParaRPr>
          </a:p>
        </p:txBody>
      </p:sp>
      <p:graphicFrame>
        <p:nvGraphicFramePr>
          <p:cNvPr id="132" name=""/>
          <p:cNvGraphicFramePr/>
          <p:nvPr/>
        </p:nvGraphicFramePr>
        <p:xfrm>
          <a:off x="4737240" y="1308240"/>
          <a:ext cx="4330440" cy="3187440"/>
        </p:xfrm>
        <a:graphic>
          <a:graphicData uri="http://schemas.openxmlformats.org/presentationml/2006/ole">
            <p:oleObj r:id="rId3" spid="">
              <p:embed/>
              <p:pic>
                <p:nvPicPr>
                  <p:cNvPr id="133" name="" descr=""/>
                  <p:cNvPicPr/>
                  <p:nvPr/>
                </p:nvPicPr>
                <p:blipFill>
                  <a:blip r:embed="rId4"/>
                  <a:stretch/>
                </p:blipFill>
                <p:spPr>
                  <a:xfrm>
                    <a:off x="4737240" y="1308240"/>
                    <a:ext cx="4330440" cy="3187440"/>
                  </a:xfrm>
                  <a:prstGeom prst="rect">
                    <a:avLst/>
                  </a:prstGeom>
                  <a:noFill/>
                  <a:ln w="0">
                    <a:noFill/>
                  </a:ln>
                </p:spPr>
              </p:pic>
            </p:oleObj>
          </a:graphicData>
        </a:graphic>
      </p:graphicFrame>
      <p:sp>
        <p:nvSpPr>
          <p:cNvPr id="134" name=""/>
          <p:cNvSpPr/>
          <p:nvPr/>
        </p:nvSpPr>
        <p:spPr>
          <a:xfrm>
            <a:off x="6136920" y="785880"/>
            <a:ext cx="2848680" cy="916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Year 2000 Kg Carbon </a:t>
            </a:r>
            <a:endParaRPr b="0" lang="en-US" sz="18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Per kWHR Elec. Demand</a:t>
            </a:r>
            <a:endParaRPr b="0" lang="en-US" sz="18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Times New Roman"/>
            </a:endParaRPr>
          </a:p>
        </p:txBody>
      </p:sp>
      <p:sp>
        <p:nvSpPr>
          <p:cNvPr id="135" name=""/>
          <p:cNvSpPr/>
          <p:nvPr/>
        </p:nvSpPr>
        <p:spPr>
          <a:xfrm>
            <a:off x="674640" y="804960"/>
            <a:ext cx="2187720" cy="3682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Carbon Emissions</a:t>
            </a:r>
            <a:endParaRPr b="0" lang="en-US" sz="1800" strike="noStrike" u="none">
              <a:solidFill>
                <a:srgbClr val="ffffff"/>
              </a:solidFill>
              <a:effectLst/>
              <a:uFillTx/>
              <a:latin typeface="Times New Roman"/>
            </a:endParaRPr>
          </a:p>
        </p:txBody>
      </p:sp>
      <p:sp>
        <p:nvSpPr>
          <p:cNvPr id="136" name=""/>
          <p:cNvSpPr/>
          <p:nvPr/>
        </p:nvSpPr>
        <p:spPr>
          <a:xfrm>
            <a:off x="3366720" y="4748040"/>
            <a:ext cx="4878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IND</a:t>
            </a:r>
            <a:endParaRPr b="0" lang="en-US" sz="1400" strike="noStrike" u="none">
              <a:solidFill>
                <a:srgbClr val="ffffff"/>
              </a:solidFill>
              <a:effectLst/>
              <a:uFillTx/>
              <a:latin typeface="Times New Roman"/>
            </a:endParaRPr>
          </a:p>
        </p:txBody>
      </p:sp>
      <p:sp>
        <p:nvSpPr>
          <p:cNvPr id="137" name=""/>
          <p:cNvSpPr/>
          <p:nvPr/>
        </p:nvSpPr>
        <p:spPr>
          <a:xfrm>
            <a:off x="116280" y="952560"/>
            <a:ext cx="65628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GT/Yr</a:t>
            </a:r>
            <a:endParaRPr b="0" lang="en-US" sz="1400" strike="noStrike" u="none">
              <a:solidFill>
                <a:srgbClr val="ffffff"/>
              </a:solidFill>
              <a:effectLst/>
              <a:uFillTx/>
              <a:latin typeface="Times New Roman"/>
            </a:endParaRPr>
          </a:p>
        </p:txBody>
      </p:sp>
      <p:sp>
        <p:nvSpPr>
          <p:cNvPr id="138" name=""/>
          <p:cNvSpPr/>
          <p:nvPr/>
        </p:nvSpPr>
        <p:spPr>
          <a:xfrm>
            <a:off x="4174920" y="4100400"/>
            <a:ext cx="14389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Arial"/>
              </a:rPr>
              <a:t>Developing AP</a:t>
            </a:r>
            <a:endParaRPr b="0" lang="en-US" sz="1400" strike="noStrike" u="none">
              <a:solidFill>
                <a:srgbClr val="ffffff"/>
              </a:solidFill>
              <a:effectLst/>
              <a:uFillTx/>
              <a:latin typeface="Times New Roman"/>
            </a:endParaRPr>
          </a:p>
        </p:txBody>
      </p:sp>
      <p:sp>
        <p:nvSpPr>
          <p:cNvPr id="139" name=""/>
          <p:cNvSpPr/>
          <p:nvPr/>
        </p:nvSpPr>
        <p:spPr>
          <a:xfrm>
            <a:off x="463680" y="6108840"/>
            <a:ext cx="8680320" cy="482400"/>
          </a:xfrm>
          <a:prstGeom prst="rect">
            <a:avLst/>
          </a:prstGeom>
          <a:noFill/>
          <a:ln w="0">
            <a:noFill/>
          </a:ln>
        </p:spPr>
        <p:style>
          <a:lnRef idx="0"/>
          <a:fillRef idx="0"/>
          <a:effectRef idx="0"/>
          <a:fontRef idx="minor"/>
        </p:style>
        <p:txBody>
          <a:bodyPr lIns="90000" rIns="90000" tIns="46800" bIns="46800" anchor="t">
            <a:normAutofit fontScale="62500" lnSpcReduction="19999"/>
          </a:bodyPr>
          <a:p>
            <a:pPr marL="343080" indent="-343080">
              <a:lnSpc>
                <a:spcPct val="100000"/>
              </a:lnSpc>
              <a:spcBef>
                <a:spcPts val="675"/>
              </a:spcBef>
              <a:spcAft>
                <a:spcPts val="561"/>
              </a:spcAft>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Approaches to effectively reduce carbon emissions should be global in light of forecast increases in Developing Countries.</a:t>
            </a:r>
            <a:endParaRPr b="0" lang="en-US" sz="1800" strike="noStrike" u="none">
              <a:solidFill>
                <a:srgbClr val="ffffff"/>
              </a:solidFill>
              <a:effectLst/>
              <a:uFillTx/>
              <a:latin typeface="Times New Roman"/>
            </a:endParaRPr>
          </a:p>
          <a:p>
            <a:pPr lvl="1" marL="743040" indent="-285840">
              <a:lnSpc>
                <a:spcPct val="100000"/>
              </a:lnSpc>
              <a:spcBef>
                <a:spcPts val="675"/>
              </a:spcBef>
              <a:spcAft>
                <a:spcPts val="561"/>
              </a:spcAft>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40" name=""/>
          <p:cNvSpPr/>
          <p:nvPr/>
        </p:nvSpPr>
        <p:spPr>
          <a:xfrm>
            <a:off x="266760" y="1108080"/>
            <a:ext cx="8610480" cy="4586400"/>
          </a:xfrm>
          <a:prstGeom prst="rect">
            <a:avLst/>
          </a:prstGeom>
          <a:noFill/>
          <a:ln w="0">
            <a:noFill/>
          </a:ln>
        </p:spPr>
        <p:style>
          <a:lnRef idx="0"/>
          <a:fillRef idx="0"/>
          <a:effectRef idx="0"/>
          <a:fontRef idx="minor"/>
        </p:style>
        <p:txBody>
          <a:bodyPr lIns="90000" rIns="90000" tIns="46800" bIns="46800" anchor="t">
            <a:normAutofit/>
          </a:bodyPr>
          <a:p>
            <a:pPr lvl="1" marL="514440" indent="-228600">
              <a:lnSpc>
                <a:spcPct val="100000"/>
              </a:lnSpc>
              <a:spcBef>
                <a:spcPts val="174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Arial"/>
              </a:rPr>
              <a:t>Energy &lt;=&gt; economic growth remain linked even with “new economy”</a:t>
            </a:r>
            <a:endParaRPr b="0" lang="en-US" sz="2000" strike="noStrike" u="none">
              <a:solidFill>
                <a:srgbClr val="ffffff"/>
              </a:solidFill>
              <a:effectLst/>
              <a:uFillTx/>
              <a:latin typeface="Times New Roman"/>
            </a:endParaRPr>
          </a:p>
          <a:p>
            <a:pPr lvl="1" marL="514440" indent="-228600">
              <a:lnSpc>
                <a:spcPct val="120000"/>
              </a:lnSpc>
              <a:spcBef>
                <a:spcPts val="174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Arial"/>
              </a:rPr>
              <a:t>Fossil fuels likely to maintain current energy share </a:t>
            </a:r>
            <a:endParaRPr b="0" lang="en-US" sz="2000" strike="noStrike" u="none">
              <a:solidFill>
                <a:srgbClr val="ffffff"/>
              </a:solidFill>
              <a:effectLst/>
              <a:uFillTx/>
              <a:latin typeface="Times New Roman"/>
            </a:endParaRPr>
          </a:p>
          <a:p>
            <a:pPr lvl="1" marL="514440" indent="-228600">
              <a:lnSpc>
                <a:spcPct val="120000"/>
              </a:lnSpc>
              <a:spcBef>
                <a:spcPts val="174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Arial"/>
              </a:rPr>
              <a:t>Oil demand growth continuing, driven by AP/Latin America </a:t>
            </a:r>
            <a:endParaRPr b="0" lang="en-US" sz="2000" strike="noStrike" u="none">
              <a:solidFill>
                <a:srgbClr val="ffffff"/>
              </a:solidFill>
              <a:effectLst/>
              <a:uFillTx/>
              <a:latin typeface="Times New Roman"/>
            </a:endParaRPr>
          </a:p>
          <a:p>
            <a:pPr lvl="1" marL="514440" indent="-228600">
              <a:lnSpc>
                <a:spcPct val="120000"/>
              </a:lnSpc>
              <a:spcBef>
                <a:spcPts val="174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Arial"/>
              </a:rPr>
              <a:t>Transportation efficiency gains in conventional &amp; “new” vehicles</a:t>
            </a:r>
            <a:endParaRPr b="0" lang="en-US" sz="2000" strike="noStrike" u="none">
              <a:solidFill>
                <a:srgbClr val="ffffff"/>
              </a:solidFill>
              <a:effectLst/>
              <a:uFillTx/>
              <a:latin typeface="Times New Roman"/>
            </a:endParaRPr>
          </a:p>
          <a:p>
            <a:pPr lvl="1" marL="514440" indent="-228600">
              <a:lnSpc>
                <a:spcPct val="120000"/>
              </a:lnSpc>
              <a:spcBef>
                <a:spcPts val="174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Arial"/>
              </a:rPr>
              <a:t>Sufficient oil and gas resources exist to meet growing demand</a:t>
            </a:r>
            <a:endParaRPr b="0" lang="en-US" sz="2000" strike="noStrike" u="none">
              <a:solidFill>
                <a:srgbClr val="ffffff"/>
              </a:solidFill>
              <a:effectLst/>
              <a:uFillTx/>
              <a:latin typeface="Times New Roman"/>
            </a:endParaRPr>
          </a:p>
          <a:p>
            <a:pPr lvl="1" marL="514440" indent="-228600">
              <a:lnSpc>
                <a:spcPct val="120000"/>
              </a:lnSpc>
              <a:spcBef>
                <a:spcPts val="174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Arial"/>
              </a:rPr>
              <a:t>Technology leveraging supply and demand</a:t>
            </a:r>
            <a:endParaRPr b="0" lang="en-US" sz="2000" strike="noStrike" u="none">
              <a:solidFill>
                <a:srgbClr val="ffffff"/>
              </a:solidFill>
              <a:effectLst/>
              <a:uFillTx/>
              <a:latin typeface="Times New Roman"/>
            </a:endParaRPr>
          </a:p>
          <a:p>
            <a:pPr lvl="1" marL="514440" indent="-228600">
              <a:lnSpc>
                <a:spcPct val="120000"/>
              </a:lnSpc>
              <a:spcBef>
                <a:spcPts val="174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Arial"/>
              </a:rPr>
              <a:t>Energy &amp; emissions growth predominantly from developing countries</a:t>
            </a:r>
            <a:endParaRPr b="0" lang="en-US" sz="2000" strike="noStrike" u="none">
              <a:solidFill>
                <a:srgbClr val="ffffff"/>
              </a:solidFill>
              <a:effectLst/>
              <a:uFillTx/>
              <a:latin typeface="Times New Roman"/>
            </a:endParaRPr>
          </a:p>
        </p:txBody>
      </p:sp>
      <p:sp>
        <p:nvSpPr>
          <p:cNvPr id="141" name=""/>
          <p:cNvSpPr/>
          <p:nvPr/>
        </p:nvSpPr>
        <p:spPr>
          <a:xfrm>
            <a:off x="290880" y="241200"/>
            <a:ext cx="4242240" cy="4899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ffffff"/>
                </a:solidFill>
                <a:effectLst/>
                <a:uFillTx/>
                <a:latin typeface="Arial"/>
              </a:rPr>
              <a:t>Energy Outlook Summary</a:t>
            </a:r>
            <a:endParaRPr b="0" lang="en-US" sz="26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42" name=""/>
          <p:cNvSpPr/>
          <p:nvPr/>
        </p:nvSpPr>
        <p:spPr>
          <a:xfrm>
            <a:off x="266760" y="930240"/>
            <a:ext cx="8610480" cy="5816520"/>
          </a:xfrm>
          <a:prstGeom prst="rect">
            <a:avLst/>
          </a:prstGeom>
          <a:noFill/>
          <a:ln w="0">
            <a:noFill/>
          </a:ln>
        </p:spPr>
        <p:style>
          <a:lnRef idx="0"/>
          <a:fillRef idx="0"/>
          <a:effectRef idx="0"/>
          <a:fontRef idx="minor"/>
        </p:style>
        <p:txBody>
          <a:bodyPr lIns="90000" rIns="90000" tIns="46800" bIns="46800" anchor="t">
            <a:normAutofit/>
          </a:bodyPr>
          <a:p>
            <a:pPr lvl="1" marL="514440" indent="-228600">
              <a:lnSpc>
                <a:spcPct val="100000"/>
              </a:lnSpc>
              <a:spcBef>
                <a:spcPts val="174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Arial"/>
              </a:rPr>
              <a:t>No single solution.  Policies should support:</a:t>
            </a:r>
            <a:endParaRPr b="0" lang="en-US" sz="2000" strike="noStrike" u="none">
              <a:solidFill>
                <a:srgbClr val="ffffff"/>
              </a:solidFill>
              <a:effectLst/>
              <a:uFillTx/>
              <a:latin typeface="Times New Roman"/>
            </a:endParaRPr>
          </a:p>
          <a:p>
            <a:pPr lvl="2" marL="1143000" indent="-228600">
              <a:lnSpc>
                <a:spcPct val="100000"/>
              </a:lnSpc>
              <a:spcBef>
                <a:spcPts val="1576"/>
              </a:spcBef>
              <a:buClr>
                <a:srgbClr val="ffff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Enhanced supply and delivery capability of all fuels</a:t>
            </a:r>
            <a:endParaRPr b="0" lang="en-US" sz="1800" strike="noStrike" u="none">
              <a:solidFill>
                <a:srgbClr val="ffffff"/>
              </a:solidFill>
              <a:effectLst/>
              <a:uFillTx/>
              <a:latin typeface="Times New Roman"/>
            </a:endParaRPr>
          </a:p>
          <a:p>
            <a:pPr lvl="2" marL="1143000" indent="-228600">
              <a:lnSpc>
                <a:spcPct val="100000"/>
              </a:lnSpc>
              <a:spcBef>
                <a:spcPts val="1576"/>
              </a:spcBef>
              <a:buClr>
                <a:srgbClr val="ffff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Conservation / efficiency</a:t>
            </a:r>
            <a:endParaRPr b="0" lang="en-US" sz="1800" strike="noStrike" u="none">
              <a:solidFill>
                <a:srgbClr val="ffffff"/>
              </a:solidFill>
              <a:effectLst/>
              <a:uFillTx/>
              <a:latin typeface="Times New Roman"/>
            </a:endParaRPr>
          </a:p>
          <a:p>
            <a:pPr lvl="2" marL="1143000" indent="-228600">
              <a:lnSpc>
                <a:spcPct val="100000"/>
              </a:lnSpc>
              <a:spcBef>
                <a:spcPts val="1576"/>
              </a:spcBef>
              <a:buClr>
                <a:srgbClr val="ffff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Research on supply and demand technologies</a:t>
            </a:r>
            <a:endParaRPr b="0" lang="en-US" sz="1800" strike="noStrike" u="none">
              <a:solidFill>
                <a:srgbClr val="ffffff"/>
              </a:solidFill>
              <a:effectLst/>
              <a:uFillTx/>
              <a:latin typeface="Times New Roman"/>
            </a:endParaRPr>
          </a:p>
          <a:p>
            <a:pPr lvl="1" marL="514440" indent="-228600">
              <a:lnSpc>
                <a:spcPct val="100000"/>
              </a:lnSpc>
              <a:spcBef>
                <a:spcPts val="174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Arial"/>
              </a:rPr>
              <a:t>Fossil fuels are fundamental to meeting needs over next 2-3 decades </a:t>
            </a:r>
            <a:endParaRPr b="0" lang="en-US" sz="2000" strike="noStrike" u="none">
              <a:solidFill>
                <a:srgbClr val="ffffff"/>
              </a:solidFill>
              <a:effectLst/>
              <a:uFillTx/>
              <a:latin typeface="Times New Roman"/>
            </a:endParaRPr>
          </a:p>
          <a:p>
            <a:pPr lvl="1" marL="514440" indent="-228600">
              <a:lnSpc>
                <a:spcPct val="100000"/>
              </a:lnSpc>
              <a:spcBef>
                <a:spcPts val="174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Arial"/>
              </a:rPr>
              <a:t>Utilize long-term, international perspective</a:t>
            </a:r>
            <a:endParaRPr b="0" lang="en-US" sz="2000" strike="noStrike" u="none">
              <a:solidFill>
                <a:srgbClr val="ffffff"/>
              </a:solidFill>
              <a:effectLst/>
              <a:uFillTx/>
              <a:latin typeface="Times New Roman"/>
            </a:endParaRPr>
          </a:p>
          <a:p>
            <a:pPr lvl="1" marL="514440" indent="-228600">
              <a:lnSpc>
                <a:spcPct val="100000"/>
              </a:lnSpc>
              <a:spcBef>
                <a:spcPts val="174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Arial"/>
              </a:rPr>
              <a:t>Use science and risk management principles to effectively balance energy and environmental issues</a:t>
            </a:r>
            <a:endParaRPr b="0" lang="en-US" sz="2000" strike="noStrike" u="none">
              <a:solidFill>
                <a:srgbClr val="ffffff"/>
              </a:solidFill>
              <a:effectLst/>
              <a:uFillTx/>
              <a:latin typeface="Times New Roman"/>
            </a:endParaRPr>
          </a:p>
          <a:p>
            <a:pPr lvl="1" marL="514440" indent="-228600">
              <a:lnSpc>
                <a:spcPct val="100000"/>
              </a:lnSpc>
              <a:spcBef>
                <a:spcPts val="174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Arial"/>
              </a:rPr>
              <a:t>Minimize interference with market system / allow private sector to play central role</a:t>
            </a:r>
            <a:endParaRPr b="0" lang="en-US" sz="2000" strike="noStrike" u="none">
              <a:solidFill>
                <a:srgbClr val="ffffff"/>
              </a:solidFill>
              <a:effectLst/>
              <a:uFillTx/>
              <a:latin typeface="Times New Roman"/>
            </a:endParaRPr>
          </a:p>
        </p:txBody>
      </p:sp>
      <p:sp>
        <p:nvSpPr>
          <p:cNvPr id="143" name=""/>
          <p:cNvSpPr/>
          <p:nvPr/>
        </p:nvSpPr>
        <p:spPr>
          <a:xfrm>
            <a:off x="314280" y="241200"/>
            <a:ext cx="4444920" cy="52092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ffffff"/>
                </a:solidFill>
                <a:effectLst/>
                <a:uFillTx/>
                <a:latin typeface="Arial"/>
              </a:rPr>
              <a:t>Energy Policy Principles</a:t>
            </a:r>
            <a:endParaRPr b="0" lang="en-US" sz="26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44" name=""/>
          <p:cNvSpPr/>
          <p:nvPr/>
        </p:nvSpPr>
        <p:spPr>
          <a:xfrm>
            <a:off x="7284960" y="6191280"/>
            <a:ext cx="1859040" cy="666720"/>
          </a:xfrm>
          <a:prstGeom prst="rect">
            <a:avLst/>
          </a:prstGeom>
          <a:solidFill>
            <a:srgbClr val="0000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30396</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2000-04-17T13:12:08Z</dcterms:created>
  <dc:creator>CPD E&amp;E Group (TWOnderdonk)</dc:creator>
  <dc:description/>
  <dc:language>en-US</dc:language>
  <cp:lastModifiedBy>Randy Eminger</cp:lastModifiedBy>
  <cp:lastPrinted>2001-09-24T13:34:50Z</cp:lastPrinted>
  <dcterms:modified xsi:type="dcterms:W3CDTF">2001-09-26T04:26:24Z</dcterms:modified>
  <cp:revision>1052</cp:revision>
  <dc:subject/>
  <dc:title>2000 Energy &amp; Economic Outlook</dc:title>
</cp:coreProperties>
</file>