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2896920" y="843120"/>
            <a:ext cx="5793840" cy="120294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000000"/>
              </a:gs>
              <a:gs pos="100000">
                <a:srgbClr val="0033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ffffcc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2819160" y="1981080"/>
            <a:ext cx="6095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800000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fffcc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800000"/>
              </a:buClr>
              <a:buSzPct val="65000"/>
              <a:buFont typeface="Wingdings" charset="2"/>
              <a:buChar char="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ffff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8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E4A88C6-0B1E-4B04-A424-44D9D7B1B860}" type="datetime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09/27/25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01F0966-E49D-4FB0-AA1D-B1A0410C41CA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1708200"/>
            <a:ext cx="9147240" cy="0"/>
          </a:xfrm>
          <a:prstGeom prst="line">
            <a:avLst/>
          </a:prstGeom>
          <a:ln cap="sq" w="1260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-2896920" y="843120"/>
            <a:ext cx="5793840" cy="120294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000000"/>
              </a:gs>
              <a:gs pos="100000">
                <a:srgbClr val="0033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743200" y="426960"/>
            <a:ext cx="6399360" cy="1524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6600" strike="noStrike" u="none">
              <a:solidFill>
                <a:srgbClr val="ffffcc"/>
              </a:solidFill>
              <a:effectLst/>
              <a:uFillTx/>
              <a:latin typeface="Arial Narrow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4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E01698D-5370-4320-A0BF-E5D6D7CACF0F}" type="datetime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09/27/25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ftr" idx="5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sldNum" idx="6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9640034-6E65-4B2B-AC67-D1ABC6E7D58A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6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800000"/>
              </a:buClr>
              <a:buSzPct val="65000"/>
              <a:buFont typeface="Wingdings" charset="2"/>
              <a:buChar char="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ffffcc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800000"/>
              </a:buClr>
              <a:buFont typeface="Arial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744640" y="3885840"/>
            <a:ext cx="6399360" cy="1523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Timeline for Federal Regulatory Approvals of PGE Sale</a:t>
            </a:r>
            <a:endParaRPr b="1" lang="en-US" sz="6600" strike="noStrike" u="none">
              <a:solidFill>
                <a:srgbClr val="ffffcc"/>
              </a:solidFill>
              <a:effectLst/>
              <a:uFillTx/>
              <a:latin typeface="Arial Narrow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4267080" y="5105520"/>
            <a:ext cx="45720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October 31, 2000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72236D-D1DF-4867-85DE-08C8C5AE4938}" type="slidenum">
              <a:t>1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D22EA6E-EB05-4575-8984-3D20D5F8AE44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057040" y="3045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Status of FERC Proceeding</a:t>
            </a:r>
            <a:endParaRPr b="1" lang="en-US" sz="4800" strike="noStrike" u="none">
              <a:solidFill>
                <a:srgbClr val="ffffcc"/>
              </a:solidFill>
              <a:effectLst/>
              <a:uFillTx/>
              <a:latin typeface="Arial Narrow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2133720" y="1676520"/>
            <a:ext cx="678168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800000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 have been told that FERC is trying to issue an order by November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cc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FERC meetings on November 8 and November 22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cc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 will know by November 1 whether the proceeding is on the FERC agenda for November 8 – Most likely not on November 8 agenda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cc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FERC will either approve the merger or set it for additional proceedings (technical conference or hearing)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D3DAA6-6571-4C3F-8FC6-6D76F5429523}" type="slidenum">
              <a:t>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3CD6839A-73FC-43CB-83E2-D64EE462262B}" type="datetime1">
              <a:rPr lang="en-US"/>
              <a:t>09/27/25</a:t>
            </a:fld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6840" y="-3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Possible Outcomes (Assuming No Settlement)</a:t>
            </a:r>
            <a:endParaRPr b="1" lang="en-US" sz="4000" strike="noStrike" u="none">
              <a:solidFill>
                <a:srgbClr val="ffffcc"/>
              </a:solidFill>
              <a:effectLst/>
              <a:uFillTx/>
              <a:latin typeface="Arial Narrow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2742840" y="1143000"/>
            <a:ext cx="6095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800000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FERC Approves Merger Without Requiring Technical Conference or Hearing (55%  Likelihood)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800000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FERC Sets Merger for Technical Conference (35%  Likelihood)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800000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FERC Orders a Hearing (10% Likelihood)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800000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FERC Approves Merger For a May 5 Close After Technical Conference is Held (80% Likelihood)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800000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FERC Sets the Merger for Hearing After Technical Conference if Material Issues of Fact Remain (Less than 10% likelihood, provided Sierra does not do anything new to alienate FERC)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E101AC-FF53-4EA1-885E-598CB7F5E798}" type="slidenum">
              <a:t>3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B7402B2E-33CD-4D02-94C9-87CCA9012794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285640" y="22824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Settlement with TANC and SMUD</a:t>
            </a:r>
            <a:endParaRPr b="1" lang="en-US" sz="4800" strike="noStrike" u="none">
              <a:solidFill>
                <a:srgbClr val="ffffcc"/>
              </a:solidFill>
              <a:effectLst/>
              <a:uFillTx/>
              <a:latin typeface="Arial Narrow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2819160" y="1752480"/>
            <a:ext cx="6095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800000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If we reach a settlement with TANC before FERC sets the proceeding for technical conference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ffffcc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Remaining protests (provided Nevada Commission withdrawals) are RTO related and should not delay FERC approval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ffffcc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FERC would be unlikely to schedule technical conference without TANC opposition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800000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FERC would likely issue an order approving the merger within 6-9 weeks after settlement is filed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8FB6CBC-011E-4BC3-8670-CAC5098A0F74}" type="slidenum">
              <a:t>4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A32ABA1-4151-464F-B4CF-F3B9BC032165}" type="datetime1">
              <a:rPr lang="en-US"/>
              <a:t>09/27/25</a:t>
            </a:fld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2819160" y="22824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No Settlement with TANC and SMUD</a:t>
            </a:r>
            <a:endParaRPr b="1" lang="en-US" sz="4800" strike="noStrike" u="none">
              <a:solidFill>
                <a:srgbClr val="ffffcc"/>
              </a:solidFill>
              <a:effectLst/>
              <a:uFillTx/>
              <a:latin typeface="Arial Narrow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2742840" y="1295280"/>
            <a:ext cx="6095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800000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FERC approves merger in its November 22 order without additional proceedings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ffffcc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55% Likelihood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800000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FERC sets the proceeding for technical conference (35% Likelihood)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ffffcc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Order issued November 22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ffffcc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Technical conference in first week of December, FERC order on the merits by late January to mid-February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ffffcc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Less than 10% likelihood that FERC will set for hearing after technical conference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FERC sets the proceeding for hearing without technical conference first (10% likelihood)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872E6A-CBC5-4CF7-B8B0-91CA2990AC6C}" type="slidenum">
              <a:t>5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22B6BD8-5079-4241-8993-F90D07536170}" type="datetime1">
              <a:rPr lang="en-US"/>
              <a:t>09/27/25</a:t>
            </a:fld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904760" y="3045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Settle with TANC After FERC Orders Technical Conference</a:t>
            </a:r>
            <a:endParaRPr b="1" lang="en-US" sz="4400" strike="noStrike" u="none">
              <a:solidFill>
                <a:srgbClr val="ffffcc"/>
              </a:solidFill>
              <a:effectLst/>
              <a:uFillTx/>
              <a:latin typeface="Arial Narrow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2514240" y="1600200"/>
            <a:ext cx="6095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800000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If a settlement is reached, parties would request FERC to defer technical conference (more than 90% likelihood that FERC would grant this request)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cc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Order on the merits should be issued 6-9 weeks after settlement is filed)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800000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If technical conference is held, the timing of an order on the merits should not change much from timing without a settlement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cc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Order on the merits should be issued late January to mid-February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D27C12-EDFA-4A64-ADCA-A08F2074D1A8}" type="slidenum">
              <a:t>6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3343F1E7-E652-4976-8EA0-76E497673A4A}" type="datetime1">
              <a:rPr lang="en-US"/>
              <a:t>09/27/25</a:t>
            </a:fld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Timeline for FERC Hearing</a:t>
            </a:r>
            <a:endParaRPr b="1" lang="en-US" sz="4800" strike="noStrike" u="none">
              <a:solidFill>
                <a:srgbClr val="ffffcc"/>
              </a:solidFill>
              <a:effectLst/>
              <a:uFillTx/>
              <a:latin typeface="Arial Narrow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2819160" y="1981080"/>
            <a:ext cx="6095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800000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If FERC sets the proceeding for hearing in its November 22 order, and establishes an aggressive timeline, FERC should issue an order on the merits by September, 2001.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FB3A6E-9B9A-43B5-99E5-4A2A17C064FB}" type="slidenum">
              <a:t>7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D1A08E36-F818-4946-9141-598631758A66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ffcc"/>
                </a:solidFill>
                <a:effectLst/>
                <a:uFillTx/>
                <a:latin typeface="Arial Narrow"/>
              </a:rPr>
              <a:t>SEC Action</a:t>
            </a:r>
            <a:endParaRPr b="1" lang="en-US" sz="4800" strike="noStrike" u="none">
              <a:solidFill>
                <a:srgbClr val="ffffcc"/>
              </a:solidFill>
              <a:effectLst/>
              <a:uFillTx/>
              <a:latin typeface="Arial Narrow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2819160" y="1447920"/>
            <a:ext cx="6095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800000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 will likely take 60-90 days to approve the merger after FERC issues its order on the merits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800000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If FERC conditions the merger on Sierra doing additional mitigation, these conditions should not delay SEC review of the application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800000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 has indicated it intends to take up the application at the first of the year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800000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 is targeting late February to end of first quarter to issue its order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0D5EF9-B7F0-49C7-A2E8-B55F47A6B9F6}" type="slidenum">
              <a:t>8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C830BD85-605B-4BCF-AE3B-6A0A7E2A693C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snovose</cp:lastModifiedBy>
  <dcterms:modified xsi:type="dcterms:W3CDTF">2000-10-31T17:13:49Z</dcterms:modified>
  <cp:revision>3</cp:revision>
  <dc:subject/>
  <dc:title>PowerPoint Presentation</dc:title>
</cp:coreProperties>
</file>