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54000" y="6505560"/>
            <a:ext cx="955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5 - </a:t>
            </a:r>
            <a:fld id="{6E112C81-5BD6-41C6-9806-3AFA091E2577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35040" y="134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359000" y="2945880"/>
            <a:ext cx="6718320" cy="34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 September,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048320" y="219240"/>
            <a:ext cx="704700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Heating Oil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Nearby Heating Oil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1539720" y="1743120"/>
          <a:ext cx="6080400" cy="4314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9720" y="1743120"/>
                    <a:ext cx="6080400" cy="431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 rot="16200000">
            <a:off x="402480" y="360252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1899000" y="257040"/>
            <a:ext cx="5347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80960" y="1709640"/>
            <a:ext cx="6821640" cy="34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acts regulating formulation of 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52920" y="193680"/>
            <a:ext cx="9030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Correlation Between Natural Gas and Heating Oil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-1614240" y="3322080"/>
            <a:ext cx="42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correlation for trailing 6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817560" y="1555920"/>
          <a:ext cx="7729560" cy="420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7560" y="1555920"/>
                    <a:ext cx="7729560" cy="42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911960" y="231840"/>
            <a:ext cx="5347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380960" y="1596960"/>
            <a:ext cx="7266240" cy="31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acts regulating formulation of 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3161880" y="235080"/>
            <a:ext cx="2849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44320" y="1511280"/>
            <a:ext cx="26600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common are: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806120" y="2565360"/>
            <a:ext cx="98640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828240" y="2565360"/>
            <a:ext cx="151308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67960" y="2568600"/>
            <a:ext cx="1513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B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71800" y="31114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71800" y="34545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7972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71800" y="41403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460840" y="311148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60840" y="345456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60840" y="379728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1858680" y="270000"/>
            <a:ext cx="54313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Spread Option Users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055880" y="1447920"/>
            <a:ext cx="727848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cracks (long products/short crude)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traders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cracks (short products, use WTI to hedge)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Unbranded gasoline distributors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gasoline purchases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OTM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804960" y="5578560"/>
          <a:ext cx="274680" cy="75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4960" y="5578560"/>
                    <a:ext cx="274680" cy="75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2651760" y="260280"/>
            <a:ext cx="3843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on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(General Properties)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00200" y="1460520"/>
            <a:ext cx="7599240" cy="38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option:  a special case of spread option (K=0)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call (K) </a:t>
            </a:r>
            <a:r>
              <a:rPr b="1" i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&lt;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[call(K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+ put (K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 = 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Obvious:  separate options give more flexibility to the holder. Therefore, they cannot be worth less than the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option.  In other words:  the holder of a call and a put has an option to decouple them.  This option has to be worth something.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933480" y="5651640"/>
            <a:ext cx="2021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variance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711360" y="4879800"/>
          <a:ext cx="3116160" cy="473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11360" y="4879800"/>
                    <a:ext cx="3116160" cy="47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2210760" y="272880"/>
            <a:ext cx="4754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Heating Oil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52200" y="1841400"/>
            <a:ext cx="78602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and call on the 1:1 futures price differential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Harbor heating oil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 x 42 - CL = heat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Call option:  The right to hold a long position in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heating oil futures contract and a short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in the underlying crude oil futures contract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(the same NYMEX trading month)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Short and long positions, respectively, for the put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1729080" y="320760"/>
            <a:ext cx="56854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Gasoline Crack Spread Option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57160" y="1638360"/>
            <a:ext cx="787896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and call options on the 1:1 futures price differential between NY Harbor unleaded gasoline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 x 42 - CL = gasoline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the call and put options analogous to the heat crack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674640" y="1536840"/>
            <a:ext cx="743256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by D. Wilcox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 - the forward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 -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 - valuation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 - expiration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T-t - life of the option (years)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volatility (absolute)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 -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N(.) - the cumulative normal distribution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n(.) - the standard normal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204920" y="2019240"/>
          <a:ext cx="4640400" cy="87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4920" y="2019240"/>
                    <a:ext cx="4640400" cy="87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" name=""/>
          <p:cNvSpPr/>
          <p:nvPr/>
        </p:nvSpPr>
        <p:spPr>
          <a:xfrm>
            <a:off x="2367000" y="247680"/>
            <a:ext cx="441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Closed Form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067920" y="289080"/>
            <a:ext cx="301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628280" y="1447920"/>
            <a:ext cx="659844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Definitions and types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crack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Crack, heat, frac, spark, NOB, TED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2379600" y="333360"/>
            <a:ext cx="441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Closed Form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73000" y="1625760"/>
            <a:ext cx="774720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 of normal distribution of the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expressed in absolute terms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of the option expressed in terms of the “spread”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formula is inconsistent with the standard option pricing 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Better than Black-Scholes (by any standard) for the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Widely used by the practitioners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2050200" y="349200"/>
            <a:ext cx="5070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Options: 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487520" y="1270080"/>
            <a:ext cx="682092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closed form formula for a general case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requires use of numerical methods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Starting point:  the formula for the price of a call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30640" y="4189320"/>
            <a:ext cx="471312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X(Y) - price of commodity X(Y)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 - strike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f(X, Y) - probability density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t - life of the option (years)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expiration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valuation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 -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1566720" y="3160800"/>
          <a:ext cx="58309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6720" y="3160800"/>
                    <a:ext cx="5830920" cy="85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066480" y="285840"/>
            <a:ext cx="301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34160" y="1422360"/>
            <a:ext cx="71852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option on the difference of two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definition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[X-Y-K,0]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[K-(X-Y),0]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X(Y):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 commodity x(y)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case:  K=0: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exchange one commodity for another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popular in the energy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2283840" y="285840"/>
            <a:ext cx="4605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(Put on a Spread)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32160" y="225756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16240" y="3730680"/>
            <a:ext cx="74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757560" y="4187880"/>
            <a:ext cx="833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911280" y="49752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62040" y="2400480"/>
            <a:ext cx="5448240" cy="3073320"/>
          </a:xfrm>
          <a:custGeom>
            <a:avLst/>
            <a:gdLst/>
            <a:ahLst/>
            <a:rect l="l" t="t" r="r" b="b"/>
            <a:pathLst>
              <a:path w="3432" h="1936">
                <a:moveTo>
                  <a:pt x="0" y="0"/>
                </a:moveTo>
                <a:lnTo>
                  <a:pt x="96" y="48"/>
                </a:lnTo>
                <a:lnTo>
                  <a:pt x="160" y="48"/>
                </a:lnTo>
                <a:lnTo>
                  <a:pt x="176" y="104"/>
                </a:lnTo>
                <a:lnTo>
                  <a:pt x="256" y="120"/>
                </a:lnTo>
                <a:lnTo>
                  <a:pt x="328" y="120"/>
                </a:lnTo>
                <a:lnTo>
                  <a:pt x="408" y="88"/>
                </a:lnTo>
                <a:lnTo>
                  <a:pt x="544" y="160"/>
                </a:lnTo>
                <a:lnTo>
                  <a:pt x="752" y="256"/>
                </a:lnTo>
                <a:lnTo>
                  <a:pt x="864" y="248"/>
                </a:lnTo>
                <a:lnTo>
                  <a:pt x="1128" y="336"/>
                </a:lnTo>
                <a:lnTo>
                  <a:pt x="1416" y="424"/>
                </a:lnTo>
                <a:lnTo>
                  <a:pt x="1536" y="496"/>
                </a:lnTo>
                <a:lnTo>
                  <a:pt x="1680" y="576"/>
                </a:lnTo>
                <a:lnTo>
                  <a:pt x="1848" y="600"/>
                </a:lnTo>
                <a:lnTo>
                  <a:pt x="2016" y="624"/>
                </a:lnTo>
                <a:lnTo>
                  <a:pt x="2144" y="632"/>
                </a:lnTo>
                <a:lnTo>
                  <a:pt x="2248" y="672"/>
                </a:lnTo>
                <a:lnTo>
                  <a:pt x="2312" y="696"/>
                </a:lnTo>
                <a:lnTo>
                  <a:pt x="2360" y="800"/>
                </a:lnTo>
                <a:lnTo>
                  <a:pt x="2376" y="880"/>
                </a:lnTo>
                <a:lnTo>
                  <a:pt x="2424" y="992"/>
                </a:lnTo>
                <a:lnTo>
                  <a:pt x="2512" y="1056"/>
                </a:lnTo>
                <a:lnTo>
                  <a:pt x="2584" y="1160"/>
                </a:lnTo>
                <a:lnTo>
                  <a:pt x="2656" y="1176"/>
                </a:lnTo>
                <a:lnTo>
                  <a:pt x="2672" y="1232"/>
                </a:lnTo>
                <a:lnTo>
                  <a:pt x="2792" y="1320"/>
                </a:lnTo>
                <a:lnTo>
                  <a:pt x="2864" y="1400"/>
                </a:lnTo>
                <a:lnTo>
                  <a:pt x="2912" y="1568"/>
                </a:lnTo>
                <a:lnTo>
                  <a:pt x="2960" y="1648"/>
                </a:lnTo>
                <a:lnTo>
                  <a:pt x="3032" y="1720"/>
                </a:lnTo>
                <a:lnTo>
                  <a:pt x="3120" y="1784"/>
                </a:lnTo>
                <a:lnTo>
                  <a:pt x="3184" y="1784"/>
                </a:lnTo>
                <a:lnTo>
                  <a:pt x="3264" y="1792"/>
                </a:lnTo>
                <a:lnTo>
                  <a:pt x="3344" y="1848"/>
                </a:lnTo>
                <a:lnTo>
                  <a:pt x="3408" y="1880"/>
                </a:lnTo>
                <a:lnTo>
                  <a:pt x="3432" y="1936"/>
                </a:ln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74640" y="4102200"/>
            <a:ext cx="590580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>
            <a:off x="1574640" y="1930320"/>
            <a:ext cx="0" cy="2959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74640" y="4889520"/>
            <a:ext cx="6147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324480" y="4305240"/>
            <a:ext cx="432000" cy="203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86680" y="4102200"/>
            <a:ext cx="0" cy="92700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2214360" y="295200"/>
            <a:ext cx="4689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752840" y="1257480"/>
            <a:ext cx="58766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Processing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gasoline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Spark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Frac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Intermarket vs. Intramarket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vs. exchange-traded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713320" y="282600"/>
            <a:ext cx="382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Rationale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16120" y="2019240"/>
            <a:ext cx="7762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rationale for a spread option: a producer is long spread with short-term marginal cost being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spread options purchased by a producer: protection of profit margins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 options sold by a producer: generation of cash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47880" y="270000"/>
            <a:ext cx="3653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Intermarket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7440" y="2386080"/>
            <a:ext cx="30009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purchase of a futures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the sale of 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contract in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different, but related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67200" y="2386080"/>
            <a:ext cx="29746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Used to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 refining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output or the current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 inventory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seasonal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shifts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281720" y="2386080"/>
            <a:ext cx="12607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59080" y="270000"/>
            <a:ext cx="2637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9320" y="2500200"/>
            <a:ext cx="2606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specialized form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 market spread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using crude oil and 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52720" y="2500200"/>
            <a:ext cx="2924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protect profit 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current refining run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future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288200" y="2500200"/>
            <a:ext cx="1095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401760" y="219240"/>
            <a:ext cx="836928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Gasoline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Nearby Unleaded Gasoline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1346040" y="1530360"/>
          <a:ext cx="6451920" cy="457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46040" y="1530360"/>
                    <a:ext cx="64519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 rot="16200000">
            <a:off x="224640" y="345060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vkamins</cp:lastModifiedBy>
  <dcterms:modified xsi:type="dcterms:W3CDTF">2000-09-27T13:10:43Z</dcterms:modified>
  <cp:revision>54</cp:revision>
  <dc:subject/>
  <dc:title>No Slide Title</dc:title>
</cp:coreProperties>
</file>