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601200" cy="713105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move the slide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3"/>
          </p:nvPr>
        </p:nvSpPr>
        <p:spPr>
          <a:xfrm>
            <a:off x="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cover this section pretty quickly. Please feel free to stop me if anything is not clear.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Intuition: A forward or futures contract is fundamentally related to simply holding the underlying asset until delivery.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1117440" y="696960"/>
            <a:ext cx="4681800" cy="347832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introduce these terms here if any of them are new.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 firms hedge?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back to our Oil and Chemical company,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can enter into a contract for mutual benefit.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 - Crude 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ET contracts for hedging OTC trades.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Manage at the portfolio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Identical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timing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boring hedge, ha!!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AB1D80-BC30-49B9-B37D-815A1243ECA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CFDF3D-0629-4CCA-AABC-BE568529311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C1AA9BE-B947-4EAE-B849-C72343FA012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2" marL="10857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3" marL="142884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4" marL="17715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713800" y="6227640"/>
            <a:ext cx="72720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43040" y="6457680"/>
            <a:ext cx="304776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981600" y="6468840"/>
            <a:ext cx="163800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E91795-EEA0-4E9D-A04E-FE8417745C7C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60240" y="728640"/>
            <a:ext cx="8229600" cy="213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Methods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3236760"/>
            <a:ext cx="6705360" cy="327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18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605600" y="563400"/>
            <a:ext cx="6431040" cy="9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Parameters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92200" y="1649520"/>
            <a:ext cx="8767800" cy="450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mean and variance results with the condition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463"/>
              </a:spcBef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exp(-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51"/>
              </a:spcAft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a = 1 for a futures contract and a = e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r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Prompt natural Gas Futures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 35%,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(1/365)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0.35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* 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(1/365))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1.0185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49"/>
              </a:spcBef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=  0.98185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49"/>
              </a:spcBef>
              <a:tabLst>
                <a:tab algn="l" pos="0"/>
                <a:tab algn="l" pos="46188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=  0.495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44880" y="6084720"/>
            <a:ext cx="6033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838760" y="5499000"/>
            <a:ext cx="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3503520" y="5268960"/>
            <a:ext cx="358920" cy="549000"/>
            <a:chOff x="3503520" y="5268960"/>
            <a:chExt cx="358920" cy="549000"/>
          </a:xfrm>
        </p:grpSpPr>
        <p:sp>
          <p:nvSpPr>
            <p:cNvPr id="67" name=""/>
            <p:cNvSpPr/>
            <p:nvPr/>
          </p:nvSpPr>
          <p:spPr>
            <a:xfrm>
              <a:off x="3543120" y="526896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529080" y="551052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503520" y="538344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668400" y="2106720"/>
            <a:ext cx="358920" cy="549000"/>
            <a:chOff x="3668400" y="2106720"/>
            <a:chExt cx="358920" cy="549000"/>
          </a:xfrm>
        </p:grpSpPr>
        <p:sp>
          <p:nvSpPr>
            <p:cNvPr id="71" name=""/>
            <p:cNvSpPr/>
            <p:nvPr/>
          </p:nvSpPr>
          <p:spPr>
            <a:xfrm>
              <a:off x="3708000" y="210672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93960" y="234828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68400" y="222120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" name=""/>
          <p:cNvGrpSpPr/>
          <p:nvPr/>
        </p:nvGrpSpPr>
        <p:grpSpPr>
          <a:xfrm>
            <a:off x="3594240" y="3355920"/>
            <a:ext cx="755640" cy="567000"/>
            <a:chOff x="3594240" y="3355920"/>
            <a:chExt cx="755640" cy="567000"/>
          </a:xfrm>
        </p:grpSpPr>
        <p:sp>
          <p:nvSpPr>
            <p:cNvPr id="75" name=""/>
            <p:cNvSpPr/>
            <p:nvPr/>
          </p:nvSpPr>
          <p:spPr>
            <a:xfrm>
              <a:off x="3594240" y="335592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a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594240" y="361548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711240" y="34797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3467160" y="5730840"/>
            <a:ext cx="755640" cy="567000"/>
            <a:chOff x="3467160" y="5730840"/>
            <a:chExt cx="755640" cy="567000"/>
          </a:xfrm>
        </p:grpSpPr>
        <p:sp>
          <p:nvSpPr>
            <p:cNvPr id="79" name=""/>
            <p:cNvSpPr/>
            <p:nvPr/>
          </p:nvSpPr>
          <p:spPr>
            <a:xfrm>
              <a:off x="3467160" y="573084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467160" y="599040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4160" y="585468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922965-B466-4C03-9F8D-1C96BD5DCE3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804960" y="503280"/>
            <a:ext cx="7931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Pros and Cons of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90640" y="2055960"/>
            <a:ext cx="8137440" cy="39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price American-style as well as European-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style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Relatively fast for one or two underlying instruments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 to apply when the payoffs depend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the past history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time consuming when three or more variables are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4B175B-562D-4F2A-A5FE-6C44BA638F2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1123920" y="480960"/>
            <a:ext cx="73180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Simulation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General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09640" y="1996920"/>
            <a:ext cx="7967520" cy="46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the price of the underlying instrument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payoff at horizon (for a European Option)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the payoff to the present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this process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times, storing the results 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1,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2,…..,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average payoff.  This is the estimate of the option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6188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  <a:tab algn="l" pos="44704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2FA590-8B5D-4CB8-AD92-D9C8750DB65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155600" y="763560"/>
            <a:ext cx="726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233360" y="2016000"/>
            <a:ext cx="74772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Marlett"/>
                <a:ea typeface="Marlett"/>
              </a:rPr>
              <a:t>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assumption: price P follows a Geometric Brownian Motion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 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Pdz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dz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(dt)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expected return (drift)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annualized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 prices are to be generated using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P(t+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=P(t) * exp[(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/2)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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drawing from the standard normal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zero for futures and forwards and a risk free rate r for stocks not paying dividends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E4857E-4DE6-4DFB-92E4-75326275CA0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1155600" y="763560"/>
            <a:ext cx="7263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 for Multiple Commodities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233360" y="2016000"/>
            <a:ext cx="7477200" cy="47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simulate prices P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 P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two commodities 1 and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volatilities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coefficient of correlation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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price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samples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standard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bivariate normal distribution with correlation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Generate sample  prices from P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 =P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(t) *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[(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/2)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728CFA-D54B-4F43-8BB9-FC4D176BEAA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1155600" y="763560"/>
            <a:ext cx="726300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Generating Correlated Samples (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33360" y="2016000"/>
            <a:ext cx="7477200" cy="39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coefficient between commodities 1 and 2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independent samples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(univariate) standard normal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+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(1 -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0.5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1698C4-C88D-4E4E-8603-E6C793D2B38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08120" y="26460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Methods</a:t>
            </a:r>
            <a:br>
              <a:rPr sz="4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68360" y="1611360"/>
            <a:ext cx="742320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Model for Behavior of Prices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PDE for Price of a Derivative Security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Analytical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Monte-Carlo methods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Finite difference methods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integration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Approximation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0">
              <a:lnSpc>
                <a:spcPct val="140000"/>
              </a:lnSpc>
              <a:spcBef>
                <a:spcPts val="601"/>
              </a:spcBef>
              <a:buNone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399EBA-B835-424B-972A-D28A13EAD60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1133640" y="2100240"/>
            <a:ext cx="7333920" cy="428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Black-Scholes Formula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Monte-Carlo Simulation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Finite Difference Method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Wingdings" charset="2"/>
              <a:buChar char=""/>
              <a:tabLst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Integration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228600"/>
                <a:tab algn="l" pos="247680"/>
                <a:tab algn="l" pos="495360"/>
                <a:tab algn="l" pos="743040"/>
                <a:tab algn="l" pos="990720"/>
                <a:tab algn="l" pos="1238400"/>
                <a:tab algn="l" pos="1486080"/>
                <a:tab algn="l" pos="1733400"/>
                <a:tab algn="l" pos="1981080"/>
                <a:tab algn="l" pos="2228760"/>
                <a:tab algn="l" pos="2476440"/>
                <a:tab algn="l" pos="2724120"/>
                <a:tab algn="l" pos="2971800"/>
                <a:tab algn="l" pos="3219480"/>
                <a:tab algn="l" pos="3467160"/>
                <a:tab algn="l" pos="3714840"/>
                <a:tab algn="l" pos="3962520"/>
                <a:tab algn="l" pos="4210200"/>
                <a:tab algn="l" pos="4457880"/>
                <a:tab algn="l" pos="4705200"/>
                <a:tab algn="l" pos="495288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2560" y="568440"/>
            <a:ext cx="8159760" cy="11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Methods</a:t>
            </a:r>
            <a:br>
              <a:rPr sz="4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7F3F567-B546-4311-8AD6-B20A08A6156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2560" y="0"/>
            <a:ext cx="8159760" cy="118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Advantages and Disadvantages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Analytical Methods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58440" y="1619280"/>
            <a:ext cx="6534360" cy="455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analytical solutions are available for many plain vanilla and exotic plans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fast results when an analytical solution is available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under the given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 not available or available only under restrictive assumptions for many types of derivatives.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American-style options. Sometimes more difficult and takes longer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ime to program than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183A8E-5756-4040-AC32-97484ECB082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459160" y="314280"/>
            <a:ext cx="4489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17600" y="2044800"/>
            <a:ext cx="7219800" cy="34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Replace the continuous GBM process for a price movement by a discrete set of values in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Each node of the tree has  a time index,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value for price and an associated probability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 very useful tool in pricing derivatives that cannot be priced with other techniques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19CC05-0AED-4BFC-9FDB-1777F3F6AEF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966960" y="287280"/>
            <a:ext cx="771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Binomial Trees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922320" y="1481040"/>
            <a:ext cx="7948800" cy="50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Construct a tree of prices for the underlying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Compute the option cash flows associated with leaf nodes of the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Step back in the tree by one time period and compute the expected or average cash flows  associated with the tree nodes.  Use the risk-free interest rate for discounting.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Repeat the previous step moving back in time until the root of the tree is reached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Value computed at the root node is the value of the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2BEFB4-BF34-481A-BC0F-0ED3984EBCB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280880" y="522360"/>
            <a:ext cx="6988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82520" y="3635280"/>
            <a:ext cx="7456680" cy="322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 life of the option into many time intervals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each interval, price moves from its current value 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up to Pu with a probability 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down to Pd with a probability 1 - 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smaller the interval length, the greater the accuracy of the results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1816200" y="1397160"/>
            <a:ext cx="4432320" cy="977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816200" y="2374920"/>
            <a:ext cx="4559040" cy="698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95280" y="223524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00800" y="128268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502320" y="294624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02120" y="110664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75200" y="282096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22160" y="2147760"/>
            <a:ext cx="3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371574-AFF5-4B39-B551-ECDA102868C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360520" y="304920"/>
            <a:ext cx="49021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06480" y="5767560"/>
            <a:ext cx="60469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Binomial Tree of Gas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p, u, d set to give correct mean volatility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57080" y="1527120"/>
            <a:ext cx="259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Gas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763640" y="4557600"/>
            <a:ext cx="9111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 = 0.6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 = 1.1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 = 1/u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244520" y="2921040"/>
            <a:ext cx="266760" cy="253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25680" y="233676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13080" y="347976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708360" y="173988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46520" y="2768760"/>
            <a:ext cx="266760" cy="253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772080" y="393696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1600200" y="2552400"/>
            <a:ext cx="762120" cy="393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2730600" y="2006640"/>
            <a:ext cx="76176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2781360" y="3098520"/>
            <a:ext cx="762120" cy="393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12800" y="3162240"/>
            <a:ext cx="72396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768760" y="3683160"/>
            <a:ext cx="72360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43200" y="2476440"/>
            <a:ext cx="723960" cy="368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437480" y="2373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26400" y="3300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24160" y="28940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35880" y="1941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48400" y="37828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194360" y="17002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207320" y="27036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219920" y="39099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05CC74-6BEB-4722-A818-FB4FFA58BBD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644400" y="333360"/>
            <a:ext cx="8331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Tree Parameters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96760" y="1106640"/>
            <a:ext cx="7891560" cy="510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parameters p, u, and d are chosen to give the correct mean and variance for the price changes during the small time interval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Mean: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In the risk-neutral world, a futures contract is expected to remain the same in price while a stock is expected to grow at the risk-free interest rate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  Thus,starting with a price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at time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the average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Pa, where a = 1 for a futures contract and a =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exp(r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stock.  Hence,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Pa = pPu + (1 -p)Pd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a = pu + (1 - p)d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Variance: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of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  Thus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E(P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) - [E(P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[p(Pu)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                                 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(1 -p)(Pd)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] - [Pa]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Wingdings" charset="2"/>
              <a:buChar char="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 =  pu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(1 -p)d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- a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Exotic Options:  1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D351E5-BB70-4EBC-BB52-67D5F041299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vkamins</cp:lastModifiedBy>
  <cp:lastPrinted>2000-09-27T13:46:46Z</cp:lastPrinted>
  <dcterms:modified xsi:type="dcterms:W3CDTF">2000-09-27T14:11:17Z</dcterms:modified>
  <cp:revision>137</cp:revision>
  <dc:subject/>
  <dc:title>No Slide Title</dc:title>
</cp:coreProperties>
</file>