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20.png" ContentType="image/png"/>
  <Override PartName="/ppt/media/image11.png" ContentType="image/png"/>
  <Override PartName="/ppt/media/image2.png" ContentType="image/png"/>
  <Override PartName="/ppt/media/image7.png" ContentType="image/png"/>
  <Override PartName="/ppt/media/image10.png" ContentType="image/png"/>
  <Override PartName="/ppt/media/image1.png" ContentType="image/png"/>
  <Override PartName="/ppt/media/image6.png" ContentType="image/png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16.emf" ContentType="image/x-emf"/>
  <Override PartName="/ppt/media/image18.emf" ContentType="image/x-emf"/>
  <Override PartName="/ppt/media/image15.emf" ContentType="image/x-emf"/>
  <Override PartName="/ppt/media/image14.emf" ContentType="image/x-emf"/>
  <Override PartName="/ppt/media/image5.emf" ContentType="image/x-emf"/>
  <Override PartName="/ppt/media/image17.png" ContentType="image/png"/>
  <Override PartName="/ppt/media/image8.png" ContentType="image/png"/>
  <Override PartName="/ppt/media/image12.png" ContentType="image/png"/>
  <Override PartName="/ppt/media/image3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38.xml.rels" ContentType="application/vnd.openxmlformats-package.relationships+xml"/>
  <Override PartName="/ppt/slides/_rels/slide39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2.xml.rels" ContentType="application/vnd.openxmlformats-package.relationships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-54000" y="6505560"/>
            <a:ext cx="9554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Section 4 - </a:t>
            </a:r>
            <a:fld id="{30F64004-AE6F-4D9C-987D-374BB9DBDF5C}" type="slidenum"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ENE_C_WHI" descr=""/>
          <p:cNvPicPr/>
          <p:nvPr/>
        </p:nvPicPr>
        <p:blipFill>
          <a:blip r:embed="rId2"/>
          <a:stretch/>
        </p:blipFill>
        <p:spPr>
          <a:xfrm>
            <a:off x="8299440" y="5987880"/>
            <a:ext cx="690480" cy="69408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9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10.png"/><Relationship Id="rId7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png"/><Relationship Id="rId3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4.emf"/><Relationship Id="rId2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5.emf"/><Relationship Id="rId2" Type="http://schemas.openxmlformats.org/officeDocument/2006/relationships/image" Target="../media/image16.emf"/><Relationship Id="rId3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png"/><Relationship Id="rId3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8.e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9.png"/><Relationship Id="rId3" Type="http://schemas.openxmlformats.org/officeDocument/2006/relationships/image" Target="../media/image14.emf"/><Relationship Id="rId4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0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21.png"/><Relationship Id="rId5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2.png"/><Relationship Id="rId3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3.png"/><Relationship Id="rId3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0120" y="1117080"/>
            <a:ext cx="7988400" cy="146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Introduction to Options: Pricing</a:t>
            </a:r>
            <a:endParaRPr b="0" lang="en-US" sz="5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1285920" y="338148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Presented by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200"/>
            </a:b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Vince Kaminski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Enron Research Group</a:t>
            </a:r>
            <a:br>
              <a:rPr sz="2000"/>
            </a:br>
            <a:endParaRPr b="0" lang="en-US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Houston, Texas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 September,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548280" y="299880"/>
            <a:ext cx="80758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Calculating an Option Premium:  Continued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279440" y="1703520"/>
            <a:ext cx="7097760" cy="38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more formal terms: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premium is expectation of option pay-off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premium = PV { E[ƒ(S,K)] }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ƒ(S,K)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Max[S-K,0] for calls and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ƒ(S,K)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Max[K-S,0] for puts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Premium =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P(S) is the probability density function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3" name=""/>
              <p:cNvSpPr txBox="1"/>
              <p:nvPr/>
            </p:nvSpPr>
            <p:spPr>
              <a:xfrm>
                <a:off x="4336920" y="4673520"/>
                <a:ext cx="3206880" cy="582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=</m:t>
                    </m:r>
                    <m:r>
                      <m:rPr>
                        <m:lit/>
                        <m:nor/>
                      </m:rPr>
                      <m:t xml:space="preserve">PV</m:t>
                    </m:r>
                  </m:oMath>
                </a14:m>
              </a:p>
            </p:txBody>
          </p:sp>
        </mc:Choice>
        <mc:Fallback>
          <p:sp>
            <p:nvSpPr>
              <p:cNvPr id="43" name=""/>
              <p:cNvSpPr txBox="1"/>
              <p:nvPr/>
            </p:nvSpPr>
            <p:spPr>
              <a:xfrm>
                <a:off x="4336920" y="4673520"/>
                <a:ext cx="3206880" cy="58284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/>
          <p:nvPr/>
        </p:nvSpPr>
        <p:spPr>
          <a:xfrm>
            <a:off x="1496880" y="299880"/>
            <a:ext cx="61520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Problem of Risk Preferences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01480" y="1631880"/>
            <a:ext cx="789336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Option premium is usually paid up-front, so it is the present value of the expected pay-off at expiration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How is an option (or any other investment) Present Valued?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Risk adjusted rate of return is normally used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What is the risk of holding an option?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69228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This perplexed all of mankind until 1973, when Black  and Scholes published their famous paper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2954520" y="285840"/>
            <a:ext cx="32731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Preferences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57120" y="1789200"/>
            <a:ext cx="7926480" cy="41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596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Black and Scholes (1973) showed: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596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596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That there existed a riskless hedge between a stock option and the underlying stock - 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i.e. the option is riskless relative to stock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596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596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Cox and Ross (1976) showed: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596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596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If everyone agrees on the shape of probability distribution (i.e. the volatility), then everyone will calculate the same option value regardless of their view of risk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"/>
          <p:cNvSpPr/>
          <p:nvPr/>
        </p:nvSpPr>
        <p:spPr>
          <a:xfrm>
            <a:off x="1314360" y="4272120"/>
            <a:ext cx="6104160" cy="190476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50000">
                <a:srgbClr val="fefefe"/>
              </a:gs>
              <a:gs pos="100000">
                <a:srgbClr val="3399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81185" dir="307803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940120" y="299880"/>
            <a:ext cx="32731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Preferences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66720" y="1619280"/>
            <a:ext cx="759924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Riskless hedge example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Suppose a stock starts today at $20 and three months from now will be either $25 or $15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Note that we make no assumptions about probabilities  (i.e. rate of return)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2913120" y="4402080"/>
            <a:ext cx="3219480" cy="44784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955960" y="4878360"/>
            <a:ext cx="3174840" cy="46188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159600" y="4186080"/>
            <a:ext cx="966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159600" y="5065560"/>
            <a:ext cx="966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974960" y="4605480"/>
            <a:ext cx="96660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/>
          <p:nvPr/>
        </p:nvSpPr>
        <p:spPr>
          <a:xfrm>
            <a:off x="1530360" y="3625920"/>
            <a:ext cx="6103800" cy="190476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50000">
                <a:srgbClr val="fefefe"/>
              </a:gs>
              <a:gs pos="100000">
                <a:srgbClr val="3399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81185" dir="307803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940120" y="299880"/>
            <a:ext cx="32731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Preferences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66720" y="1619280"/>
            <a:ext cx="803592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 also a call option with a $20 strike and the expiration in three months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2913120" y="4059000"/>
            <a:ext cx="3219480" cy="44748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955960" y="4535640"/>
            <a:ext cx="3174840" cy="46188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159600" y="3843360"/>
            <a:ext cx="966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159600" y="4722840"/>
            <a:ext cx="966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974960" y="4262400"/>
            <a:ext cx="966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"/>
          <p:cNvSpPr/>
          <p:nvPr/>
        </p:nvSpPr>
        <p:spPr>
          <a:xfrm>
            <a:off x="792000" y="2900520"/>
            <a:ext cx="7488360" cy="2179440"/>
          </a:xfrm>
          <a:prstGeom prst="rect">
            <a:avLst/>
          </a:prstGeom>
          <a:gradFill rotWithShape="0">
            <a:gsLst>
              <a:gs pos="0">
                <a:srgbClr val="005cbf"/>
              </a:gs>
              <a:gs pos="100000">
                <a:srgbClr val="03d4a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940120" y="147600"/>
            <a:ext cx="32731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Preferences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963000" y="2955960"/>
            <a:ext cx="7090920" cy="212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Terminal Stock Price: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$15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from Share: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$15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from Two Options: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$0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-$10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Total Value of Portfolio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$15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$15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808200" y="3405240"/>
            <a:ext cx="7459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808200" y="3983040"/>
            <a:ext cx="7459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808200" y="4575240"/>
            <a:ext cx="7459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53840" y="5332320"/>
            <a:ext cx="7110720" cy="12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yields $15 regardless of the horizon  stock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That is to say, the portfolio is riskless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750240" y="1368360"/>
            <a:ext cx="7689600" cy="125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 a portfolio by buying one share of stock and selling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call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the value of this portfolio in three months?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2940120" y="306360"/>
            <a:ext cx="32731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Preferences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774720" y="1528920"/>
            <a:ext cx="732312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portfolio will be worth $15 in three months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portfolio costs today:  $20 - 2c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Since the portfolio is riskless, expect to earn the risk free rate on portfolio, so (assuming risk free rate is 6%):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4" name=""/>
          <p:cNvGraphicFramePr/>
          <p:nvPr/>
        </p:nvGraphicFramePr>
        <p:xfrm>
          <a:off x="1241280" y="4148280"/>
          <a:ext cx="6316920" cy="1612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41280" y="4148280"/>
                    <a:ext cx="6316920" cy="1612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1345680" y="299880"/>
            <a:ext cx="64890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 - Scholes (-Merton) Equation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01640" y="1847880"/>
            <a:ext cx="753732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 movements can be described by Geometric Brownian Motion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What does this equation mean, and why do we assume prices follow this equation?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8" name=""/>
          <p:cNvGraphicFramePr/>
          <p:nvPr/>
        </p:nvGraphicFramePr>
        <p:xfrm>
          <a:off x="3173400" y="3330720"/>
          <a:ext cx="2828880" cy="685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173400" y="3330720"/>
                    <a:ext cx="2828880" cy="68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"/>
          <p:cNvSpPr/>
          <p:nvPr/>
        </p:nvSpPr>
        <p:spPr>
          <a:xfrm>
            <a:off x="1957320" y="249120"/>
            <a:ext cx="52610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899640" y="1417680"/>
            <a:ext cx="728712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First term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where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 the drift or rate of return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Prices can drift in a certain direction over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percentage return is independent of price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2" name=""/>
          <p:cNvGraphicFramePr/>
          <p:nvPr/>
        </p:nvGraphicFramePr>
        <p:xfrm>
          <a:off x="2433600" y="2071800"/>
          <a:ext cx="1533600" cy="752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33600" y="2071800"/>
                    <a:ext cx="1533600" cy="75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4" name=""/>
          <p:cNvSpPr/>
          <p:nvPr/>
        </p:nvSpPr>
        <p:spPr>
          <a:xfrm>
            <a:off x="1774800" y="4863960"/>
            <a:ext cx="6002280" cy="115416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V="1">
            <a:off x="1774800" y="5008320"/>
            <a:ext cx="6002280" cy="7650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272120" y="5297400"/>
            <a:ext cx="1211040" cy="187560"/>
          </a:xfrm>
          <a:custGeom>
            <a:avLst/>
            <a:gdLst/>
            <a:ahLst/>
            <a:rect l="l" t="t" r="r" b="b"/>
            <a:pathLst>
              <a:path w="763" h="118">
                <a:moveTo>
                  <a:pt x="763" y="0"/>
                </a:moveTo>
                <a:lnTo>
                  <a:pt x="763" y="118"/>
                </a:lnTo>
                <a:lnTo>
                  <a:pt x="0" y="109"/>
                </a:lnTo>
              </a:path>
            </a:pathLst>
          </a:custGeom>
          <a:noFill/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7" name=""/>
          <p:cNvGraphicFramePr/>
          <p:nvPr/>
        </p:nvGraphicFramePr>
        <p:xfrm>
          <a:off x="6334200" y="5345280"/>
          <a:ext cx="1152360" cy="352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334200" y="5345280"/>
                    <a:ext cx="1152360" cy="35208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89" name=""/>
          <p:cNvGraphicFramePr/>
          <p:nvPr/>
        </p:nvGraphicFramePr>
        <p:xfrm>
          <a:off x="4803840" y="5576760"/>
          <a:ext cx="255600" cy="3524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90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803840" y="5576760"/>
                    <a:ext cx="255600" cy="35244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91" name=""/>
          <p:cNvSpPr/>
          <p:nvPr/>
        </p:nvSpPr>
        <p:spPr>
          <a:xfrm>
            <a:off x="947520" y="5216400"/>
            <a:ext cx="73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987560" y="621180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755800" y="6408720"/>
            <a:ext cx="10400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"/>
          <p:cNvSpPr/>
          <p:nvPr/>
        </p:nvSpPr>
        <p:spPr>
          <a:xfrm>
            <a:off x="1957320" y="249120"/>
            <a:ext cx="52610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819000" y="5216400"/>
            <a:ext cx="73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987560" y="621180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2755800" y="6408720"/>
            <a:ext cx="10400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8" name=""/>
          <p:cNvGraphicFramePr/>
          <p:nvPr/>
        </p:nvGraphicFramePr>
        <p:xfrm>
          <a:off x="1573200" y="4978440"/>
          <a:ext cx="6059520" cy="1171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73200" y="4978440"/>
                    <a:ext cx="6059520" cy="1171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0" name=""/>
          <p:cNvSpPr/>
          <p:nvPr/>
        </p:nvSpPr>
        <p:spPr>
          <a:xfrm>
            <a:off x="1116000" y="1608120"/>
            <a:ext cx="7029720" cy="25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term: 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S=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 is referred to as a Wiener stochastic process.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 behaves like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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t, where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 a normally distributed random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variable with zero mean and standard deviation of 1.0.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Relative volatility is likewise independent of price level.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3858840" y="298440"/>
            <a:ext cx="14929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728640" y="1066680"/>
            <a:ext cx="8045640" cy="521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an option premium?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concepts in option valuation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problem of risk preferences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Replicating portfolio and risk neutral valuation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Assumptions underlying Black - Scholes formula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 - Scholes - Merton formula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Yield/drift rate for futures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Black’s formula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Volatility:  Historical, implied and some extensions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"/>
          <p:cNvSpPr/>
          <p:nvPr/>
        </p:nvSpPr>
        <p:spPr>
          <a:xfrm>
            <a:off x="1950840" y="290520"/>
            <a:ext cx="52610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840240" y="1774800"/>
            <a:ext cx="362016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Combining the two terms: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3" name=""/>
          <p:cNvGraphicFramePr/>
          <p:nvPr/>
        </p:nvGraphicFramePr>
        <p:xfrm>
          <a:off x="1442880" y="2757600"/>
          <a:ext cx="6259680" cy="1628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2880" y="2757600"/>
                    <a:ext cx="6259680" cy="162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5" name=""/>
          <p:cNvSpPr/>
          <p:nvPr/>
        </p:nvSpPr>
        <p:spPr>
          <a:xfrm>
            <a:off x="1987560" y="464040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755800" y="4836960"/>
            <a:ext cx="10400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"/>
          <p:cNvGraphicFramePr/>
          <p:nvPr/>
        </p:nvGraphicFramePr>
        <p:xfrm>
          <a:off x="3214800" y="2536920"/>
          <a:ext cx="3724200" cy="2533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14800" y="2536920"/>
                    <a:ext cx="3724200" cy="253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9" name=""/>
          <p:cNvSpPr/>
          <p:nvPr/>
        </p:nvSpPr>
        <p:spPr>
          <a:xfrm>
            <a:off x="1958760" y="306360"/>
            <a:ext cx="52610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27040" y="1673280"/>
            <a:ext cx="8298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equation implies that prices are log-normally distributed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12640" y="5079960"/>
            <a:ext cx="82980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This is a stochastic integral, so don’t think you can integrate it like you learned in Math 101.  For more info, I suggest sections 9.2-9.4, 10.1, 10.2, of Hull’s book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"/>
          <p:cNvSpPr/>
          <p:nvPr/>
        </p:nvSpPr>
        <p:spPr>
          <a:xfrm>
            <a:off x="1954080" y="304920"/>
            <a:ext cx="52610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aside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816480" y="1644480"/>
            <a:ext cx="141336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 fact,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44160" y="4672080"/>
            <a:ext cx="83606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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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denotes a normal distribution with mean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deviation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15" name=""/>
              <p:cNvSpPr txBox="1"/>
              <p:nvPr/>
            </p:nvSpPr>
            <p:spPr>
              <a:xfrm>
                <a:off x="1262160" y="2525760"/>
                <a:ext cx="6386400" cy="1270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ln</m:t>
                    </m:r>
                    <m:r>
                      <m:t xml:space="preserve">(</m:t>
                    </m:r>
                    <m:f>
                      <m:num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t</m:t>
                            </m:r>
                          </m:sub>
                        </m:sSub>
                      </m:num>
                      <m:den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T</m:t>
                            </m:r>
                          </m:sub>
                        </m:sSub>
                      </m:den>
                    </m:f>
                    <m:r>
                      <m:t xml:space="preserve">)</m:t>
                    </m:r>
                    <m:r>
                      <m:rPr>
                        <m:lit/>
                        <m:nor/>
                      </m:rPr>
                      <m:t xml:space="preserve">~</m:t>
                    </m:r>
                    <m:r>
                      <m:t xml:space="preserve">Φ</m:t>
                    </m:r>
                    <m:r>
                      <m:t xml:space="preserve">[</m:t>
                    </m:r>
                    <m:r>
                      <m:t xml:space="preserve">(</m:t>
                    </m:r>
                    <m:r>
                      <m:t xml:space="preserve">μ</m:t>
                    </m:r>
                    <m:r>
                      <m:t xml:space="preserve">−</m:t>
                    </m:r>
                    <m:f>
                      <m:num>
                        <m:sSup>
                          <m:e>
                            <m:r>
                              <m:t xml:space="preserve">σ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)</m:t>
                    </m:r>
                    <m:r>
                      <m:t xml:space="preserve">(</m:t>
                    </m:r>
                    <m:r>
                      <m:t xml:space="preserve">T</m:t>
                    </m:r>
                    <m:r>
                      <m:t xml:space="preserve">−</m:t>
                    </m:r>
                    <m:r>
                      <m:t xml:space="preserve">t</m:t>
                    </m:r>
                    <m:r>
                      <m:t xml:space="preserve">)</m:t>
                    </m:r>
                    <m:r>
                      <m:t xml:space="preserve">,</m:t>
                    </m:r>
                    <m:r>
                      <m:t xml:space="preserve">σ</m:t>
                    </m:r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T</m:t>
                        </m:r>
                        <m:r>
                          <m:t xml:space="preserve">−</m:t>
                        </m:r>
                        <m:r>
                          <m:t xml:space="preserve">t</m:t>
                        </m:r>
                      </m:e>
                    </m:rad>
                    <m:r>
                      <m:t xml:space="preserve">]</m:t>
                    </m:r>
                  </m:oMath>
                </a14:m>
              </a:p>
            </p:txBody>
          </p:sp>
        </mc:Choice>
        <mc:Fallback>
          <p:sp>
            <p:nvSpPr>
              <p:cNvPr id="115" name=""/>
              <p:cNvSpPr txBox="1"/>
              <p:nvPr/>
            </p:nvSpPr>
            <p:spPr>
              <a:xfrm>
                <a:off x="1262160" y="2525760"/>
                <a:ext cx="6386400" cy="127008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"/>
          <p:cNvSpPr/>
          <p:nvPr/>
        </p:nvSpPr>
        <p:spPr>
          <a:xfrm>
            <a:off x="3273480" y="304920"/>
            <a:ext cx="25938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828720" y="1660680"/>
            <a:ext cx="7688160" cy="47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Assume that volatility is time independent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Assume risk neutrality (stock’s rate of return is equal to the risk-free rate).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This makes problem mathematically tractable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If you believe Cox and Ross, it makes no   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difference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Frictionless, continuous markets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Ignore transaction costs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With all these assumptions, the integral for the option  premium can be solved analytically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"/>
          <p:cNvSpPr/>
          <p:nvPr/>
        </p:nvSpPr>
        <p:spPr>
          <a:xfrm>
            <a:off x="173520" y="306360"/>
            <a:ext cx="8744400" cy="140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Equation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European Calls and Puts on Stocks, Stock Indices,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Currencies, and Futures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19" name=""/>
              <p:cNvSpPr txBox="1"/>
              <p:nvPr/>
            </p:nvSpPr>
            <p:spPr>
              <a:xfrm>
                <a:off x="1758960" y="1627200"/>
                <a:ext cx="7429320" cy="4245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t xml:space="preserve">c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Se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q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−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Ke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</m:e>
                      <m:e>
                        <m:r>
                          <m:t xml:space="preserve">c</m:t>
                        </m:r>
                        <m:r>
                          <m:t xml:space="preserve">=</m:t>
                        </m:r>
                        <m:r>
                          <m:t xml:space="preserve">−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Se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q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r>
                          <m:t xml:space="preserve">−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+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Ke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r>
                          <m:t xml:space="preserve">−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</m:e>
                      <m:e>
                        <m:r>
                          <m:t xml:space="preserve">d</m:t>
                        </m:r>
                        <m:r>
                          <m:t xml:space="preserve">=</m:t>
                        </m:r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ln</m:t>
                            </m:r>
                            <m:r>
                              <m:t xml:space="preserve">(</m:t>
                            </m:r>
                            <m:f>
                              <m:num>
                                <m:r>
                                  <m:t xml:space="preserve">S</m:t>
                                </m:r>
                              </m:num>
                              <m:den>
                                <m:r>
                                  <m:t xml:space="preserve">K</m:t>
                                </m:r>
                              </m:den>
                            </m:f>
                            <m:r>
                              <m:t xml:space="preserve">)</m:t>
                            </m:r>
                            <m:r>
                              <m:t xml:space="preserve">+</m:t>
                            </m:r>
                            <m:r>
                              <m:t xml:space="preserve">(</m:t>
                            </m:r>
                            <m:r>
                              <m:t xml:space="preserve">r</m:t>
                            </m:r>
                            <m:r>
                              <m:t xml:space="preserve">−</m:t>
                            </m:r>
                            <m:r>
                              <m:t xml:space="preserve">q</m:t>
                            </m:r>
                            <m:r>
                              <m:t xml:space="preserve">+</m:t>
                            </m:r>
                            <m:f>
                              <m:num>
                                <m:sSup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  <m:r>
                              <m:t xml:space="preserve">)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num>
                          <m:den>
                            <m:r>
                              <m:t xml:space="preserve">σ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rad>
                          </m:den>
                        </m:f>
                      </m:e>
                      <m:e>
                        <m:r>
                          <m:t xml:space="preserve">d</m:t>
                        </m:r>
                        <m:r>
                          <m:t xml:space="preserve">=</m:t>
                        </m:r>
                        <m:r>
                          <m:t xml:space="preserve">d</m:t>
                        </m:r>
                        <m:r>
                          <m:t xml:space="preserve">−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119" name=""/>
              <p:cNvSpPr txBox="1"/>
              <p:nvPr/>
            </p:nvSpPr>
            <p:spPr>
              <a:xfrm>
                <a:off x="1758960" y="1627200"/>
                <a:ext cx="7429320" cy="424512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120" name=""/>
              <p:cNvSpPr txBox="1"/>
              <p:nvPr/>
            </p:nvSpPr>
            <p:spPr>
              <a:xfrm>
                <a:off x="4514760" y="3321000"/>
                <a:ext cx="112680" cy="214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/>
                </a14:m>
              </a:p>
            </p:txBody>
          </p:sp>
        </mc:Choice>
        <mc:Fallback>
          <p:sp>
            <p:nvSpPr>
              <p:cNvPr id="120" name=""/>
              <p:cNvSpPr txBox="1"/>
              <p:nvPr/>
            </p:nvSpPr>
            <p:spPr>
              <a:xfrm>
                <a:off x="4514760" y="3321000"/>
                <a:ext cx="112680" cy="2142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>
            <a:off x="3294000" y="190440"/>
            <a:ext cx="25934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Equation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844560" y="1503360"/>
            <a:ext cx="7369200" cy="47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 is the asset price today at time 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K is the strike price of the 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 is the annualized risk free interest rate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q is the annualized yield of the underlying asset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is the annualized 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(T - t) is the time to expiration in years.  T is the date of the option expiration, and t is today’s date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N(.) is the cumulative normal distribution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"/>
          <p:cNvSpPr/>
          <p:nvPr/>
        </p:nvSpPr>
        <p:spPr>
          <a:xfrm>
            <a:off x="1231200" y="149400"/>
            <a:ext cx="66794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Aside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Cumulative Normal Distribution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53040" y="2217600"/>
            <a:ext cx="3765960" cy="283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cumulative normal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distribution, N(x), measures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probability that 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normally distributed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variable (mean=0, standard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deviation=1) will be less than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given number 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Example:  N(-0.50) = 0.309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5" name=""/>
          <p:cNvGraphicFramePr/>
          <p:nvPr/>
        </p:nvGraphicFramePr>
        <p:xfrm>
          <a:off x="4753080" y="1353960"/>
          <a:ext cx="3876480" cy="4553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53080" y="1353960"/>
                    <a:ext cx="3876480" cy="4553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"/>
          <p:cNvSpPr/>
          <p:nvPr/>
        </p:nvSpPr>
        <p:spPr>
          <a:xfrm>
            <a:off x="2922840" y="306360"/>
            <a:ext cx="32929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Comments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84280" y="1530360"/>
            <a:ext cx="823284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 - q corresponds to the drift or risk neutral rate of return for the asset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  <a:tab algn="l" pos="606744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For an asset with no yield, the rate of return is simply the risk free rate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  <a:tab algn="l" pos="606744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  <a:tab algn="l" pos="606744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For an asset with a yield (e.g. a stock that pays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dividends), we expect the asset price to appreciate at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than the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risk free rate: r - q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 asset with q = r does not appreciate; the asset price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does not, on average, drift up or down over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1821600" y="290520"/>
            <a:ext cx="551484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on Futures/Forwards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41440" y="2151000"/>
            <a:ext cx="790092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Recall that a forward contract is an agreement today to buy a commodity in the future.  The price is what you agree today to pay for a commodity in the future.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Therefore, all time effects should already be reflected in the price; we should not expect the price to drift either up or down on average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Therefore a forward contract is an asset with r - q = 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"/>
          <p:cNvSpPr/>
          <p:nvPr/>
        </p:nvSpPr>
        <p:spPr>
          <a:xfrm>
            <a:off x="478080" y="291960"/>
            <a:ext cx="8210160" cy="140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Black’s Equation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European Calls/Put Option on a Future/Forward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32" name=""/>
              <p:cNvSpPr txBox="1"/>
              <p:nvPr/>
            </p:nvSpPr>
            <p:spPr>
              <a:xfrm>
                <a:off x="879480" y="1692360"/>
                <a:ext cx="6397560" cy="48276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t xml:space="preserve">c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[</m:t>
                        </m:r>
                        <m:r>
                          <m:rPr>
                            <m:lit/>
                            <m:nor/>
                          </m:rPr>
                          <m:t xml:space="preserve">FN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−</m:t>
                        </m:r>
                        <m:r>
                          <m:rPr>
                            <m:lit/>
                            <m:nor/>
                          </m:rPr>
                          <m:t xml:space="preserve">KN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]</m:t>
                        </m:r>
                      </m:e>
                      <m:e>
                        <m:r>
                          <m:t xml:space="preserve">p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[</m:t>
                        </m:r>
                        <m:r>
                          <m:t xml:space="preserve">−</m:t>
                        </m:r>
                        <m:r>
                          <m:rPr>
                            <m:lit/>
                            <m:nor/>
                          </m:rPr>
                          <m:t xml:space="preserve">FN</m:t>
                        </m:r>
                        <m:r>
                          <m:t xml:space="preserve">(</m:t>
                        </m:r>
                        <m:r>
                          <m:t xml:space="preserve">−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+</m:t>
                        </m:r>
                        <m:r>
                          <m:rPr>
                            <m:lit/>
                            <m:nor/>
                          </m:rPr>
                          <m:t xml:space="preserve">KN</m:t>
                        </m:r>
                        <m:r>
                          <m:t xml:space="preserve">(</m:t>
                        </m:r>
                        <m:r>
                          <m:t xml:space="preserve">−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]</m:t>
                        </m:r>
                      </m:e>
                      <m:e>
                        <m:r>
                          <m:rPr>
                            <m:lit/>
                            <m:nor/>
                          </m:rPr>
                          <m:t xml:space="preserve">where</m:t>
                        </m:r>
                      </m:e>
                      <m:e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=</m:t>
                        </m:r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ln</m:t>
                            </m:r>
                            <m:r>
                              <m:t xml:space="preserve">(</m:t>
                            </m:r>
                            <m:f>
                              <m:num>
                                <m:r>
                                  <m:t xml:space="preserve">F</m:t>
                                </m:r>
                              </m:num>
                              <m:den>
                                <m:r>
                                  <m:t xml:space="preserve">K</m:t>
                                </m:r>
                              </m:den>
                            </m:f>
                            <m:r>
                              <m:t xml:space="preserve">)</m:t>
                            </m:r>
                            <m:r>
                              <m:t xml:space="preserve">+</m:t>
                            </m:r>
                            <m:f>
                              <m:num>
                                <m:sSup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num>
                          <m:den>
                            <m:r>
                              <m:t xml:space="preserve">σ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rad>
                          </m:den>
                        </m:f>
                      </m:e>
                      <m:e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=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−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132" name=""/>
              <p:cNvSpPr txBox="1"/>
              <p:nvPr/>
            </p:nvSpPr>
            <p:spPr>
              <a:xfrm>
                <a:off x="879480" y="1692360"/>
                <a:ext cx="6397560" cy="482760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3872160" y="298440"/>
            <a:ext cx="13244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986120" y="1252440"/>
            <a:ext cx="5057640" cy="41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premium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Probability distribution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neutrality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 - Scholes equation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Black’s equation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and implied volatility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"/>
          <p:cNvSpPr/>
          <p:nvPr/>
        </p:nvSpPr>
        <p:spPr>
          <a:xfrm>
            <a:off x="3705840" y="318960"/>
            <a:ext cx="17686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831960" y="1947960"/>
            <a:ext cx="7337160" cy="277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is a measure of the uncertainty of future prices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is usually expressed as the annualized standard deviation of the natural log of price returns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There are two classes of volatility estimates: historical and implied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"/>
          <p:cNvSpPr/>
          <p:nvPr/>
        </p:nvSpPr>
        <p:spPr>
          <a:xfrm>
            <a:off x="2778480" y="306360"/>
            <a:ext cx="36108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73280" y="1442880"/>
            <a:ext cx="7262640" cy="512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Historical volatility is price volatility observed over some time period in the past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Historical volatility has dangers: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Past results are no guarantee of future performance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may depend on which historical time period you use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Results may depend on time step between observations (daily, weekly, monthly…). This is the case because volatility is not really a constant over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"/>
          <p:cNvSpPr/>
          <p:nvPr/>
        </p:nvSpPr>
        <p:spPr>
          <a:xfrm>
            <a:off x="642960" y="304920"/>
            <a:ext cx="78865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Calculating Historical Volatility for Futures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888840" y="1736640"/>
            <a:ext cx="7948800" cy="31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Take daily price observations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Generate a series of natural logs of daily returns i.e. ln(P</a:t>
            </a:r>
            <a:r>
              <a:rPr b="1" lang="en-US" sz="2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/P</a:t>
            </a:r>
            <a:r>
              <a:rPr b="1" lang="en-US" sz="2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t-1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for every day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Take standard deviation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Multiply by the square root of the number of days in a year (typically take 250 trading days per year)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"/>
          <p:cNvSpPr/>
          <p:nvPr/>
        </p:nvSpPr>
        <p:spPr>
          <a:xfrm>
            <a:off x="2611080" y="320760"/>
            <a:ext cx="39279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Calculating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939240" y="1674720"/>
            <a:ext cx="496188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Why is this number the volatility?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Recall that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918000" y="3692520"/>
            <a:ext cx="661932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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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denotes a normal distribution with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standard deviation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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2" name=""/>
          <p:cNvGraphicFramePr/>
          <p:nvPr/>
        </p:nvGraphicFramePr>
        <p:xfrm>
          <a:off x="2533680" y="4959360"/>
          <a:ext cx="4076640" cy="866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33680" y="4959360"/>
                    <a:ext cx="4076640" cy="866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mc:AlternateContent>
        <mc:Choice xmlns:a14="http://schemas.microsoft.com/office/drawing/2010/main" Requires="a14">
          <p:sp>
            <p:nvSpPr>
              <p:cNvPr id="144" name=""/>
              <p:cNvSpPr txBox="1"/>
              <p:nvPr/>
            </p:nvSpPr>
            <p:spPr>
              <a:xfrm>
                <a:off x="1262160" y="2525760"/>
                <a:ext cx="6386400" cy="1270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ln</m:t>
                    </m:r>
                    <m:r>
                      <m:t xml:space="preserve">(</m:t>
                    </m:r>
                    <m:f>
                      <m:num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t</m:t>
                            </m:r>
                          </m:sub>
                        </m:sSub>
                      </m:num>
                      <m:den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T</m:t>
                            </m:r>
                          </m:sub>
                        </m:sSub>
                      </m:den>
                    </m:f>
                    <m:r>
                      <m:t xml:space="preserve">)</m:t>
                    </m:r>
                    <m:r>
                      <m:rPr>
                        <m:lit/>
                        <m:nor/>
                      </m:rPr>
                      <m:t xml:space="preserve">~</m:t>
                    </m:r>
                    <m:r>
                      <m:t xml:space="preserve">Φ</m:t>
                    </m:r>
                    <m:r>
                      <m:t xml:space="preserve">[</m:t>
                    </m:r>
                    <m:r>
                      <m:t xml:space="preserve">(</m:t>
                    </m:r>
                    <m:r>
                      <m:t xml:space="preserve">μ</m:t>
                    </m:r>
                    <m:r>
                      <m:t xml:space="preserve">−</m:t>
                    </m:r>
                    <m:f>
                      <m:num>
                        <m:sSup>
                          <m:e>
                            <m:r>
                              <m:t xml:space="preserve">σ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)</m:t>
                    </m:r>
                    <m:r>
                      <m:t xml:space="preserve">(</m:t>
                    </m:r>
                    <m:r>
                      <m:t xml:space="preserve">T</m:t>
                    </m:r>
                    <m:r>
                      <m:t xml:space="preserve">−</m:t>
                    </m:r>
                    <m:r>
                      <m:t xml:space="preserve">t</m:t>
                    </m:r>
                    <m:r>
                      <m:t xml:space="preserve">)</m:t>
                    </m:r>
                    <m:r>
                      <m:t xml:space="preserve">,</m:t>
                    </m:r>
                    <m:r>
                      <m:t xml:space="preserve">σ</m:t>
                    </m:r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T</m:t>
                        </m:r>
                        <m:r>
                          <m:t xml:space="preserve">−</m:t>
                        </m:r>
                        <m:r>
                          <m:t xml:space="preserve">t</m:t>
                        </m:r>
                      </m:e>
                    </m:rad>
                    <m:r>
                      <m:t xml:space="preserve">]</m:t>
                    </m:r>
                  </m:oMath>
                </a14:m>
              </a:p>
            </p:txBody>
          </p:sp>
        </mc:Choice>
        <mc:Fallback>
          <p:sp>
            <p:nvSpPr>
              <p:cNvPr id="144" name=""/>
              <p:cNvSpPr txBox="1"/>
              <p:nvPr/>
            </p:nvSpPr>
            <p:spPr>
              <a:xfrm>
                <a:off x="1262160" y="2525760"/>
                <a:ext cx="6386400" cy="12700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"/>
          <p:cNvSpPr/>
          <p:nvPr/>
        </p:nvSpPr>
        <p:spPr>
          <a:xfrm>
            <a:off x="2611080" y="322200"/>
            <a:ext cx="39279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Calculating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01640" y="1825560"/>
            <a:ext cx="79326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It is usual to quote the annual volatility in the same way that it is usual to quote annual interest rates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701640" y="3919680"/>
            <a:ext cx="793260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If prices are weekly or monthly or whatever, then the standard deviation must be normalized by the appropriate factor: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8" name=""/>
          <p:cNvGraphicFramePr/>
          <p:nvPr/>
        </p:nvGraphicFramePr>
        <p:xfrm>
          <a:off x="2738520" y="3024360"/>
          <a:ext cx="3666960" cy="409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38520" y="3024360"/>
                    <a:ext cx="3666960" cy="409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50" name=""/>
          <p:cNvGraphicFramePr/>
          <p:nvPr/>
        </p:nvGraphicFramePr>
        <p:xfrm>
          <a:off x="1955880" y="5583240"/>
          <a:ext cx="5173560" cy="409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5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955880" y="5583240"/>
                    <a:ext cx="5173560" cy="40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"/>
          <p:cNvSpPr/>
          <p:nvPr/>
        </p:nvSpPr>
        <p:spPr>
          <a:xfrm>
            <a:off x="402120" y="320760"/>
            <a:ext cx="83746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Aug. 95 NYMEX Gas Contract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and 21-Day Trailing Historical Volatility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3" name=""/>
          <p:cNvGraphicFramePr/>
          <p:nvPr/>
        </p:nvGraphicFramePr>
        <p:xfrm>
          <a:off x="762120" y="1852560"/>
          <a:ext cx="7678440" cy="4105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852560"/>
                    <a:ext cx="7678440" cy="4105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"/>
          <p:cNvSpPr/>
          <p:nvPr/>
        </p:nvSpPr>
        <p:spPr>
          <a:xfrm>
            <a:off x="2968560" y="320760"/>
            <a:ext cx="32079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Implied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1004760" y="1486080"/>
            <a:ext cx="723744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Use Black-Scholes in reverse to get 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Go to market to find the price of a particular 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Because every input (price, strike, interest rate, time to expiration) except volatility is known, we can solve Black-Scholes using  different volatilities to determine which one  gives the observed price.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This is the volatility implied by the market price.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"/>
          <p:cNvSpPr/>
          <p:nvPr/>
        </p:nvSpPr>
        <p:spPr>
          <a:xfrm>
            <a:off x="2416680" y="304920"/>
            <a:ext cx="43106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Parameter Names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2022840" y="1241280"/>
            <a:ext cx="50011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Names derived from Greek Alphabet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9" name=""/>
          <p:cNvGraphicFramePr/>
          <p:nvPr/>
        </p:nvGraphicFramePr>
        <p:xfrm>
          <a:off x="757080" y="3078000"/>
          <a:ext cx="190800" cy="2086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57080" y="3078000"/>
                    <a:ext cx="190800" cy="208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1" name=""/>
          <p:cNvSpPr/>
          <p:nvPr/>
        </p:nvSpPr>
        <p:spPr>
          <a:xfrm>
            <a:off x="272880" y="2306520"/>
            <a:ext cx="118800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Symbol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991520" y="2319480"/>
            <a:ext cx="160668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Name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Gamma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Rho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Vega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 Vega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4065480" y="2298600"/>
            <a:ext cx="200052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Sensitivity of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257880" y="2298600"/>
            <a:ext cx="263520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Sensitivity of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Underlying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Underlying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 to Expiration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 Rate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Correlation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 to Expiration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"/>
          <p:cNvSpPr/>
          <p:nvPr/>
        </p:nvSpPr>
        <p:spPr>
          <a:xfrm>
            <a:off x="3199320" y="263520"/>
            <a:ext cx="27421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 Hedging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873000" y="1819440"/>
            <a:ext cx="726912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Delta is the option’s hedge ratio for constructing an instantaneously riskless portfolio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Taking an option position and a “delta” position in the underlying is called “delta hedging” or creating a “delta neutral portfolio”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Delta hedging can be used for “synthetic replication” of an 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"/>
          <p:cNvSpPr/>
          <p:nvPr/>
        </p:nvSpPr>
        <p:spPr>
          <a:xfrm>
            <a:off x="2710800" y="247680"/>
            <a:ext cx="37364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Swaption Definition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14520" y="1427040"/>
            <a:ext cx="7993080" cy="47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Swap: Contract to exchange a floating price for a fixed price for a specified period of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Example: Enron agrees to supply 10,000 MMBtu of natural gas per day in 2001 at a fixed price of $4.50/MMBtu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 customer wants to lock in this price but is unsure if he really needs the gas until Dec. 2000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Solution is to buy a swaption = the right to enter into a swap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Unlike a regular option, payoff is received not at expiration but over the life of the swap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1856520" y="326880"/>
            <a:ext cx="53881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an Option Premium?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47640" y="1633680"/>
            <a:ext cx="759132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It is money that the seller receives in payment for an 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It is equal to the money the seller expects to have to pay to the option buyer in a probabilistic sense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Actually, the premium is more than that because the seller wants to make a profit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1828800" y="306360"/>
            <a:ext cx="55785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an Option Premium?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(An Alternative Interpretation)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69960" y="1862280"/>
            <a:ext cx="733248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premium should equal (or exceed) cost of hedging incurred by seller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Hedging involves periodically buying and selling a fraction of the underlying according to the option's “delta” (described later)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 Hedging cost in this context does not mean transaction costs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1643400" y="299880"/>
            <a:ext cx="58539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19200" y="1717560"/>
            <a:ext cx="782640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calculate a European option premium requires two ingredients: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pay-off structure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Probability distribution of the asset price at expiration date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1668600" y="299880"/>
            <a:ext cx="58539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922320" y="6126120"/>
            <a:ext cx="7305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Tells us what the option will pay to the holder at option expiration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657520" y="1522440"/>
            <a:ext cx="3863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Call option pay-off 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" name=""/>
          <p:cNvGraphicFramePr/>
          <p:nvPr/>
        </p:nvGraphicFramePr>
        <p:xfrm>
          <a:off x="1544760" y="1963800"/>
          <a:ext cx="6086520" cy="344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44760" y="1963800"/>
                    <a:ext cx="6086520" cy="344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" name=""/>
          <p:cNvSpPr/>
          <p:nvPr/>
        </p:nvSpPr>
        <p:spPr>
          <a:xfrm rot="16200000">
            <a:off x="7731000" y="3299040"/>
            <a:ext cx="9910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Pay-off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555720" y="5557680"/>
            <a:ext cx="2039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Price (/MMBtu)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1648080" y="257040"/>
            <a:ext cx="58539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20560" y="5880240"/>
            <a:ext cx="8099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Tells us how likely it is that the asset has a particular price at option expiration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731240" y="1389240"/>
            <a:ext cx="5688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futures contract price probability distribution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1650960" y="2084400"/>
          <a:ext cx="5811840" cy="3238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50960" y="2084400"/>
                    <a:ext cx="5811840" cy="3238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" name=""/>
          <p:cNvSpPr/>
          <p:nvPr/>
        </p:nvSpPr>
        <p:spPr>
          <a:xfrm>
            <a:off x="3667320" y="5454720"/>
            <a:ext cx="1815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Price (/MMBtu)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6200000">
            <a:off x="721800" y="338832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"/>
          <p:cNvGraphicFramePr/>
          <p:nvPr/>
        </p:nvGraphicFramePr>
        <p:xfrm>
          <a:off x="1461960" y="1728720"/>
          <a:ext cx="6421680" cy="3686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61960" y="1728720"/>
                    <a:ext cx="6421680" cy="368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" name=""/>
          <p:cNvSpPr/>
          <p:nvPr/>
        </p:nvSpPr>
        <p:spPr>
          <a:xfrm>
            <a:off x="1657800" y="299880"/>
            <a:ext cx="58539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76080" y="1515960"/>
            <a:ext cx="292284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Combining the two...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33520" y="165888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159200" y="6013440"/>
            <a:ext cx="682848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Premium = 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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(Option Pay-off X Probability)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667320" y="5568840"/>
            <a:ext cx="1815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Price (/MMBtu)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16200000">
            <a:off x="518400" y="338832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16200000">
            <a:off x="7920360" y="3412080"/>
            <a:ext cx="814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Pay-Off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vkamins</cp:lastModifiedBy>
  <cp:lastPrinted>2000-09-06T19:46:37Z</cp:lastPrinted>
  <dcterms:modified xsi:type="dcterms:W3CDTF">2000-09-27T12:55:32Z</dcterms:modified>
  <cp:revision>92</cp:revision>
  <dc:subject/>
  <dc:title>No Slide Title</dc:title>
</cp:coreProperties>
</file>