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99"/>
              </a:solidFill>
              <a:effectLst/>
              <a:uFillTx/>
              <a:latin typeface="Arial"/>
            </a:endParaRPr>
          </a:p>
        </p:txBody>
      </p:sp>
      <p:sp>
        <p:nvSpPr>
          <p:cNvPr id="8"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99"/>
              </a:solidFill>
              <a:effectLst/>
              <a:uFillTx/>
              <a:latin typeface="Arial"/>
            </a:endParaRPr>
          </a:p>
        </p:txBody>
      </p:sp>
      <p:sp>
        <p:nvSpPr>
          <p:cNvPr id="10" name="PlaceHolder 2"/>
          <p:cNvSpPr>
            <a:spLocks noGrp="1"/>
          </p:cNvSpPr>
          <p:nvPr>
            <p:ph type="subTitle"/>
          </p:nvPr>
        </p:nvSpPr>
        <p:spPr>
          <a:xfrm>
            <a:off x="685800" y="1142640"/>
            <a:ext cx="7772400" cy="525780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Click to edit the title text format</a:t>
            </a:r>
            <a:endParaRPr b="0" lang="en-US" sz="2800" strike="noStrike" u="none">
              <a:solidFill>
                <a:srgbClr val="000099"/>
              </a:solidFill>
              <a:effectLst/>
              <a:uFillTx/>
              <a:latin typeface="Arial"/>
            </a:endParaRPr>
          </a:p>
        </p:txBody>
      </p:sp>
      <p:sp>
        <p:nvSpPr>
          <p:cNvPr id="1" name="PlaceHolder 2"/>
          <p:cNvSpPr>
            <a:spLocks noGrp="1"/>
          </p:cNvSpPr>
          <p:nvPr>
            <p:ph type="body"/>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85760" indent="-228600">
              <a:spcBef>
                <a:spcPts val="499"/>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2884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7156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7156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7156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762120" y="6477120"/>
            <a:ext cx="8153280" cy="0"/>
          </a:xfrm>
          <a:prstGeom prst="line">
            <a:avLst/>
          </a:prstGeom>
          <a:ln w="19080">
            <a:solidFill>
              <a:srgbClr val="66ff66"/>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80880" y="304920"/>
            <a:ext cx="8382240" cy="7596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4" name=""/>
          <p:cNvSpPr/>
          <p:nvPr/>
        </p:nvSpPr>
        <p:spPr>
          <a:xfrm>
            <a:off x="2133720" y="6537240"/>
            <a:ext cx="487656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66"/>
                </a:solidFill>
                <a:effectLst/>
                <a:uFillTx/>
                <a:latin typeface="Arial"/>
              </a:rPr>
              <a:t>Jose Bestard - Enron South America - Regulatory Perspective - May  2000</a:t>
            </a:r>
            <a:endParaRPr b="0" lang="en-US" sz="1000" strike="noStrike" u="none">
              <a:solidFill>
                <a:srgbClr val="000000"/>
              </a:solidFill>
              <a:effectLst/>
              <a:uFillTx/>
              <a:latin typeface="Times New Roman"/>
            </a:endParaRPr>
          </a:p>
        </p:txBody>
      </p:sp>
      <p:graphicFrame>
        <p:nvGraphicFramePr>
          <p:cNvPr id="5" name=""/>
          <p:cNvGraphicFramePr/>
          <p:nvPr/>
        </p:nvGraphicFramePr>
        <p:xfrm>
          <a:off x="152280" y="6248520"/>
          <a:ext cx="533520" cy="533160"/>
        </p:xfrm>
        <a:graphic>
          <a:graphicData uri="http://schemas.openxmlformats.org/presentationml/2006/ole">
            <p:oleObj r:id="rId2" spid="">
              <p:embed/>
              <p:pic>
                <p:nvPicPr>
                  <p:cNvPr id="6" name="" descr=""/>
                  <p:cNvPicPr/>
                  <p:nvPr/>
                </p:nvPicPr>
                <p:blipFill>
                  <a:blip r:embed="rId3"/>
                  <a:stretch/>
                </p:blipFill>
                <p:spPr>
                  <a:xfrm>
                    <a:off x="152280" y="6248520"/>
                    <a:ext cx="533520" cy="53316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br>
              <a:rPr sz="2400"/>
            </a:br>
            <a:r>
              <a:rPr b="0" lang="en-US" sz="2400" strike="noStrike" u="none">
                <a:solidFill>
                  <a:srgbClr val="000099"/>
                </a:solidFill>
                <a:effectLst/>
                <a:uFillTx/>
                <a:latin typeface="Arial"/>
              </a:rPr>
              <a:t>-- “Priority Program” --</a:t>
            </a:r>
            <a:endParaRPr b="0" lang="en-US" sz="2400" strike="noStrike" u="none">
              <a:solidFill>
                <a:srgbClr val="000099"/>
              </a:solidFill>
              <a:effectLst/>
              <a:uFillTx/>
              <a:latin typeface="Arial"/>
            </a:endParaRPr>
          </a:p>
        </p:txBody>
      </p:sp>
      <p:sp>
        <p:nvSpPr>
          <p:cNvPr id="12"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Presented to Ministry of Mines and Energy</a:t>
            </a:r>
            <a:endParaRPr b="0" lang="en-US" sz="2000" strike="noStrike" u="none">
              <a:solidFill>
                <a:srgbClr val="000000"/>
              </a:solidFill>
              <a:effectLst/>
              <a:uFillTx/>
              <a:latin typeface="Arial"/>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May 2000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Arial"/>
              </a:rPr>
              <a:t>Principal  Barriers to Thermoelectric Projects</a:t>
            </a:r>
            <a:br>
              <a:rPr sz="2000"/>
            </a:br>
            <a:r>
              <a:rPr b="0" lang="en-US" sz="2000" strike="noStrike" u="none">
                <a:solidFill>
                  <a:srgbClr val="000099"/>
                </a:solidFill>
                <a:effectLst/>
                <a:uFillTx/>
                <a:latin typeface="Arial"/>
              </a:rPr>
              <a:t>Gas Negotiation Issues</a:t>
            </a:r>
            <a:endParaRPr b="0" lang="en-US" sz="2000" strike="noStrike" u="none">
              <a:solidFill>
                <a:srgbClr val="000099"/>
              </a:solidFill>
              <a:effectLst/>
              <a:uFillTx/>
              <a:latin typeface="Arial"/>
            </a:endParaRPr>
          </a:p>
        </p:txBody>
      </p:sp>
      <p:sp>
        <p:nvSpPr>
          <p:cNvPr id="30"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“Preferential pricing” for certain projects – Petrobras abuse of monopoly power - Competition on the electricity market </a:t>
            </a:r>
            <a:endParaRPr b="0" lang="en-US" sz="1800" strike="noStrike" u="none">
              <a:solidFill>
                <a:srgbClr val="000000"/>
              </a:solidFill>
              <a:effectLst/>
              <a:uFillTx/>
              <a:latin typeface="Arial"/>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Norte Fluminense (Petrobras Project) is “claiming” with CEG  that they have a “special” price different than the price for other thermoelectric projects, puts other projects at a competitive disadvantage. They are also insisting to get “most favorite treatment”, the lowest rate in the future available to any other power plant (from future CEG’s contracts).</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Petrobras is insisting not to pay the distribution margin for the level for the percentage of the PPA’s that they will sign from any given project.</a:t>
            </a:r>
            <a:endParaRPr b="0" lang="en-US" sz="14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Comic Sans MS"/>
              </a:rPr>
              <a:t>Note: As long as Petrobras is the sole-supplier, any different treatment in Contracts, no matter how objective, will be perceived as misusing their power to favor some projects and not the others. This perception will not be there when buyers are free to negotiate with different suppliers on equal  footing.</a:t>
            </a: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 in Brazil</a:t>
            </a:r>
            <a:br>
              <a:rPr sz="2400"/>
            </a:br>
            <a:r>
              <a:rPr b="0" lang="en-US" sz="2400" strike="noStrike" u="none">
                <a:solidFill>
                  <a:srgbClr val="000099"/>
                </a:solidFill>
                <a:effectLst/>
                <a:uFillTx/>
                <a:latin typeface="Arial"/>
              </a:rPr>
              <a:t>-- “Priority Program” --</a:t>
            </a:r>
            <a:endParaRPr b="0" lang="en-US" sz="2400" strike="noStrike" u="none">
              <a:solidFill>
                <a:srgbClr val="000099"/>
              </a:solidFill>
              <a:effectLst/>
              <a:uFillTx/>
              <a:latin typeface="Arial"/>
            </a:endParaRPr>
          </a:p>
        </p:txBody>
      </p:sp>
      <p:sp>
        <p:nvSpPr>
          <p:cNvPr id="14"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Presented to Secretary of Energy</a:t>
            </a:r>
            <a:endParaRPr b="0" lang="en-US" sz="2000" strike="noStrike" u="none">
              <a:solidFill>
                <a:srgbClr val="000000"/>
              </a:solidFill>
              <a:effectLst/>
              <a:uFillTx/>
              <a:latin typeface="Arial"/>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May 2000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endParaRPr b="0" lang="en-US" sz="2400" strike="noStrike" u="none">
              <a:solidFill>
                <a:srgbClr val="000099"/>
              </a:solidFill>
              <a:effectLst/>
              <a:uFillTx/>
              <a:latin typeface="Arial"/>
            </a:endParaRPr>
          </a:p>
        </p:txBody>
      </p:sp>
      <p:sp>
        <p:nvSpPr>
          <p:cNvPr id="16"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Uncertainties due market in transition between the old system and the market system.</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Capacity of Electric Distributors to sign a long-term PPAs</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Valor Normativo and Pass-throughs</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MAE/ONS Exposure</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Capacity of Free consumers/Marketers to sign long-term PPA</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Competition for limited resources.</a:t>
            </a: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Issues with Gas supply Contracts</a:t>
            </a:r>
            <a:endParaRPr b="0" lang="en-US" sz="1800" strike="noStrike" u="none">
              <a:solidFill>
                <a:srgbClr val="000000"/>
              </a:solidFill>
              <a:effectLst/>
              <a:uFillTx/>
              <a:latin typeface="Arial"/>
            </a:endParaRPr>
          </a:p>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endParaRPr b="0" lang="en-US" sz="2400" strike="noStrike" u="none">
              <a:solidFill>
                <a:srgbClr val="000099"/>
              </a:solidFill>
              <a:effectLst/>
              <a:uFillTx/>
              <a:latin typeface="Arial"/>
            </a:endParaRPr>
          </a:p>
        </p:txBody>
      </p:sp>
      <p:sp>
        <p:nvSpPr>
          <p:cNvPr id="18"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Uncertainties due market in transition between the old system and the market system.</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Stability/Predictibility of electric transition rules.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Delays in the working of the MAE.</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Lack of liquidity in the MAE</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Opening of the gas market to competition (Convergence of gas and electricity)</a:t>
            </a:r>
            <a:endParaRPr b="0" lang="en-US" sz="16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Capacity of Electric Distributors to sign a long-term PPAs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Weak Financial Position –  Regulatory Lag and Devaluation impact.- (EBIDAT Recovery ?)</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Separation of Distribution and Commercial Functions – Limited margins ?  </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Progress to allow more free customers – size of the captive market?</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endParaRPr b="0" lang="en-US" sz="2400" strike="noStrike" u="none">
              <a:solidFill>
                <a:srgbClr val="000099"/>
              </a:solidFill>
              <a:effectLst/>
              <a:uFillTx/>
              <a:latin typeface="Arial"/>
            </a:endParaRPr>
          </a:p>
        </p:txBody>
      </p:sp>
      <p:sp>
        <p:nvSpPr>
          <p:cNvPr id="20"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Valor Normativo and Pass-throughs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Level and indexation formula (One for all  Brazil – does not reflect projects differences)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Formula does not reflects the US$ obligations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Mechanisms to harmonize gas indexation and other US$ obligations with electricity indexation (tracking account)</a:t>
            </a:r>
            <a:endParaRPr b="0" lang="en-US" sz="16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MAE/ONS Exposure</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Influence of other projects on future transmission costs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Influence of back-up costs.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Frequency response requirements requested by ONS for gas turbines</a:t>
            </a:r>
            <a:endParaRPr b="0" lang="en-US" sz="16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Capacity of Free consumers/Marketers to sign long-term PPA</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Free customer not leaving until initial contracts are renegotiated and future more clear</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endParaRPr b="0" lang="en-US" sz="2400" strike="noStrike" u="none">
              <a:solidFill>
                <a:srgbClr val="000099"/>
              </a:solidFill>
              <a:effectLst/>
              <a:uFillTx/>
              <a:latin typeface="Arial"/>
            </a:endParaRPr>
          </a:p>
        </p:txBody>
      </p:sp>
      <p:sp>
        <p:nvSpPr>
          <p:cNvPr id="22"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Competition for limited resources.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Limited amount of turbines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Human resource constraints in institutions to process simultaneous projects. (Banks, Regulators, Environmental Agencies) etc.</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Obtaining Financing in an uncertain regulatory environment</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Arial"/>
              </a:rPr>
              <a:t>Principal  Barriers to Thermoelectric Projects</a:t>
            </a:r>
            <a:endParaRPr b="0" lang="en-US" sz="2400" strike="noStrike" u="none">
              <a:solidFill>
                <a:srgbClr val="000099"/>
              </a:solidFill>
              <a:effectLst/>
              <a:uFillTx/>
              <a:latin typeface="Arial"/>
            </a:endParaRPr>
          </a:p>
        </p:txBody>
      </p:sp>
      <p:sp>
        <p:nvSpPr>
          <p:cNvPr id="24"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Issues with Gas supply Contracts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Requires more flexible TOP obligations – Hydro matching</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International Financing clauses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Disputes with concessionaires and specific projects - Exclusivity.</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“Preferential pricing” for certain projects – Competition on the market</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Taxation – ICMS deferral to final consumer</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Central Bank- TOP payments for imported gas. – Economic dispatch different from dedicated supply</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Arial"/>
              </a:rPr>
              <a:t>Principal  Barriers to Thermoelectric Projects</a:t>
            </a:r>
            <a:br>
              <a:rPr sz="2000"/>
            </a:br>
            <a:r>
              <a:rPr b="0" lang="en-US" sz="2000" strike="noStrike" u="none">
                <a:solidFill>
                  <a:srgbClr val="000099"/>
                </a:solidFill>
                <a:effectLst/>
                <a:uFillTx/>
                <a:latin typeface="Arial"/>
              </a:rPr>
              <a:t>Gas Negotiation Issues</a:t>
            </a:r>
            <a:endParaRPr b="0" lang="en-US" sz="2000" strike="noStrike" u="none">
              <a:solidFill>
                <a:srgbClr val="000099"/>
              </a:solidFill>
              <a:effectLst/>
              <a:uFillTx/>
              <a:latin typeface="Arial"/>
            </a:endParaRPr>
          </a:p>
        </p:txBody>
      </p:sp>
      <p:sp>
        <p:nvSpPr>
          <p:cNvPr id="26"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Require more flexible TOP obligations – Hydro matching</a:t>
            </a:r>
            <a:endParaRPr b="0" lang="en-US" sz="1800" strike="noStrike" u="none">
              <a:solidFill>
                <a:srgbClr val="000000"/>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Some Power plants desire a lower TOP than offered by Petrobras due to the long term dispatch risk into the system. They require individualized solutions; that is, price vs. other attributes, not agree to a master contract.</a:t>
            </a:r>
            <a:endParaRPr b="0" lang="en-US" sz="18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International Financing clauses- Not offered by Petrobras</a:t>
            </a:r>
            <a:endParaRPr b="0" lang="en-US" sz="1800" strike="noStrike" u="none">
              <a:solidFill>
                <a:srgbClr val="000000"/>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Forum and arbitration clauses for the gas contract is just as important as the same PPA clauses to attract international financing.</a:t>
            </a:r>
            <a:endParaRPr b="0" lang="en-US" sz="1800" strike="noStrike" u="none">
              <a:solidFill>
                <a:srgbClr val="000000"/>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Definition of a specific Force Majeure clauses – not depending on Brazilian code.</a:t>
            </a:r>
            <a:endParaRPr b="0" lang="en-US" sz="18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3805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99"/>
                </a:solidFill>
                <a:effectLst/>
                <a:uFillTx/>
                <a:latin typeface="Arial"/>
              </a:rPr>
              <a:t>Principal  Barriers to Thermoelectric Projects</a:t>
            </a:r>
            <a:br>
              <a:rPr sz="2000"/>
            </a:br>
            <a:r>
              <a:rPr b="0" lang="en-US" sz="2000" strike="noStrike" u="none">
                <a:solidFill>
                  <a:srgbClr val="000099"/>
                </a:solidFill>
                <a:effectLst/>
                <a:uFillTx/>
                <a:latin typeface="Arial"/>
              </a:rPr>
              <a:t>Gas Negotiation Issues</a:t>
            </a:r>
            <a:endParaRPr b="0" lang="en-US" sz="2000" strike="noStrike" u="none">
              <a:solidFill>
                <a:srgbClr val="000099"/>
              </a:solidFill>
              <a:effectLst/>
              <a:uFillTx/>
              <a:latin typeface="Arial"/>
            </a:endParaRPr>
          </a:p>
        </p:txBody>
      </p:sp>
      <p:sp>
        <p:nvSpPr>
          <p:cNvPr id="28"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marL="343080" indent="0">
              <a:spcBef>
                <a:spcPts val="1199"/>
              </a:spcBef>
              <a:spcAft>
                <a:spcPts val="3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Disputes with concessionaires and specific projects.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Petrobras does not allow the gas of the thermoelectric contract to be used for other distribution clients.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Distributors have an excess of gas from the initial contracts which was expected to be used for the thermoelectric plants. They want Petrobras to take the gas back, or just buy the incremental and mix the prices.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1199"/>
              </a:spcBef>
              <a:spcAft>
                <a:spcPts val="300"/>
              </a:spcAft>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Enron’s Competitive Offers to gas Distributors.</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has submitted proposals to other gas distributors based on imported gas pricing and incremental transportation on the BBPL assuming open access basis.  Under negotiations.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was denied interruptible transportation services from TBG. Filed a complaint with ANP, which required TBG to offer the service. Under negotiations.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2000-05-08T09:20:52Z</dcterms:created>
  <dc:creator>Jose Bestard</dc:creator>
  <dc:description/>
  <dc:language>en-US</dc:language>
  <cp:lastModifiedBy>Jose Bestard</cp:lastModifiedBy>
  <dcterms:modified xsi:type="dcterms:W3CDTF">2000-05-08T10:38:52Z</dcterms:modified>
  <cp:revision>28</cp:revision>
  <dc:subject/>
  <dc:title>No Slide Title</dc:title>
</cp:coreProperties>
</file>