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_rels/presentation.xml.rels" ContentType="application/vnd.openxmlformats-package.relationship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slide1.xml" ContentType="application/vnd.openxmlformats-officedocument.presentationml.slide+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D50ACA14-FD28-4CAB-85EC-840DEC69C43B}" type="slidenum">
              <a:t>&lt;#&gt;</a:t>
            </a:fld>
          </a:p>
        </p:txBody>
      </p:sp>
      <p:sp>
        <p:nvSpPr>
          <p:cNvPr id="4" name="PlaceHolder 3"/>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DEA11870-5450-4F8F-A6E4-3A4AF469F98E}"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F145DF7E-178A-4286-B8C7-D50F85F3EDEB}"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 name="PlaceHolder 1"/>
          <p:cNvSpPr>
            <a:spLocks noGrp="1"/>
          </p:cNvSpPr>
          <p:nvPr>
            <p:ph type="title"/>
          </p:nvPr>
        </p:nvSpPr>
        <p:spPr>
          <a:xfrm>
            <a:off x="0" y="-360"/>
            <a:ext cx="3733920" cy="76212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Comic Sans MS"/>
              </a:rPr>
              <a:t>The value of a meritocracy</a:t>
            </a:r>
            <a:endParaRPr b="0" lang="en-US" sz="2000" strike="noStrike" u="none">
              <a:solidFill>
                <a:srgbClr val="000000"/>
              </a:solidFill>
              <a:effectLst/>
              <a:uFillTx/>
              <a:latin typeface="Times New Roman"/>
            </a:endParaRPr>
          </a:p>
        </p:txBody>
      </p:sp>
      <p:sp>
        <p:nvSpPr>
          <p:cNvPr id="8" name="PlaceHolder 2"/>
          <p:cNvSpPr>
            <a:spLocks noGrp="1"/>
          </p:cNvSpPr>
          <p:nvPr>
            <p:ph/>
          </p:nvPr>
        </p:nvSpPr>
        <p:spPr>
          <a:xfrm>
            <a:off x="685800" y="762120"/>
            <a:ext cx="7772400" cy="5333760"/>
          </a:xfrm>
          <a:prstGeom prst="rect">
            <a:avLst/>
          </a:prstGeom>
          <a:noFill/>
          <a:ln w="0">
            <a:noFill/>
          </a:ln>
        </p:spPr>
        <p:txBody>
          <a:bodyPr lIns="90000" rIns="90000" tIns="46800" bIns="46800" anchor="t">
            <a:normAutofit/>
          </a:bodyPr>
          <a:p>
            <a:pPr marL="343080" indent="-343080">
              <a:lnSpc>
                <a:spcPct val="90000"/>
              </a:lnSpc>
              <a:spcBef>
                <a:spcPts val="499"/>
              </a:spcBef>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Comic Sans MS"/>
              </a:rPr>
              <a:t>Measurement Factors</a:t>
            </a:r>
            <a:endParaRPr b="0" lang="en-US" sz="2000" strike="noStrike" u="none">
              <a:solidFill>
                <a:srgbClr val="000000"/>
              </a:solidFill>
              <a:effectLst/>
              <a:uFillTx/>
              <a:latin typeface="Times New Roman"/>
            </a:endParaRPr>
          </a:p>
          <a:p>
            <a:pPr lvl="1" marL="743040" indent="-285840">
              <a:lnSpc>
                <a:spcPct val="90000"/>
              </a:lnSpc>
              <a:spcBef>
                <a:spcPts val="451"/>
              </a:spcBef>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Comic Sans MS"/>
              </a:rPr>
              <a:t>Speed of Progression</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Comic Sans MS"/>
              </a:rPr>
              <a:t>Responsibility versus title</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Comic Sans MS"/>
              </a:rPr>
              <a:t>Enron versus other companies</a:t>
            </a:r>
            <a:endParaRPr b="0" lang="en-US" sz="1800" strike="noStrike" u="none">
              <a:solidFill>
                <a:srgbClr val="000000"/>
              </a:solidFill>
              <a:effectLst/>
              <a:uFillTx/>
              <a:latin typeface="Times New Roman"/>
            </a:endParaRPr>
          </a:p>
          <a:p>
            <a:pPr lvl="1" marL="743040" indent="0">
              <a:lnSpc>
                <a:spcPct val="9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90000"/>
              </a:lnSpc>
              <a:spcBef>
                <a:spcPts val="499"/>
              </a:spcBef>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Comic Sans MS"/>
              </a:rPr>
              <a:t>Predisposed to succeed?</a:t>
            </a:r>
            <a:endParaRPr b="0" lang="en-US" sz="2000" strike="noStrike" u="none">
              <a:solidFill>
                <a:srgbClr val="000000"/>
              </a:solidFill>
              <a:effectLst/>
              <a:uFillTx/>
              <a:latin typeface="Times New Roman"/>
            </a:endParaRPr>
          </a:p>
          <a:p>
            <a:pPr lvl="1" marL="743040" indent="-285840">
              <a:lnSpc>
                <a:spcPct val="90000"/>
              </a:lnSpc>
              <a:spcBef>
                <a:spcPts val="451"/>
              </a:spcBef>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Comic Sans MS"/>
              </a:rPr>
              <a:t>Educational background</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Comic Sans MS"/>
              </a:rPr>
              <a:t>Culture/Ethnicity</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Comic Sans MS"/>
              </a:rPr>
              <a:t>Internal alliances</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Comic Sans MS"/>
              </a:rPr>
              <a:t>W(hite)A(ssociate) M(ale) Trader</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Comic Sans MS"/>
              </a:rPr>
              <a:t>Experience</a:t>
            </a:r>
            <a:endParaRPr b="0" lang="en-US" sz="1800" strike="noStrike" u="none">
              <a:solidFill>
                <a:srgbClr val="000000"/>
              </a:solidFill>
              <a:effectLst/>
              <a:uFillTx/>
              <a:latin typeface="Times New Roman"/>
            </a:endParaRPr>
          </a:p>
          <a:p>
            <a:pPr lvl="1" marL="743040" indent="0">
              <a:lnSpc>
                <a:spcPct val="9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90000"/>
              </a:lnSpc>
              <a:spcBef>
                <a:spcPts val="499"/>
              </a:spcBef>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Comic Sans MS"/>
              </a:rPr>
              <a:t>Plan of Action</a:t>
            </a:r>
            <a:endParaRPr b="0" lang="en-US" sz="2000" strike="noStrike" u="none">
              <a:solidFill>
                <a:srgbClr val="000000"/>
              </a:solidFill>
              <a:effectLst/>
              <a:uFillTx/>
              <a:latin typeface="Times New Roman"/>
            </a:endParaRPr>
          </a:p>
          <a:p>
            <a:pPr lvl="1" marL="743040" indent="-285840">
              <a:lnSpc>
                <a:spcPct val="90000"/>
              </a:lnSpc>
              <a:spcBef>
                <a:spcPts val="451"/>
              </a:spcBef>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Comic Sans MS"/>
              </a:rPr>
              <a:t>Communication through real ‘Enron’ examples (eg Hastings, VP – Managing Director in one year)</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Comic Sans MS"/>
              </a:rPr>
              <a:t>Why Enron is ahead of other companies (eg merchant banks)</a:t>
            </a:r>
            <a:endParaRPr b="0" lang="en-US" sz="1800" strike="noStrike" u="none">
              <a:solidFill>
                <a:srgbClr val="000000"/>
              </a:solidFill>
              <a:effectLst/>
              <a:uFillTx/>
              <a:latin typeface="Times New Roman"/>
            </a:endParaRPr>
          </a:p>
          <a:p>
            <a:pPr lvl="1" marL="743040" indent="-285840">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 name=""/>
          <p:cNvSpPr/>
          <p:nvPr/>
        </p:nvSpPr>
        <p:spPr>
          <a:xfrm>
            <a:off x="762120" y="1143000"/>
            <a:ext cx="7848360" cy="5097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Comic Sans MS"/>
              </a:rPr>
              <a:t>“Are you looking to join a meritocracy?” </a:t>
            </a:r>
            <a:endParaRPr b="0" lang="en-US" sz="1800" strike="noStrike" u="none">
              <a:solidFill>
                <a:srgbClr val="000000"/>
              </a:solidFill>
              <a:effectLst/>
              <a:uFillTx/>
              <a:latin typeface="Times New Roman"/>
            </a:endParaRPr>
          </a:p>
          <a:p>
            <a:pPr lvl="1" marL="457200">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Comic Sans MS"/>
              </a:rPr>
              <a:t>- Pittiglio, Rabin Todd &amp; McGrath (PRTM) Web Page</a:t>
            </a:r>
            <a:endParaRPr b="0" lang="en-US" sz="1800" strike="noStrike" u="none">
              <a:solidFill>
                <a:srgbClr val="000000"/>
              </a:solidFill>
              <a:effectLst/>
              <a:uFillTx/>
              <a:latin typeface="Times New Roman"/>
            </a:endParaRPr>
          </a:p>
          <a:p>
            <a:pPr>
              <a:lnSpc>
                <a:spcPct val="100000"/>
              </a:lnSpc>
              <a:spcBef>
                <a:spcPts val="1001"/>
              </a:spcBef>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Comic Sans MS"/>
              </a:rPr>
              <a:t>Start with a clean slate from which the employee proves himself.</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Comic Sans MS"/>
              </a:rPr>
              <a:t>The employee manages the pace and direction of his or her own career.</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Comic Sans MS"/>
              </a:rPr>
              <a:t>The employee is encouraged to take a high level of responsibility early.</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Comic Sans MS"/>
              </a:rPr>
              <a:t>Reward, recognition and advancement are based on the firm’s contribution to their clients’ successes.</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Comic Sans MS"/>
              </a:rPr>
              <a:t>The employee is encouraged to develop areas of specialization.</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Comic Sans MS"/>
              </a:rPr>
              <a:t> The opportunities to be a corporate leader are driven by the employee’s achievements for the firm’s client base.</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Comic Sans MS"/>
              </a:rPr>
              <a:t> As the employee leads through achievement, he or she creates emerging business opportunities.</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Comic Sans MS"/>
              </a:rPr>
              <a:t>The employee is elemental to carrying forward the reputation and growth of the firm and its clients worldwide.</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10" name=""/>
          <p:cNvSpPr/>
          <p:nvPr/>
        </p:nvSpPr>
        <p:spPr>
          <a:xfrm>
            <a:off x="304920" y="471600"/>
            <a:ext cx="662940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Comic Sans MS"/>
              </a:rPr>
              <a:t>Benchmarks for Ascribed “Meritocracy” found on the Web</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 name=""/>
          <p:cNvSpPr/>
          <p:nvPr/>
        </p:nvSpPr>
        <p:spPr>
          <a:xfrm>
            <a:off x="762120" y="609480"/>
            <a:ext cx="7848360" cy="2268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Comic Sans MS"/>
              </a:rPr>
              <a:t>“Qualities of hired employees within their meritocracy”</a:t>
            </a:r>
            <a:endParaRPr b="0" lang="en-US" sz="1800" strike="noStrike" u="none">
              <a:solidFill>
                <a:srgbClr val="000000"/>
              </a:solidFill>
              <a:effectLst/>
              <a:uFillTx/>
              <a:latin typeface="Times New Roman"/>
            </a:endParaRPr>
          </a:p>
          <a:p>
            <a:pPr lvl="1" marL="457200">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Comic Sans MS"/>
              </a:rPr>
              <a:t>- Pittiglio, Rabin Todd &amp; McGrath assessment</a:t>
            </a:r>
            <a:endParaRPr b="0" lang="en-US" sz="1800" strike="noStrike" u="none">
              <a:solidFill>
                <a:srgbClr val="000000"/>
              </a:solidFill>
              <a:effectLst/>
              <a:uFillTx/>
              <a:latin typeface="Times New Roman"/>
            </a:endParaRPr>
          </a:p>
          <a:p>
            <a:pPr>
              <a:lnSpc>
                <a:spcPct val="100000"/>
              </a:lnSpc>
              <a:spcBef>
                <a:spcPts val="1001"/>
              </a:spcBef>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Comic Sans MS"/>
              </a:rPr>
              <a:t>Value-driven.</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Comic Sans MS"/>
              </a:rPr>
              <a:t>Results-oriented.</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Comic Sans MS"/>
              </a:rPr>
              <a:t>Comfortable in a flat organization.</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12" name=""/>
          <p:cNvSpPr/>
          <p:nvPr/>
        </p:nvSpPr>
        <p:spPr>
          <a:xfrm>
            <a:off x="914400" y="3137040"/>
            <a:ext cx="7467480" cy="9828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Comic Sans MS"/>
              </a:rPr>
              <a:t>The Apache Software Foundation definition of meritocracy:</a:t>
            </a:r>
            <a:endParaRPr b="0" lang="en-US" sz="1800" strike="noStrike" u="none">
              <a:solidFill>
                <a:srgbClr val="000000"/>
              </a:solidFill>
              <a:effectLst/>
              <a:uFillTx/>
              <a:latin typeface="Times New Roman"/>
            </a:endParaRPr>
          </a:p>
          <a:p>
            <a:pPr>
              <a:lnSpc>
                <a:spcPct val="100000"/>
              </a:lnSpc>
              <a:spcBef>
                <a:spcPts val="1001"/>
              </a:spcBef>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Comic Sans MS"/>
              </a:rPr>
              <a:t> “ The xml.apache.org project operates on a meritocracy :  the more you do, the more responsibility you will obtain.”</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 name=""/>
          <p:cNvSpPr/>
          <p:nvPr/>
        </p:nvSpPr>
        <p:spPr>
          <a:xfrm>
            <a:off x="914400" y="457200"/>
            <a:ext cx="7391520" cy="35470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Comic Sans MS"/>
              </a:rPr>
              <a:t>“ The Challenges of Human Asset Management”, Harvey Millar</a:t>
            </a:r>
            <a:endParaRPr b="0" lang="en-US" sz="18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Comic Sans MS"/>
              </a:rPr>
              <a:t>“ Organizations without a clearly defined strategic purpose will have great difficulty optimizing the allocation and use of its human assets. It will be ineffective at hiring the "right" people. This inevitably leads to redundancy. Further, if the organization does not have an effective hiring strategy, many of the "wrong" people will be hired. In hirings and promotions, particularly the latter, many people will argue that a meritocratic approach is not used. On the contrary, people </a:t>
            </a:r>
            <a:r>
              <a:rPr b="1" lang="en-US" sz="1600" strike="noStrike" u="none">
                <a:solidFill>
                  <a:srgbClr val="000000"/>
                </a:solidFill>
                <a:effectLst/>
                <a:uFillTx/>
                <a:latin typeface="Comic Sans MS"/>
              </a:rPr>
              <a:t>always</a:t>
            </a:r>
            <a:r>
              <a:rPr b="0" lang="en-US" sz="1600" strike="noStrike" u="none">
                <a:solidFill>
                  <a:srgbClr val="000000"/>
                </a:solidFill>
                <a:effectLst/>
                <a:uFillTx/>
                <a:latin typeface="Comic Sans MS"/>
              </a:rPr>
              <a:t> get rewarded on the basis of some merit system. However, the merit system may be ill-defined. There is political merit, academic merit, social class merit, ideological merit, and so on. The question is what meritocracy governs the appointments? Finally, badly defined job functions will increase incompetence and over-capacity. “</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42</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2001-08-10T16:42:52Z</dcterms:created>
  <dc:creator>Louise Kitchen</dc:creator>
  <dc:description/>
  <dc:language>en-US</dc:language>
  <cp:lastModifiedBy>jmrha</cp:lastModifiedBy>
  <dcterms:modified xsi:type="dcterms:W3CDTF">2001-08-13T17:17:41Z</dcterms:modified>
  <cp:revision>4</cp:revision>
  <dc:subject/>
  <dc:title>The value of a meritocracy</dc:title>
</cp:coreProperties>
</file>