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62EA998-12D3-435A-B22B-033AEF545A30}"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66A1B78-71A6-47C7-A9D7-7F7F59C2DD4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E2254F-051D-4886-B66A-912A92D476D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0" y="-360"/>
            <a:ext cx="373392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The value of a meritocracy</a:t>
            </a:r>
            <a:endParaRPr b="0" lang="en-US" sz="2000" strike="noStrike" u="none">
              <a:solidFill>
                <a:srgbClr val="000000"/>
              </a:solidFill>
              <a:effectLst/>
              <a:uFillTx/>
              <a:latin typeface="Times New Roman"/>
            </a:endParaRPr>
          </a:p>
        </p:txBody>
      </p:sp>
      <p:sp>
        <p:nvSpPr>
          <p:cNvPr id="8" name="PlaceHolder 2"/>
          <p:cNvSpPr>
            <a:spLocks noGrp="1"/>
          </p:cNvSpPr>
          <p:nvPr>
            <p:ph/>
          </p:nvPr>
        </p:nvSpPr>
        <p:spPr>
          <a:xfrm>
            <a:off x="685800" y="762120"/>
            <a:ext cx="7772400" cy="53337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Measurement Factors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Speed of Progression</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Responsibility versus title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Enron versus other companies</a:t>
            </a:r>
            <a:endParaRPr b="0" lang="en-US" sz="1800" strike="noStrike" u="none">
              <a:solidFill>
                <a:srgbClr val="000000"/>
              </a:solidFill>
              <a:effectLst/>
              <a:uFillTx/>
              <a:latin typeface="Times New Roman"/>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Predisposed to succeed?</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Educational background</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Culture/Ethnicity</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Internal alliances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W(hite)A(nglo - saxon) M(ale) Trader</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Experience</a:t>
            </a:r>
            <a:endParaRPr b="0" lang="en-US" sz="1800" strike="noStrike" u="none">
              <a:solidFill>
                <a:srgbClr val="000000"/>
              </a:solidFill>
              <a:effectLst/>
              <a:uFillTx/>
              <a:latin typeface="Times New Roman"/>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Plan of Action</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Communication through real ‘Enron’ examples (eg Hastings, VP – Managing Director in one year)</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Why Enron is ahead of other companies (eg merchant banks)</a:t>
            </a: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762120" y="1143000"/>
            <a:ext cx="7848360" cy="5097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“Are you looking to join a meritocracy?” </a:t>
            </a:r>
            <a:endParaRPr b="0" lang="en-US" sz="1800" strike="noStrike" u="none">
              <a:solidFill>
                <a:srgbClr val="000000"/>
              </a:solidFill>
              <a:effectLst/>
              <a:uFillTx/>
              <a:latin typeface="Times New Roman"/>
            </a:endParaRPr>
          </a:p>
          <a:p>
            <a:pPr lvl="1" marL="45720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Pittiglio, Rabin Todd &amp; McGrath (PRTM) Web Page</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Start with a clean slate from which the employee proves himself.</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manages the pace and direction of his or her own career.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encouraged to take a high level of responsibility early.</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Reward, recognition and advancement are based on the firm’s contribution to their clients’ successes.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encouraged to develop areas of specialization.</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The opportunities to be a corporate leader are driven by the employee’s achievements for the firm’s client base.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As the employee leads through achievement, he or she creates emerging business opportunities.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elemental to carrying forward the reputation and growth of the firm and its clients worldwide.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0" name=""/>
          <p:cNvSpPr/>
          <p:nvPr/>
        </p:nvSpPr>
        <p:spPr>
          <a:xfrm>
            <a:off x="304920" y="471600"/>
            <a:ext cx="6629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Benchmarks for Ascribed “Meritocracy” found on the Web</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762120" y="609480"/>
            <a:ext cx="7848360" cy="2268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“Qualities of hired employees within their meritocracy”</a:t>
            </a:r>
            <a:endParaRPr b="0" lang="en-US" sz="1800" strike="noStrike" u="none">
              <a:solidFill>
                <a:srgbClr val="000000"/>
              </a:solidFill>
              <a:effectLst/>
              <a:uFillTx/>
              <a:latin typeface="Times New Roman"/>
            </a:endParaRPr>
          </a:p>
          <a:p>
            <a:pPr lvl="1" marL="45720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Pittiglio, Rabin Todd &amp; McGrath assessment</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Value-driven.</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Results-oriented.</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Comfortable in a flat organization.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 name=""/>
          <p:cNvSpPr/>
          <p:nvPr/>
        </p:nvSpPr>
        <p:spPr>
          <a:xfrm>
            <a:off x="914400" y="3137040"/>
            <a:ext cx="7467480" cy="982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The Apache Software Foundation definition of meritocracy:</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 The xml.apache.org project operates on a meritocracy :  the more you do, the more responsibility you will obtain.”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914400" y="457200"/>
            <a:ext cx="7391520" cy="354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The Challenges of Human Asset Management”, Harvey Millar</a:t>
            </a:r>
            <a:endParaRPr b="0" lang="en-US" sz="18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Organizations without a clearly defined strategic purpose will have great difficulty optimizing the allocation and use of its human assets. It will be ineffective at hiring the "right" people. This inevitably leads to redundancy. Further, if the organization does not have an effective hiring strategy, many of the "wrong" people will be hired. In hirings and promotions, particularly the latter, many people will argue that a meritocratic approach is not used. On the contrary, people </a:t>
            </a:r>
            <a:r>
              <a:rPr b="1" lang="en-US" sz="1600" strike="noStrike" u="none">
                <a:solidFill>
                  <a:srgbClr val="000000"/>
                </a:solidFill>
                <a:effectLst/>
                <a:uFillTx/>
                <a:latin typeface="Comic Sans MS"/>
              </a:rPr>
              <a:t>always</a:t>
            </a:r>
            <a:r>
              <a:rPr b="0" lang="en-US" sz="1600" strike="noStrike" u="none">
                <a:solidFill>
                  <a:srgbClr val="000000"/>
                </a:solidFill>
                <a:effectLst/>
                <a:uFillTx/>
                <a:latin typeface="Comic Sans MS"/>
              </a:rPr>
              <a:t> get rewarded on the basis of some merit system. However, the merit system may be ill-defined. There is political merit, academic merit, social class merit, ideological merit, and so on. The question is what meritocracy governs the appointments? Finally, badly defined job functions will increase incompetence and over-capacity.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2001-08-10T16:42:52Z</dcterms:created>
  <dc:creator>Louise Kitchen</dc:creator>
  <dc:description/>
  <dc:language>en-US</dc:language>
  <cp:lastModifiedBy>jmrha</cp:lastModifiedBy>
  <dcterms:modified xsi:type="dcterms:W3CDTF">2001-08-14T13:48:34Z</dcterms:modified>
  <cp:revision>5</cp:revision>
  <dc:subject/>
  <dc:title>The value of a meritocracy</dc:title>
</cp:coreProperties>
</file>