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embeddings/oleObject1.bin" ContentType="application/vnd.openxmlformats-officedocument.oleObject"/>
  <Override PartName="/ppt/embeddings/oleObject1.xlsx" ContentType="application/vnd.openxmlformats-officedocument.spreadsheetml.sheet"/>
  <Override PartName="/ppt/media/image1.png" ContentType="image/png"/>
  <Override PartName="/ppt/media/image2.png" ContentType="image/png"/>
  <Override PartName="/ppt/media/image3.jpeg" ContentType="image/jpeg"/>
  <Override PartName="/ppt/media/image4.png" ContentType="image/png"/>
  <Override PartName="/ppt/media/image5.png" ContentType="image/png"/>
  <Override PartName="/ppt/media/image6.png" ContentType="image/png"/>
  <Override PartName="/ppt/media/image10.png" ContentType="image/png"/>
  <Override PartName="/ppt/media/image7.png" ContentType="image/png"/>
  <Override PartName="/ppt/media/image8.png" ContentType="image/png"/>
  <Override PartName="/ppt/media/image11.wmf" ContentType="image/x-wmf"/>
  <Override PartName="/ppt/media/image9.wmf" ContentType="image/x-wmf"/>
  <Override PartName="/ppt/media/image13.wmf" ContentType="image/x-wmf"/>
  <Override PartName="/ppt/media/image12.wmf" ContentType="image/x-wmf"/>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notesSlides/_rels/notesSlide12.xml.rels" ContentType="application/vnd.openxmlformats-package.relationships+xml"/>
  <Override PartName="/ppt/notesSlides/notesSlide12.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20" name="PlaceHolder 1"/>
          <p:cNvSpPr>
            <a:spLocks noGrp="1"/>
          </p:cNvSpPr>
          <p:nvPr>
            <p:ph type="sldImg"/>
          </p:nvPr>
        </p:nvSpPr>
        <p:spPr>
          <a:xfrm>
            <a:off x="1143000" y="694800"/>
            <a:ext cx="4571640" cy="3428640"/>
          </a:xfrm>
          <a:prstGeom prst="rect">
            <a:avLst/>
          </a:prstGeom>
          <a:noFill/>
          <a:ln w="0">
            <a:noFill/>
          </a:ln>
        </p:spPr>
        <p:txBody>
          <a:bodyPr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move the slide</a:t>
            </a:r>
            <a:endParaRPr b="0" lang="en-US" sz="4400" strike="noStrike" u="none">
              <a:solidFill>
                <a:srgbClr val="000000"/>
              </a:solidFill>
              <a:effectLst/>
              <a:uFillTx/>
              <a:latin typeface="Times New Roman"/>
            </a:endParaRPr>
          </a:p>
        </p:txBody>
      </p:sp>
      <p:sp>
        <p:nvSpPr>
          <p:cNvPr id="21" name="PlaceHolder 2"/>
          <p:cNvSpPr>
            <a:spLocks noGrp="1"/>
          </p:cNvSpPr>
          <p:nvPr>
            <p:ph type="body"/>
          </p:nvPr>
        </p:nvSpPr>
        <p:spPr>
          <a:xfrm>
            <a:off x="685800" y="4343400"/>
            <a:ext cx="5486040" cy="411444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sldImg"/>
          </p:nvPr>
        </p:nvSpPr>
        <p:spPr>
          <a:xfrm>
            <a:off x="1143000" y="685800"/>
            <a:ext cx="4572000" cy="3429000"/>
          </a:xfrm>
          <a:prstGeom prst="rect">
            <a:avLst/>
          </a:prstGeom>
          <a:ln w="0">
            <a:noFill/>
          </a:ln>
        </p:spPr>
      </p:sp>
      <p:sp>
        <p:nvSpPr>
          <p:cNvPr id="142" name="PlaceHolder 2"/>
          <p:cNvSpPr>
            <a:spLocks noGrp="1"/>
          </p:cNvSpPr>
          <p:nvPr>
            <p:ph type="body"/>
          </p:nvPr>
        </p:nvSpPr>
        <p:spPr>
          <a:xfrm>
            <a:off x="914400" y="4343400"/>
            <a:ext cx="5029200" cy="4114800"/>
          </a:xfrm>
          <a:prstGeom prst="rect">
            <a:avLst/>
          </a:prstGeom>
          <a:noFill/>
          <a:ln w="0">
            <a:noFill/>
          </a:ln>
        </p:spPr>
        <p:txBody>
          <a:bodyPr lIns="90000" rIns="90000" tIns="46800" bIns="46800" anchor="t">
            <a:noAutofit/>
          </a:bodyPr>
          <a:p>
            <a:pPr indent="0">
              <a:lnSpc>
                <a:spcPct val="100000"/>
              </a:lnSpc>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People don’t question the value of what a weather derivative can bring into the market, but finding a good price is rough.  Are weather derivatives expensive?  </a:t>
            </a:r>
            <a:endParaRPr b="0" lang="en-US" sz="900" strike="noStrike" u="none">
              <a:solidFill>
                <a:srgbClr val="000000"/>
              </a:solidFill>
              <a:effectLst/>
              <a:uFillTx/>
              <a:latin typeface="Times New Roman"/>
            </a:endParaRPr>
          </a:p>
          <a:p>
            <a:pPr indent="0">
              <a:lnSpc>
                <a:spcPct val="100000"/>
              </a:lnSpc>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The bid/offer spread last year was wide. Has it narrowed down any further?</a:t>
            </a:r>
            <a:endParaRPr b="0" lang="en-US" sz="900" strike="noStrike" u="none">
              <a:solidFill>
                <a:srgbClr val="000000"/>
              </a:solidFill>
              <a:effectLst/>
              <a:uFillTx/>
              <a:latin typeface="Times New Roman"/>
            </a:endParaRPr>
          </a:p>
          <a:p>
            <a:pPr indent="0">
              <a:lnSpc>
                <a:spcPct val="100000"/>
              </a:lnSpc>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How liquid is the market?</a:t>
            </a:r>
            <a:endParaRPr b="0" lang="en-US" sz="900" strike="noStrike" u="none">
              <a:solidFill>
                <a:srgbClr val="000000"/>
              </a:solidFill>
              <a:effectLst/>
              <a:uFillTx/>
              <a:latin typeface="Times New Roman"/>
            </a:endParaRPr>
          </a:p>
          <a:p>
            <a:pPr indent="0">
              <a:lnSpc>
                <a:spcPct val="100000"/>
              </a:lnSpc>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Is it true that limited quality of historical weather data   and pricing models are preventing a robust market from emerging?</a:t>
            </a:r>
            <a:endParaRPr b="0" lang="en-US" sz="9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 preserve="1">
  <p:cSld name="Defaul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7" name="PlaceHolder 2"/>
          <p:cNvSpPr>
            <a:spLocks noGrp="1"/>
          </p:cNvSpPr>
          <p:nvPr>
            <p:ph/>
          </p:nvPr>
        </p:nvSpPr>
        <p:spPr>
          <a:xfrm>
            <a:off x="685800" y="1981080"/>
            <a:ext cx="7772400" cy="4114800"/>
          </a:xfrm>
          <a:prstGeom prst="rect">
            <a:avLst/>
          </a:prstGeom>
          <a:noFill/>
          <a:ln w="0">
            <a:noFill/>
          </a:ln>
        </p:spPr>
        <p:txBody>
          <a:bodyPr lIns="92160" rIns="92160" tIns="46080" bIns="4608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9" name="PlaceHolder 2"/>
          <p:cNvSpPr>
            <a:spLocks noGrp="1"/>
          </p:cNvSpPr>
          <p:nvPr>
            <p:ph/>
          </p:nvPr>
        </p:nvSpPr>
        <p:spPr>
          <a:xfrm>
            <a:off x="685800" y="1981080"/>
            <a:ext cx="3792600" cy="4114800"/>
          </a:xfrm>
          <a:prstGeom prst="rect">
            <a:avLst/>
          </a:prstGeom>
          <a:noFill/>
          <a:ln w="0">
            <a:noFill/>
          </a:ln>
        </p:spPr>
        <p:txBody>
          <a:bodyPr lIns="92160" rIns="92160" tIns="46080" bIns="4608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10" name="PlaceHolder 3"/>
          <p:cNvSpPr>
            <a:spLocks noGrp="1"/>
          </p:cNvSpPr>
          <p:nvPr>
            <p:ph/>
          </p:nvPr>
        </p:nvSpPr>
        <p:spPr>
          <a:xfrm>
            <a:off x="4668480" y="1981080"/>
            <a:ext cx="3792600" cy="4114800"/>
          </a:xfrm>
          <a:prstGeom prst="rect">
            <a:avLst/>
          </a:prstGeom>
          <a:noFill/>
          <a:ln w="0">
            <a:noFill/>
          </a:ln>
        </p:spPr>
        <p:txBody>
          <a:bodyPr lIns="92160" rIns="92160" tIns="46080" bIns="4608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lipArtAndTx"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12" name="PlaceHolder 2"/>
          <p:cNvSpPr>
            <a:spLocks noGrp="1"/>
          </p:cNvSpPr>
          <p:nvPr>
            <p:ph/>
          </p:nvPr>
        </p:nvSpPr>
        <p:spPr>
          <a:xfrm>
            <a:off x="685800" y="1981080"/>
            <a:ext cx="7772400" cy="4114800"/>
          </a:xfrm>
          <a:prstGeom prst="rect">
            <a:avLst/>
          </a:prstGeom>
          <a:noFill/>
          <a:ln w="0">
            <a:noFill/>
          </a:ln>
        </p:spPr>
        <p:txBody>
          <a:bodyPr lIns="92160" rIns="92160" tIns="46080" bIns="4608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13" name="PlaceHolder 3"/>
          <p:cNvSpPr>
            <a:spLocks noGrp="1"/>
          </p:cNvSpPr>
          <p:nvPr>
            <p:ph/>
          </p:nvPr>
        </p:nvSpPr>
        <p:spPr>
          <a:xfrm>
            <a:off x="685800" y="1981080"/>
            <a:ext cx="7772400" cy="4114800"/>
          </a:xfrm>
          <a:prstGeom prst="rect">
            <a:avLst/>
          </a:prstGeom>
          <a:noFill/>
          <a:ln w="0">
            <a:noFill/>
          </a:ln>
        </p:spPr>
        <p:txBody>
          <a:bodyPr lIns="92160" rIns="92160" tIns="46080" bIns="4608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16" name="PlaceHolder 2"/>
          <p:cNvSpPr>
            <a:spLocks noGrp="1"/>
          </p:cNvSpPr>
          <p:nvPr>
            <p:ph/>
          </p:nvPr>
        </p:nvSpPr>
        <p:spPr>
          <a:xfrm>
            <a:off x="685800" y="1981080"/>
            <a:ext cx="7772400" cy="4114800"/>
          </a:xfrm>
          <a:prstGeom prst="rect">
            <a:avLst/>
          </a:prstGeom>
          <a:noFill/>
          <a:ln w="0">
            <a:noFill/>
          </a:ln>
        </p:spPr>
        <p:txBody>
          <a:bodyPr lIns="92160" rIns="92160" tIns="46080" bIns="4608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18" name="PlaceHolder 2"/>
          <p:cNvSpPr>
            <a:spLocks noGrp="1"/>
          </p:cNvSpPr>
          <p:nvPr>
            <p:ph type="subTitle"/>
          </p:nvPr>
        </p:nvSpPr>
        <p:spPr>
          <a:xfrm>
            <a:off x="685800" y="1981080"/>
            <a:ext cx="7772400" cy="4114800"/>
          </a:xfrm>
          <a:prstGeom prst="rect">
            <a:avLst/>
          </a:prstGeom>
          <a:noFill/>
          <a:ln w="0">
            <a:noFill/>
          </a:ln>
        </p:spPr>
        <p:txBody>
          <a:bodyPr lIns="0" rIns="0" tIns="0" bIns="0" anchor="ctr">
            <a:sp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oleObject" Target="../embeddings/oleObject1.bin"/><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edit the title text format</a:t>
            </a:r>
            <a:endParaRPr b="0" lang="en-US" sz="4400" strike="noStrike" u="none">
              <a:solidFill>
                <a:srgbClr val="000000"/>
              </a:solidFill>
              <a:effectLst/>
              <a:uFillTx/>
              <a:latin typeface="Times New Roman"/>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2160" rIns="92160" tIns="46080" bIns="4608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2160" rIns="92160" tIns="46080" bIns="4608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graphicFrame>
        <p:nvGraphicFramePr>
          <p:cNvPr id="4" name=""/>
          <p:cNvGraphicFramePr/>
          <p:nvPr/>
        </p:nvGraphicFramePr>
        <p:xfrm>
          <a:off x="152280" y="6248520"/>
          <a:ext cx="457200" cy="457200"/>
        </p:xfrm>
        <a:graphic>
          <a:graphicData uri="http://schemas.openxmlformats.org/presentationml/2006/ole">
            <p:oleObj r:id="rId2" spid="">
              <p:embed/>
              <p:pic>
                <p:nvPicPr>
                  <p:cNvPr id="5" name="" descr=""/>
                  <p:cNvPicPr/>
                  <p:nvPr/>
                </p:nvPicPr>
                <p:blipFill>
                  <a:blip r:embed="rId3"/>
                  <a:stretch/>
                </p:blipFill>
                <p:spPr>
                  <a:xfrm>
                    <a:off x="152280" y="6248520"/>
                    <a:ext cx="457200" cy="457200"/>
                  </a:xfrm>
                  <a:prstGeom prst="rect">
                    <a:avLst/>
                  </a:prstGeom>
                  <a:noFill/>
                  <a:ln w="0">
                    <a:noFill/>
                  </a:ln>
                </p:spPr>
              </p:pic>
            </p:oleObj>
          </a:graphicData>
        </a:graphic>
      </p:graphicFrame>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7.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6.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1.wmf"/><Relationship Id="rId3" Type="http://schemas.openxmlformats.org/officeDocument/2006/relationships/slideLayout" Target="../slideLayouts/slideLayout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8.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2.wmf"/><Relationship Id="rId3" Type="http://schemas.openxmlformats.org/officeDocument/2006/relationships/slideLayout" Target="../slideLayouts/slideLayout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2.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3.wmf"/><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6.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slideLayout" Target="../slideLayouts/slideLayout6.xml"/>
</Relationships>
</file>

<file path=ppt/slides/_rels/slide8.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9.wmf"/><Relationship Id="rId3" Type="http://schemas.openxmlformats.org/officeDocument/2006/relationships/slideLayout" Target="../slideLayouts/slideLayout6.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914400"/>
            <a:ext cx="8153280" cy="990720"/>
          </a:xfrm>
          <a:prstGeom prst="rect">
            <a:avLst/>
          </a:prstGeom>
          <a:noFill/>
          <a:ln w="0">
            <a:noFill/>
          </a:ln>
          <a:effectLst>
            <a:outerShdw dist="36147" dir="2700000" blurRad="0" rotWithShape="0">
              <a:srgbClr val="969696"/>
            </a:outerShdw>
          </a:effectLst>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800" strike="noStrike" u="none">
                <a:solidFill>
                  <a:srgbClr val="000099"/>
                </a:solidFill>
                <a:effectLst/>
                <a:uFillTx/>
                <a:latin typeface="Arial"/>
              </a:rPr>
              <a:t>WEATHER RISK MANAGEMENT</a:t>
            </a:r>
            <a:endParaRPr b="0" lang="en-US" sz="3800" strike="noStrike" u="none">
              <a:solidFill>
                <a:srgbClr val="000000"/>
              </a:solidFill>
              <a:effectLst/>
              <a:uFillTx/>
              <a:latin typeface="Times New Roman"/>
            </a:endParaRPr>
          </a:p>
        </p:txBody>
      </p:sp>
      <p:sp>
        <p:nvSpPr>
          <p:cNvPr id="23" name="PlaceHolder 2"/>
          <p:cNvSpPr>
            <a:spLocks noGrp="1"/>
          </p:cNvSpPr>
          <p:nvPr>
            <p:ph type="subTitle"/>
          </p:nvPr>
        </p:nvSpPr>
        <p:spPr>
          <a:xfrm>
            <a:off x="457200" y="4038120"/>
            <a:ext cx="8229600" cy="2133720"/>
          </a:xfrm>
          <a:prstGeom prst="rect">
            <a:avLst/>
          </a:prstGeom>
          <a:noFill/>
          <a:ln w="0">
            <a:noFill/>
          </a:ln>
        </p:spPr>
        <p:txBody>
          <a:bodyPr lIns="92160" rIns="92160" tIns="46080" bIns="46080" anchor="t">
            <a:noAutofit/>
          </a:bodyPr>
          <a:p>
            <a:pPr marL="343080" indent="-343080" algn="ctr">
              <a:lnSpc>
                <a:spcPct val="10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Lynda Clemmons</a:t>
            </a:r>
            <a:endParaRPr b="0" lang="en-US" sz="2400" strike="noStrike" u="none">
              <a:solidFill>
                <a:srgbClr val="000000"/>
              </a:solidFill>
              <a:effectLst/>
              <a:uFillTx/>
              <a:latin typeface="Times New Roman"/>
            </a:endParaRPr>
          </a:p>
          <a:p>
            <a:pPr marL="343080" indent="-343080" algn="ctr">
              <a:lnSpc>
                <a:spcPct val="100000"/>
              </a:lnSpc>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marL="343080" indent="-343080" algn="ctr">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Enron North America Corp.</a:t>
            </a:r>
            <a:endParaRPr b="0" lang="en-US" sz="2000" strike="noStrike" u="none">
              <a:solidFill>
                <a:srgbClr val="000000"/>
              </a:solidFill>
              <a:effectLst/>
              <a:uFillTx/>
              <a:latin typeface="Times New Roman"/>
            </a:endParaRPr>
          </a:p>
          <a:p>
            <a:pPr marL="343080" indent="-343080" algn="ctr">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343080" algn="ctr">
              <a:lnSpc>
                <a:spcPct val="8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February 16, 2000</a:t>
            </a:r>
            <a:endParaRPr b="0" lang="en-US" sz="1800" strike="noStrike" u="none">
              <a:solidFill>
                <a:srgbClr val="000000"/>
              </a:solidFill>
              <a:effectLst/>
              <a:uFillTx/>
              <a:latin typeface="Times New Roman"/>
            </a:endParaRPr>
          </a:p>
        </p:txBody>
      </p:sp>
      <p:sp>
        <p:nvSpPr>
          <p:cNvPr id="24" name=""/>
          <p:cNvSpPr/>
          <p:nvPr/>
        </p:nvSpPr>
        <p:spPr>
          <a:xfrm>
            <a:off x="457200" y="182880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25" name="weather%20copy" descr=""/>
          <p:cNvPicPr/>
          <p:nvPr/>
        </p:nvPicPr>
        <p:blipFill>
          <a:blip r:embed="rId1"/>
          <a:stretch/>
        </p:blipFill>
        <p:spPr>
          <a:xfrm>
            <a:off x="533520" y="1905120"/>
            <a:ext cx="8076960" cy="1803240"/>
          </a:xfrm>
          <a:prstGeom prst="rect">
            <a:avLst/>
          </a:prstGeom>
          <a:noFill/>
          <a:ln w="0">
            <a:noFill/>
          </a:ln>
        </p:spPr>
      </p:pic>
      <p:sp>
        <p:nvSpPr>
          <p:cNvPr id="26" name=""/>
          <p:cNvSpPr/>
          <p:nvPr/>
        </p:nvSpPr>
        <p:spPr>
          <a:xfrm>
            <a:off x="458640" y="380988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609120"/>
            <a:ext cx="7772400" cy="68580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txBody>
          <a:bodyPr lIns="92160" rIns="92160" tIns="46080" bIns="4608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Weather with other Energy Derivatives</a:t>
            </a:r>
            <a:endParaRPr b="0" lang="en-US" sz="2800" strike="noStrike" u="none">
              <a:solidFill>
                <a:srgbClr val="000000"/>
              </a:solidFill>
              <a:effectLst/>
              <a:uFillTx/>
              <a:latin typeface="Times New Roman"/>
            </a:endParaRPr>
          </a:p>
        </p:txBody>
      </p:sp>
      <p:sp>
        <p:nvSpPr>
          <p:cNvPr id="92" name="PlaceHolder 2"/>
          <p:cNvSpPr>
            <a:spLocks noGrp="1"/>
          </p:cNvSpPr>
          <p:nvPr>
            <p:ph/>
          </p:nvPr>
        </p:nvSpPr>
        <p:spPr>
          <a:xfrm>
            <a:off x="4571640" y="2133720"/>
            <a:ext cx="3809880" cy="1676160"/>
          </a:xfrm>
          <a:prstGeom prst="rect">
            <a:avLst/>
          </a:prstGeom>
          <a:solidFill>
            <a:srgbClr val="ffffcc"/>
          </a:solidFill>
          <a:ln w="0">
            <a:noFill/>
          </a:ln>
          <a:effectLst>
            <a:outerShdw dist="107932" dir="2700000" blurRad="0" rotWithShape="0">
              <a:srgbClr val="969696"/>
            </a:outerShdw>
          </a:effectLst>
        </p:spPr>
        <p:txBody>
          <a:bodyPr lIns="92160" rIns="92160" tIns="46080" bIns="46080" anchor="t">
            <a:normAutofit/>
          </a:bodyPr>
          <a:p>
            <a:pPr marL="343080" indent="-343080">
              <a:lnSpc>
                <a:spcPct val="100000"/>
              </a:lnSpc>
              <a:spcBef>
                <a:spcPts val="700"/>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  Weather (Temperature) and Power Option</a:t>
            </a:r>
            <a:endParaRPr b="0" lang="en-US" sz="2800" strike="noStrike" u="none">
              <a:solidFill>
                <a:srgbClr val="000000"/>
              </a:solidFill>
              <a:effectLst/>
              <a:uFillTx/>
              <a:latin typeface="Times New Roman"/>
            </a:endParaRPr>
          </a:p>
        </p:txBody>
      </p:sp>
      <p:pic>
        <p:nvPicPr>
          <p:cNvPr id="93" name="" descr=""/>
          <p:cNvPicPr/>
          <p:nvPr/>
        </p:nvPicPr>
        <p:blipFill>
          <a:blip r:embed="rId1"/>
          <a:stretch/>
        </p:blipFill>
        <p:spPr>
          <a:xfrm>
            <a:off x="762120" y="1828800"/>
            <a:ext cx="3352680" cy="2257560"/>
          </a:xfrm>
          <a:prstGeom prst="rect">
            <a:avLst/>
          </a:prstGeom>
          <a:noFill/>
          <a:ln w="0">
            <a:noFill/>
          </a:ln>
          <a:effectLst>
            <a:outerShdw dist="107932" dir="2700000" blurRad="0" rotWithShape="0">
              <a:srgbClr val="808080"/>
            </a:outerShdw>
          </a:effectLst>
        </p:spPr>
      </p:pic>
      <p:sp>
        <p:nvSpPr>
          <p:cNvPr id="94" name=""/>
          <p:cNvSpPr/>
          <p:nvPr/>
        </p:nvSpPr>
        <p:spPr>
          <a:xfrm>
            <a:off x="457200" y="4648320"/>
            <a:ext cx="8153280" cy="520920"/>
          </a:xfrm>
          <a:prstGeom prst="rect">
            <a:avLst/>
          </a:prstGeom>
          <a:solidFill>
            <a:srgbClr val="ffffcc"/>
          </a:solidFill>
          <a:ln w="0">
            <a:noFill/>
          </a:ln>
          <a:effectLst>
            <a:outerShdw dist="107932" dir="2700000" blurRad="0" rotWithShape="0">
              <a:srgbClr val="969696"/>
            </a:outerShdw>
          </a:effectLst>
        </p:spPr>
        <p:style>
          <a:lnRef idx="0"/>
          <a:fillRef idx="0"/>
          <a:effectRef idx="0"/>
          <a:fontRef idx="minor"/>
        </p:style>
        <p:txBody>
          <a:bodyPr lIns="90000" rIns="90000" tIns="46800" bIns="46800" anchor="t">
            <a:spAutoFit/>
          </a:bodyPr>
          <a:p>
            <a:pPr>
              <a:lnSpc>
                <a:spcPct val="100000"/>
              </a:lnSpc>
              <a:buClr>
                <a:srgbClr val="000099"/>
              </a:buClr>
              <a:buSzPct val="11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  </a:t>
            </a:r>
            <a:r>
              <a:rPr b="0" lang="en-US" sz="2800" strike="noStrike" u="none">
                <a:solidFill>
                  <a:srgbClr val="000000"/>
                </a:solidFill>
                <a:effectLst/>
                <a:uFillTx/>
                <a:latin typeface="Arial"/>
              </a:rPr>
              <a:t>Weather (Temperature) and Gas Daily Options</a:t>
            </a:r>
            <a:endParaRPr b="0" lang="en-US" sz="2800" strike="noStrike" u="none">
              <a:solidFill>
                <a:srgbClr val="000000"/>
              </a:solidFill>
              <a:effectLst/>
              <a:uFillTx/>
              <a:latin typeface="Times New Roman"/>
            </a:endParaRPr>
          </a:p>
        </p:txBody>
      </p:sp>
      <p:sp>
        <p:nvSpPr>
          <p:cNvPr id="95" name=""/>
          <p:cNvSpPr/>
          <p:nvPr/>
        </p:nvSpPr>
        <p:spPr>
          <a:xfrm>
            <a:off x="504360" y="5105520"/>
            <a:ext cx="8076240" cy="520920"/>
          </a:xfrm>
          <a:prstGeom prst="rect">
            <a:avLst/>
          </a:prstGeom>
          <a:solidFill>
            <a:srgbClr val="ffffcc"/>
          </a:solidFill>
          <a:ln w="0">
            <a:noFill/>
          </a:ln>
          <a:effectLst>
            <a:outerShdw dist="107932" dir="2700000" blurRad="0" rotWithShape="0">
              <a:srgbClr val="969696"/>
            </a:outerShdw>
          </a:effectLst>
        </p:spPr>
        <p:style>
          <a:lnRef idx="0"/>
          <a:fillRef idx="0"/>
          <a:effectRef idx="0"/>
          <a:fontRef idx="minor"/>
        </p:style>
        <p:txBody>
          <a:bodyPr wrap="none" lIns="90000" rIns="90000" tIns="46800" bIns="46800" anchor="t">
            <a:spAutoFit/>
          </a:bodyPr>
          <a:p>
            <a:pPr>
              <a:lnSpc>
                <a:spcPct val="100000"/>
              </a:lnSpc>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  Weather (Temperature) and Heating Oil Option</a:t>
            </a:r>
            <a:endParaRPr b="0" lang="en-US" sz="2800" strike="noStrike" u="none">
              <a:solidFill>
                <a:srgbClr val="000000"/>
              </a:solidFill>
              <a:effectLst/>
              <a:uFillTx/>
              <a:latin typeface="Times New Roman"/>
            </a:endParaRPr>
          </a:p>
        </p:txBody>
      </p:sp>
      <p:sp>
        <p:nvSpPr>
          <p:cNvPr id="96" name=""/>
          <p:cNvSpPr/>
          <p:nvPr/>
        </p:nvSpPr>
        <p:spPr>
          <a:xfrm>
            <a:off x="457200" y="4648320"/>
            <a:ext cx="8153280" cy="99036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7" name=""/>
          <p:cNvSpPr/>
          <p:nvPr/>
        </p:nvSpPr>
        <p:spPr>
          <a:xfrm>
            <a:off x="4572000" y="2133720"/>
            <a:ext cx="3809880" cy="167616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 name="PlaceHolder 1"/>
          <p:cNvSpPr>
            <a:spLocks noGrp="1"/>
          </p:cNvSpPr>
          <p:nvPr>
            <p:ph/>
          </p:nvPr>
        </p:nvSpPr>
        <p:spPr>
          <a:xfrm>
            <a:off x="685440" y="1980720"/>
            <a:ext cx="3809880" cy="3581640"/>
          </a:xfrm>
          <a:prstGeom prst="rect">
            <a:avLst/>
          </a:prstGeom>
          <a:solidFill>
            <a:srgbClr val="ffffcc"/>
          </a:solidFill>
          <a:ln w="0">
            <a:noFill/>
          </a:ln>
          <a:effectLst>
            <a:outerShdw dist="107932" dir="2700000" blurRad="0" rotWithShape="0">
              <a:srgbClr val="969696"/>
            </a:outerShdw>
          </a:effectLst>
        </p:spPr>
        <p:txBody>
          <a:bodyPr lIns="92160" rIns="92160" tIns="46080" bIns="46080" anchor="t">
            <a:normAutofit/>
          </a:bodyPr>
          <a:p>
            <a:pPr marL="343080" indent="-343080">
              <a:lnSpc>
                <a:spcPct val="100000"/>
              </a:lnSpc>
              <a:spcBef>
                <a:spcPts val="601"/>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Arial"/>
              </a:rPr>
              <a:t>Weather Futures</a:t>
            </a:r>
            <a:endParaRPr b="0" lang="en-US" sz="2400" strike="noStrike" u="none">
              <a:solidFill>
                <a:srgbClr val="000000"/>
              </a:solidFill>
              <a:effectLst/>
              <a:uFillTx/>
              <a:latin typeface="Times New Roman"/>
            </a:endParaRPr>
          </a:p>
          <a:p>
            <a:pPr lvl="1" marL="743040" indent="-285840">
              <a:lnSpc>
                <a:spcPct val="100000"/>
              </a:lnSpc>
              <a:spcBef>
                <a:spcPts val="550"/>
              </a:spcBef>
              <a:buClr>
                <a:srgbClr val="ff0000"/>
              </a:buClr>
              <a:buFont typeface="Weather"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Standardized Contact Terms</a:t>
            </a:r>
            <a:endParaRPr b="0" lang="en-US" sz="2200" strike="noStrike" u="none">
              <a:solidFill>
                <a:srgbClr val="000000"/>
              </a:solidFill>
              <a:effectLst/>
              <a:uFillTx/>
              <a:latin typeface="Times New Roman"/>
            </a:endParaRPr>
          </a:p>
          <a:p>
            <a:pPr lvl="1" marL="743040" indent="-285840">
              <a:lnSpc>
                <a:spcPct val="100000"/>
              </a:lnSpc>
              <a:spcBef>
                <a:spcPts val="550"/>
              </a:spcBef>
              <a:buClr>
                <a:srgbClr val="ff0000"/>
              </a:buClr>
              <a:buFont typeface="Weather"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Temperature Only</a:t>
            </a:r>
            <a:endParaRPr b="0" lang="en-US" sz="2200" strike="noStrike" u="none">
              <a:solidFill>
                <a:srgbClr val="000000"/>
              </a:solidFill>
              <a:effectLst/>
              <a:uFillTx/>
              <a:latin typeface="Times New Roman"/>
            </a:endParaRPr>
          </a:p>
          <a:p>
            <a:pPr lvl="1" marL="743040" indent="-285840">
              <a:lnSpc>
                <a:spcPct val="100000"/>
              </a:lnSpc>
              <a:spcBef>
                <a:spcPts val="550"/>
              </a:spcBef>
              <a:buClr>
                <a:srgbClr val="ff0000"/>
              </a:buClr>
              <a:buFont typeface="Weather"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Ten Cities</a:t>
            </a:r>
            <a:endParaRPr b="0" lang="en-US" sz="2200" strike="noStrike" u="none">
              <a:solidFill>
                <a:srgbClr val="000000"/>
              </a:solidFill>
              <a:effectLst/>
              <a:uFillTx/>
              <a:latin typeface="Times New Roman"/>
            </a:endParaRPr>
          </a:p>
          <a:p>
            <a:pPr lvl="1" marL="743040" indent="-285840">
              <a:lnSpc>
                <a:spcPct val="100000"/>
              </a:lnSpc>
              <a:spcBef>
                <a:spcPts val="550"/>
              </a:spcBef>
              <a:buClr>
                <a:srgbClr val="ff0000"/>
              </a:buClr>
              <a:buFont typeface="Weather"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Futures &amp; Option Contracts</a:t>
            </a:r>
            <a:endParaRPr b="0" lang="en-US" sz="2200" strike="noStrike" u="none">
              <a:solidFill>
                <a:srgbClr val="000000"/>
              </a:solidFill>
              <a:effectLst/>
              <a:uFillTx/>
              <a:latin typeface="Times New Roman"/>
            </a:endParaRPr>
          </a:p>
          <a:p>
            <a:pPr lvl="1" marL="743040" indent="-285840">
              <a:lnSpc>
                <a:spcPct val="100000"/>
              </a:lnSpc>
              <a:spcBef>
                <a:spcPts val="550"/>
              </a:spcBef>
              <a:buClr>
                <a:srgbClr val="ff0000"/>
              </a:buClr>
              <a:buFont typeface="Weather"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Central Credit Clearinghouse</a:t>
            </a:r>
            <a:endParaRPr b="0" lang="en-US" sz="2200" strike="noStrike" u="none">
              <a:solidFill>
                <a:srgbClr val="000000"/>
              </a:solidFill>
              <a:effectLst/>
              <a:uFillTx/>
              <a:latin typeface="Times New Roman"/>
            </a:endParaRPr>
          </a:p>
        </p:txBody>
      </p:sp>
      <p:sp>
        <p:nvSpPr>
          <p:cNvPr id="99" name="PlaceHolder 2"/>
          <p:cNvSpPr>
            <a:spLocks noGrp="1"/>
          </p:cNvSpPr>
          <p:nvPr>
            <p:ph/>
          </p:nvPr>
        </p:nvSpPr>
        <p:spPr>
          <a:xfrm>
            <a:off x="4723920" y="1980720"/>
            <a:ext cx="3962520" cy="3581640"/>
          </a:xfrm>
          <a:prstGeom prst="rect">
            <a:avLst/>
          </a:prstGeom>
          <a:solidFill>
            <a:srgbClr val="ffffcc"/>
          </a:solidFill>
          <a:ln w="0">
            <a:noFill/>
          </a:ln>
          <a:effectLst>
            <a:outerShdw dist="107932" dir="2700000" blurRad="0" rotWithShape="0">
              <a:srgbClr val="969696"/>
            </a:outerShdw>
          </a:effectLst>
        </p:spPr>
        <p:txBody>
          <a:bodyPr lIns="92160" rIns="92160" tIns="46080" bIns="46080" anchor="t">
            <a:normAutofit/>
          </a:bodyPr>
          <a:p>
            <a:pPr marL="343080" indent="-343080">
              <a:lnSpc>
                <a:spcPct val="100000"/>
              </a:lnSpc>
              <a:spcBef>
                <a:spcPts val="601"/>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00"/>
                </a:solidFill>
                <a:effectLst/>
                <a:uFillTx/>
                <a:latin typeface="Arial"/>
              </a:rPr>
              <a:t>OTC Market</a:t>
            </a:r>
            <a:endParaRPr b="0" lang="en-US" sz="2400" strike="noStrike" u="none">
              <a:solidFill>
                <a:srgbClr val="000000"/>
              </a:solidFill>
              <a:effectLst/>
              <a:uFillTx/>
              <a:latin typeface="Times New Roman"/>
            </a:endParaRPr>
          </a:p>
          <a:p>
            <a:pPr lvl="1" marL="743040" indent="-285840">
              <a:lnSpc>
                <a:spcPct val="100000"/>
              </a:lnSpc>
              <a:spcBef>
                <a:spcPts val="550"/>
              </a:spcBef>
              <a:buClr>
                <a:srgbClr val="ff0000"/>
              </a:buClr>
              <a:buFont typeface="Weather"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Specialized Products</a:t>
            </a:r>
            <a:endParaRPr b="0" lang="en-US" sz="2200" strike="noStrike" u="none">
              <a:solidFill>
                <a:srgbClr val="000000"/>
              </a:solidFill>
              <a:effectLst/>
              <a:uFillTx/>
              <a:latin typeface="Times New Roman"/>
            </a:endParaRPr>
          </a:p>
          <a:p>
            <a:pPr lvl="1" marL="743040" indent="-285840">
              <a:lnSpc>
                <a:spcPct val="100000"/>
              </a:lnSpc>
              <a:spcBef>
                <a:spcPts val="550"/>
              </a:spcBef>
              <a:buClr>
                <a:srgbClr val="ff0000"/>
              </a:buClr>
              <a:buFont typeface="Weather"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Different Maturity Dates</a:t>
            </a:r>
            <a:endParaRPr b="0" lang="en-US" sz="2200" strike="noStrike" u="none">
              <a:solidFill>
                <a:srgbClr val="000000"/>
              </a:solidFill>
              <a:effectLst/>
              <a:uFillTx/>
              <a:latin typeface="Times New Roman"/>
            </a:endParaRPr>
          </a:p>
          <a:p>
            <a:pPr lvl="1" marL="743040" indent="-285840">
              <a:lnSpc>
                <a:spcPct val="100000"/>
              </a:lnSpc>
              <a:spcBef>
                <a:spcPts val="550"/>
              </a:spcBef>
              <a:buClr>
                <a:srgbClr val="ff0000"/>
              </a:buClr>
              <a:buFont typeface="Weather"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Various Indices</a:t>
            </a:r>
            <a:endParaRPr b="0" lang="en-US" sz="2200" strike="noStrike" u="none">
              <a:solidFill>
                <a:srgbClr val="000000"/>
              </a:solidFill>
              <a:effectLst/>
              <a:uFillTx/>
              <a:latin typeface="Times New Roman"/>
            </a:endParaRPr>
          </a:p>
          <a:p>
            <a:pPr lvl="1" marL="743040" indent="-285840">
              <a:lnSpc>
                <a:spcPct val="100000"/>
              </a:lnSpc>
              <a:spcBef>
                <a:spcPts val="601"/>
              </a:spcBef>
              <a:buClr>
                <a:srgbClr val="ff0000"/>
              </a:buClr>
              <a:buFont typeface="Weather"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100’s of Cities</a:t>
            </a:r>
            <a:r>
              <a:rPr b="0" lang="en-US" sz="2400" strike="noStrike" u="none">
                <a:solidFill>
                  <a:srgbClr val="000000"/>
                </a:solidFill>
                <a:effectLst/>
                <a:uFillTx/>
                <a:latin typeface="Arial"/>
              </a:rPr>
              <a:t> </a:t>
            </a:r>
            <a:endParaRPr b="0" lang="en-US" sz="2400" strike="noStrike" u="none">
              <a:solidFill>
                <a:srgbClr val="000000"/>
              </a:solidFill>
              <a:effectLst/>
              <a:uFillTx/>
              <a:latin typeface="Times New Roman"/>
            </a:endParaRPr>
          </a:p>
          <a:p>
            <a:pPr lvl="1" marL="743040" indent="-285840">
              <a:lnSpc>
                <a:spcPct val="100000"/>
              </a:lnSpc>
              <a:spcBef>
                <a:spcPts val="550"/>
              </a:spcBef>
              <a:buClr>
                <a:srgbClr val="ff0000"/>
              </a:buClr>
              <a:buFont typeface="Weather"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Fully Customizable</a:t>
            </a:r>
            <a:endParaRPr b="0" lang="en-US" sz="2200" strike="noStrike" u="none">
              <a:solidFill>
                <a:srgbClr val="000000"/>
              </a:solidFill>
              <a:effectLst/>
              <a:uFillTx/>
              <a:latin typeface="Times New Roman"/>
            </a:endParaRPr>
          </a:p>
          <a:p>
            <a:pPr lvl="1" marL="743040" indent="-285840">
              <a:lnSpc>
                <a:spcPct val="100000"/>
              </a:lnSpc>
              <a:spcBef>
                <a:spcPts val="550"/>
              </a:spcBef>
              <a:buClr>
                <a:srgbClr val="ff0000"/>
              </a:buClr>
              <a:buFont typeface="Weather"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Counterparty Credit Concern</a:t>
            </a:r>
            <a:endParaRPr b="0" lang="en-US" sz="2200" strike="noStrike" u="none">
              <a:solidFill>
                <a:srgbClr val="000000"/>
              </a:solidFill>
              <a:effectLst/>
              <a:uFillTx/>
              <a:latin typeface="Times New Roman"/>
            </a:endParaRPr>
          </a:p>
          <a:p>
            <a:pPr lvl="1" marL="743040" indent="0">
              <a:lnSpc>
                <a:spcPct val="100000"/>
              </a:lnSpc>
              <a:spcBef>
                <a:spcPts val="5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p:txBody>
      </p:sp>
      <p:sp>
        <p:nvSpPr>
          <p:cNvPr id="100" name="PlaceHolder 3"/>
          <p:cNvSpPr>
            <a:spLocks noGrp="1"/>
          </p:cNvSpPr>
          <p:nvPr>
            <p:ph type="title"/>
          </p:nvPr>
        </p:nvSpPr>
        <p:spPr>
          <a:xfrm>
            <a:off x="685800" y="609120"/>
            <a:ext cx="7772400" cy="83844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txBody>
          <a:bodyPr lIns="92160" rIns="92160" tIns="46080" bIns="4608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Weather Futures vs. the OTC Market</a:t>
            </a:r>
            <a:endParaRPr b="0" lang="en-US" sz="2800" strike="noStrike" u="none">
              <a:solidFill>
                <a:srgbClr val="000000"/>
              </a:solidFill>
              <a:effectLst/>
              <a:uFillTx/>
              <a:latin typeface="Times New Roman"/>
            </a:endParaRPr>
          </a:p>
        </p:txBody>
      </p:sp>
      <p:sp>
        <p:nvSpPr>
          <p:cNvPr id="101" name=""/>
          <p:cNvSpPr/>
          <p:nvPr/>
        </p:nvSpPr>
        <p:spPr>
          <a:xfrm>
            <a:off x="685800" y="1981080"/>
            <a:ext cx="3809880" cy="358164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02" name=""/>
          <p:cNvSpPr/>
          <p:nvPr/>
        </p:nvSpPr>
        <p:spPr>
          <a:xfrm>
            <a:off x="4724280" y="1981080"/>
            <a:ext cx="3962520" cy="358164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685800" y="609480"/>
            <a:ext cx="7772400" cy="556272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8800"/>
            </a:br>
            <a:r>
              <a:rPr b="0" lang="en-US" sz="8800" strike="noStrike" u="none">
                <a:solidFill>
                  <a:srgbClr val="000000"/>
                </a:solidFill>
                <a:effectLst/>
                <a:uFillTx/>
                <a:latin typeface="Arial"/>
              </a:rPr>
              <a:t>QUESTIONS?</a:t>
            </a:r>
            <a:br>
              <a:rPr sz="8800"/>
            </a:br>
            <a:br>
              <a:rPr sz="8800"/>
            </a:br>
            <a:r>
              <a:rPr b="0" lang="en-US" sz="2400" strike="noStrike" u="none">
                <a:solidFill>
                  <a:srgbClr val="000000"/>
                </a:solidFill>
                <a:effectLst/>
                <a:uFillTx/>
                <a:latin typeface="Arial"/>
              </a:rPr>
              <a:t>CASE STUDY I:  Temperature Floor and Collar</a:t>
            </a:r>
            <a:br>
              <a:rPr sz="2400"/>
            </a:br>
            <a:r>
              <a:rPr b="0" lang="en-US" sz="2400" strike="noStrike" u="none">
                <a:solidFill>
                  <a:srgbClr val="000000"/>
                </a:solidFill>
                <a:effectLst/>
                <a:uFillTx/>
                <a:latin typeface="Arial"/>
              </a:rPr>
              <a:t>CASE STUDY II: Rainfall Cap</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533160" y="304560"/>
            <a:ext cx="7848360" cy="68580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txBody>
          <a:bodyPr lIns="92160" rIns="92160" tIns="46080" bIns="4608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Case Study I</a:t>
            </a:r>
            <a:endParaRPr b="0" lang="en-US" sz="2800" strike="noStrike" u="none">
              <a:solidFill>
                <a:srgbClr val="000000"/>
              </a:solidFill>
              <a:effectLst/>
              <a:uFillTx/>
              <a:latin typeface="Times New Roman"/>
            </a:endParaRPr>
          </a:p>
        </p:txBody>
      </p:sp>
      <p:sp>
        <p:nvSpPr>
          <p:cNvPr id="105" name="PlaceHolder 2"/>
          <p:cNvSpPr>
            <a:spLocks noGrp="1"/>
          </p:cNvSpPr>
          <p:nvPr>
            <p:ph/>
          </p:nvPr>
        </p:nvSpPr>
        <p:spPr>
          <a:xfrm>
            <a:off x="533160" y="1219320"/>
            <a:ext cx="7848360" cy="5029200"/>
          </a:xfrm>
          <a:prstGeom prst="rect">
            <a:avLst/>
          </a:prstGeom>
          <a:solidFill>
            <a:srgbClr val="ffffcc"/>
          </a:solidFill>
          <a:ln w="0">
            <a:noFill/>
          </a:ln>
          <a:effectLst>
            <a:outerShdw dist="36147" dir="2700000" blurRad="0" rotWithShape="0">
              <a:srgbClr val="969696"/>
            </a:outerShdw>
          </a:effectLst>
        </p:spPr>
        <p:txBody>
          <a:bodyPr lIns="92160" rIns="92160" tIns="46080" bIns="46080" anchor="t">
            <a:normAutofit/>
          </a:bodyPr>
          <a:p>
            <a:pPr indent="0">
              <a:lnSpc>
                <a:spcPct val="8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ff0000"/>
                </a:solidFill>
                <a:effectLst/>
                <a:uFillTx/>
                <a:latin typeface="Arial"/>
              </a:rPr>
              <a:t>Issue:</a:t>
            </a:r>
            <a:endParaRPr b="0" lang="en-US" sz="2400" strike="noStrike" u="none">
              <a:solidFill>
                <a:srgbClr val="000000"/>
              </a:solidFill>
              <a:effectLst/>
              <a:uFillTx/>
              <a:latin typeface="Times New Roman"/>
            </a:endParaRPr>
          </a:p>
          <a:p>
            <a:pPr indent="0">
              <a:lnSpc>
                <a:spcPct val="8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Spark Co. experiences depressed winter earnings due to mild temperatures</a:t>
            </a:r>
            <a:endParaRPr b="0" lang="en-US" sz="2400" strike="noStrike" u="none">
              <a:solidFill>
                <a:srgbClr val="000000"/>
              </a:solidFill>
              <a:effectLst/>
              <a:uFillTx/>
              <a:latin typeface="Times New Roman"/>
            </a:endParaRPr>
          </a:p>
          <a:p>
            <a:pPr indent="0">
              <a:lnSpc>
                <a:spcPct val="8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ff0000"/>
                </a:solidFill>
                <a:effectLst/>
                <a:uFillTx/>
                <a:latin typeface="Arial"/>
              </a:rPr>
              <a:t>Problem:</a:t>
            </a:r>
            <a:endParaRPr b="0" lang="en-US" sz="2400" strike="noStrike" u="none">
              <a:solidFill>
                <a:srgbClr val="000000"/>
              </a:solidFill>
              <a:effectLst/>
              <a:uFillTx/>
              <a:latin typeface="Times New Roman"/>
            </a:endParaRPr>
          </a:p>
          <a:p>
            <a:pPr lvl="1" marL="506520" indent="-392040">
              <a:lnSpc>
                <a:spcPct val="85000"/>
              </a:lnSpc>
              <a:spcAft>
                <a:spcPts val="90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Warmer than normal winter weather in their service territory decreases demand for gas</a:t>
            </a:r>
            <a:endParaRPr b="0" lang="en-US" sz="2400" strike="noStrike" u="none">
              <a:solidFill>
                <a:srgbClr val="000000"/>
              </a:solidFill>
              <a:effectLst/>
              <a:uFillTx/>
              <a:latin typeface="Times New Roman"/>
            </a:endParaRPr>
          </a:p>
          <a:p>
            <a:pPr lvl="1" marL="506520" indent="-392040">
              <a:lnSpc>
                <a:spcPct val="85000"/>
              </a:lnSpc>
              <a:spcAft>
                <a:spcPts val="901"/>
              </a:spcAft>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Margin analysis indicates that for each HDD below normal, Spark Co. loses approximately $15,000 in earnings</a:t>
            </a:r>
            <a:endParaRPr b="0" lang="en-US" sz="2400" strike="noStrike" u="none">
              <a:solidFill>
                <a:srgbClr val="000000"/>
              </a:solidFill>
              <a:effectLst/>
              <a:uFillTx/>
              <a:latin typeface="Times New Roman"/>
            </a:endParaRPr>
          </a:p>
          <a:p>
            <a:pPr indent="0">
              <a:lnSpc>
                <a:spcPct val="8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ff0000"/>
                </a:solidFill>
                <a:effectLst/>
                <a:uFillTx/>
                <a:latin typeface="Arial"/>
              </a:rPr>
              <a:t>Objective:</a:t>
            </a:r>
            <a:endParaRPr b="0" lang="en-US" sz="2400" strike="noStrike" u="none">
              <a:solidFill>
                <a:srgbClr val="000000"/>
              </a:solidFill>
              <a:effectLst/>
              <a:uFillTx/>
              <a:latin typeface="Times New Roman"/>
            </a:endParaRPr>
          </a:p>
          <a:p>
            <a:pPr indent="0">
              <a:lnSpc>
                <a:spcPct val="8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Spark Co. wishes to take advantage of a cool winter and protect itself against a warmer than normal winter</a:t>
            </a:r>
            <a:endParaRPr b="0" lang="en-US" sz="2400" strike="noStrike" u="none">
              <a:solidFill>
                <a:srgbClr val="000000"/>
              </a:solidFill>
              <a:effectLst/>
              <a:uFillTx/>
              <a:latin typeface="Times New Roman"/>
            </a:endParaRPr>
          </a:p>
        </p:txBody>
      </p:sp>
      <p:sp>
        <p:nvSpPr>
          <p:cNvPr id="106" name=""/>
          <p:cNvSpPr/>
          <p:nvPr/>
        </p:nvSpPr>
        <p:spPr>
          <a:xfrm>
            <a:off x="533520" y="1219320"/>
            <a:ext cx="7848360" cy="5029200"/>
          </a:xfrm>
          <a:prstGeom prst="rect">
            <a:avLst/>
          </a:prstGeom>
          <a:noFill/>
          <a:ln w="6480">
            <a:solidFill>
              <a:srgbClr val="000000"/>
            </a:solidFill>
            <a:miter/>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 name=""/>
          <p:cNvSpPr/>
          <p:nvPr/>
        </p:nvSpPr>
        <p:spPr>
          <a:xfrm>
            <a:off x="533520" y="1371600"/>
            <a:ext cx="8001000" cy="4724280"/>
          </a:xfrm>
          <a:prstGeom prst="rect">
            <a:avLst/>
          </a:prstGeom>
          <a:solidFill>
            <a:srgbClr val="ffffcc"/>
          </a:solidFill>
          <a:ln w="6480">
            <a:solidFill>
              <a:srgbClr val="000000"/>
            </a:solidFill>
            <a:miter/>
          </a:ln>
          <a:effectLst>
            <a:outerShdw dist="71785" dir="2700000" blurRad="0" rotWithShape="0">
              <a:srgbClr val="969696"/>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108" name="PlaceHolder 1"/>
          <p:cNvSpPr>
            <a:spLocks noGrp="1"/>
          </p:cNvSpPr>
          <p:nvPr>
            <p:ph/>
          </p:nvPr>
        </p:nvSpPr>
        <p:spPr>
          <a:xfrm>
            <a:off x="685800" y="1600200"/>
            <a:ext cx="7772400" cy="4114800"/>
          </a:xfrm>
          <a:prstGeom prst="rect">
            <a:avLst/>
          </a:prstGeom>
          <a:noFill/>
          <a:ln w="0">
            <a:noFill/>
          </a:ln>
        </p:spPr>
        <p:txBody>
          <a:bodyPr lIns="92160" rIns="92160" tIns="46080" bIns="46080" anchor="t">
            <a:normAutofit lnSpcReduction="9999"/>
          </a:bodyPr>
          <a:p>
            <a:pPr marL="343080" indent="-343080">
              <a:lnSpc>
                <a:spcPct val="110000"/>
              </a:lnSpc>
              <a:spcBef>
                <a:spcPts val="751"/>
              </a:spcBef>
              <a:spcAft>
                <a:spcPts val="1001"/>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ff0000"/>
                </a:solidFill>
                <a:effectLst/>
                <a:uFillTx/>
                <a:latin typeface="Arial"/>
              </a:rPr>
              <a:t>Floor:</a:t>
            </a:r>
            <a:r>
              <a:rPr b="1" lang="en-US" sz="2000" strike="noStrike" u="none">
                <a:solidFill>
                  <a:srgbClr val="000000"/>
                </a:solidFill>
                <a:effectLst/>
                <a:uFillTx/>
                <a:latin typeface="Arial"/>
              </a:rPr>
              <a:t> </a:t>
            </a:r>
            <a:r>
              <a:rPr b="0" lang="en-US" sz="2000" strike="noStrike" u="none">
                <a:solidFill>
                  <a:srgbClr val="000000"/>
                </a:solidFill>
                <a:effectLst/>
                <a:uFillTx/>
                <a:latin typeface="Arial"/>
              </a:rPr>
              <a:t>Spark Co. could purchase an HDD floor that will protect earnings during a warmer than “normal” winter by receiving payments of $15,000 per HDD below the floor. Additionally, the floor will allow them to retain the upside associated with cooler than “normal” winter weather</a:t>
            </a:r>
            <a:r>
              <a:rPr b="1" lang="en-US" sz="2000" strike="noStrike" u="sng">
                <a:solidFill>
                  <a:srgbClr val="ccccff"/>
                </a:solidFill>
                <a:effectLst/>
                <a:uFillTx/>
                <a:latin typeface="Arial"/>
              </a:rPr>
              <a:t> </a:t>
            </a:r>
            <a:endParaRPr b="0" lang="en-US" sz="2000" strike="noStrike" u="none">
              <a:solidFill>
                <a:srgbClr val="000000"/>
              </a:solidFill>
              <a:effectLst/>
              <a:uFillTx/>
              <a:latin typeface="Times New Roman"/>
            </a:endParaRPr>
          </a:p>
          <a:p>
            <a:pPr marL="343080" indent="-343080">
              <a:lnSpc>
                <a:spcPct val="110000"/>
              </a:lnSpc>
              <a:spcBef>
                <a:spcPts val="901"/>
              </a:spcBef>
              <a:spcAft>
                <a:spcPts val="1199"/>
              </a:spcAft>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ff0000"/>
                </a:solidFill>
                <a:effectLst/>
                <a:uFillTx/>
                <a:latin typeface="Arial"/>
              </a:rPr>
              <a:t>Collar:</a:t>
            </a:r>
            <a:r>
              <a:rPr b="1" lang="en-US" sz="2000" strike="noStrike" u="none">
                <a:solidFill>
                  <a:srgbClr val="000000"/>
                </a:solidFill>
                <a:effectLst/>
                <a:uFillTx/>
                <a:latin typeface="Arial"/>
              </a:rPr>
              <a:t> </a:t>
            </a:r>
            <a:r>
              <a:rPr b="0" lang="en-US" sz="2000" strike="noStrike" u="none">
                <a:solidFill>
                  <a:srgbClr val="000000"/>
                </a:solidFill>
                <a:effectLst/>
                <a:uFillTx/>
                <a:latin typeface="Arial"/>
              </a:rPr>
              <a:t>Spark Co. could purchase an HDD floor to provide downside protection against a warmer than normal winter and, to offset the cost of the floor, simultaneously sell an HDD cap that limits its upside in the event of favorable weather. If great weather does prevail, it will pay Enron $15,000 per HDD above the cap, which should be offset by a weather-related increase in revenues</a:t>
            </a:r>
            <a:r>
              <a:rPr b="1" lang="en-US" sz="2400" strike="noStrike" u="none">
                <a:solidFill>
                  <a:srgbClr val="000000"/>
                </a:solidFill>
                <a:effectLst/>
                <a:uFillTx/>
                <a:latin typeface="Arial"/>
              </a:rPr>
              <a:t> </a:t>
            </a:r>
            <a:endParaRPr b="0" lang="en-US" sz="2400" strike="noStrike" u="none">
              <a:solidFill>
                <a:srgbClr val="000000"/>
              </a:solidFill>
              <a:effectLst/>
              <a:uFillTx/>
              <a:latin typeface="Times New Roman"/>
            </a:endParaRPr>
          </a:p>
        </p:txBody>
      </p:sp>
      <p:sp>
        <p:nvSpPr>
          <p:cNvPr id="109" name=""/>
          <p:cNvSpPr/>
          <p:nvPr/>
        </p:nvSpPr>
        <p:spPr>
          <a:xfrm>
            <a:off x="533520" y="304920"/>
            <a:ext cx="7848360" cy="76176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style>
          <a:lnRef idx="0"/>
          <a:fillRef idx="0"/>
          <a:effectRef idx="0"/>
          <a:fontRef idx="minor"/>
        </p:style>
        <p:txBody>
          <a:bodyPr lIns="92160" rIns="92160" tIns="46080" bIns="4608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Alternatives</a:t>
            </a:r>
            <a:endParaRPr b="0" lang="en-US" sz="2800" strike="noStrike" u="none">
              <a:solidFill>
                <a:srgbClr val="000000"/>
              </a:solidFill>
              <a:effectLst/>
              <a:uFillTx/>
              <a:latin typeface="Times New Roman"/>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0" name=""/>
          <p:cNvSpPr/>
          <p:nvPr/>
        </p:nvSpPr>
        <p:spPr>
          <a:xfrm>
            <a:off x="380880" y="1371600"/>
            <a:ext cx="8382240" cy="4495680"/>
          </a:xfrm>
          <a:prstGeom prst="rect">
            <a:avLst/>
          </a:prstGeom>
          <a:solidFill>
            <a:srgbClr val="ffffcc"/>
          </a:solidFill>
          <a:ln w="6480">
            <a:solidFill>
              <a:srgbClr val="000000"/>
            </a:solidFill>
            <a:miter/>
          </a:ln>
          <a:effectLst>
            <a:outerShdw dist="71785" dir="2700000" blurRad="0" rotWithShape="0">
              <a:srgbClr val="969696"/>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111" name="PlaceHolder 1"/>
          <p:cNvSpPr>
            <a:spLocks noGrp="1"/>
          </p:cNvSpPr>
          <p:nvPr>
            <p:ph/>
          </p:nvPr>
        </p:nvSpPr>
        <p:spPr>
          <a:xfrm>
            <a:off x="380520" y="1523520"/>
            <a:ext cx="8153640" cy="4343400"/>
          </a:xfrm>
          <a:prstGeom prst="rect">
            <a:avLst/>
          </a:prstGeom>
          <a:noFill/>
          <a:ln w="0">
            <a:noFill/>
          </a:ln>
        </p:spPr>
        <p:txBody>
          <a:bodyPr lIns="92160" rIns="92160" tIns="46080" bIns="46080" anchor="t">
            <a:normAutofit/>
          </a:bodyPr>
          <a:p>
            <a:pPr marL="343080" indent="-343080">
              <a:lnSpc>
                <a:spcPct val="110000"/>
              </a:lnSpc>
              <a:spcBef>
                <a:spcPts val="601"/>
              </a:spcBef>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Counterparty:</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400" strike="noStrike" u="none">
                <a:solidFill>
                  <a:srgbClr val="000000"/>
                </a:solidFill>
                <a:effectLst/>
                <a:uFillTx/>
                <a:latin typeface="Arial"/>
              </a:rPr>
              <a:t>Spark Co.</a:t>
            </a:r>
            <a:endParaRPr b="0" lang="en-US" sz="2400" strike="noStrike" u="none">
              <a:solidFill>
                <a:srgbClr val="000000"/>
              </a:solidFill>
              <a:effectLst/>
              <a:uFillTx/>
              <a:latin typeface="Times New Roman"/>
            </a:endParaRPr>
          </a:p>
          <a:p>
            <a:pPr marL="343080" indent="-343080">
              <a:lnSpc>
                <a:spcPct val="110000"/>
              </a:lnSpc>
              <a:spcBef>
                <a:spcPts val="601"/>
              </a:spcBef>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Term:</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400" strike="noStrike" u="none">
                <a:solidFill>
                  <a:srgbClr val="000000"/>
                </a:solidFill>
                <a:effectLst/>
                <a:uFillTx/>
                <a:latin typeface="Arial"/>
              </a:rPr>
              <a:t>Nov 1, 1999 - March 31, 2000</a:t>
            </a:r>
            <a:endParaRPr b="0" lang="en-US" sz="2400" strike="noStrike" u="none">
              <a:solidFill>
                <a:srgbClr val="000000"/>
              </a:solidFill>
              <a:effectLst/>
              <a:uFillTx/>
              <a:latin typeface="Times New Roman"/>
            </a:endParaRPr>
          </a:p>
          <a:p>
            <a:pPr marL="343080" indent="-343080">
              <a:lnSpc>
                <a:spcPct val="110000"/>
              </a:lnSpc>
              <a:spcBef>
                <a:spcPts val="550"/>
              </a:spcBef>
              <a:spcAft>
                <a:spcPts val="8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Index:</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Cumulative HDDs as measured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Official National Weather Service Station </a:t>
            </a:r>
            <a:endParaRPr b="0" lang="en-US" sz="2200" strike="noStrike" u="none">
              <a:solidFill>
                <a:srgbClr val="000000"/>
              </a:solidFill>
              <a:effectLst/>
              <a:uFillTx/>
              <a:latin typeface="Times New Roman"/>
            </a:endParaRPr>
          </a:p>
          <a:p>
            <a:pPr marL="343080" indent="-343080">
              <a:lnSpc>
                <a:spcPct val="110000"/>
              </a:lnSpc>
              <a:spcBef>
                <a:spcPts val="451"/>
              </a:spcBef>
              <a:spcAft>
                <a:spcPts val="67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Strike:</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400" strike="noStrike" u="none">
                <a:solidFill>
                  <a:srgbClr val="000000"/>
                </a:solidFill>
                <a:effectLst/>
                <a:uFillTx/>
                <a:latin typeface="Arial"/>
              </a:rPr>
              <a:t>680 HDDs </a:t>
            </a:r>
            <a:r>
              <a:rPr b="1" lang="en-US" sz="1800" strike="noStrike" u="none">
                <a:solidFill>
                  <a:srgbClr val="000000"/>
                </a:solidFill>
                <a:effectLst/>
                <a:uFillTx/>
                <a:latin typeface="Arial"/>
              </a:rPr>
              <a:t>(10% below 10yr mean of 755) </a:t>
            </a:r>
            <a:endParaRPr b="0" lang="en-US" sz="1800" strike="noStrike" u="none">
              <a:solidFill>
                <a:srgbClr val="000000"/>
              </a:solidFill>
              <a:effectLst/>
              <a:uFillTx/>
              <a:latin typeface="Times New Roman"/>
            </a:endParaRPr>
          </a:p>
          <a:p>
            <a:pPr marL="343080" indent="-343080">
              <a:lnSpc>
                <a:spcPct val="110000"/>
              </a:lnSpc>
              <a:spcBef>
                <a:spcPts val="550"/>
              </a:spcBef>
              <a:spcAft>
                <a:spcPts val="8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Payment:</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$15,000/HDD</a:t>
            </a:r>
            <a:endParaRPr b="0" lang="en-US" sz="2200" strike="noStrike" u="none">
              <a:solidFill>
                <a:srgbClr val="000000"/>
              </a:solidFill>
              <a:effectLst/>
              <a:uFillTx/>
              <a:latin typeface="Times New Roman"/>
            </a:endParaRPr>
          </a:p>
          <a:p>
            <a:pPr marL="343080" indent="-343080">
              <a:lnSpc>
                <a:spcPct val="110000"/>
              </a:lnSpc>
              <a:spcBef>
                <a:spcPts val="550"/>
              </a:spcBef>
              <a:spcAft>
                <a:spcPts val="8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Limit:</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$4,000,000</a:t>
            </a:r>
            <a:endParaRPr b="0" lang="en-US" sz="2200" strike="noStrike" u="none">
              <a:solidFill>
                <a:srgbClr val="000000"/>
              </a:solidFill>
              <a:effectLst/>
              <a:uFillTx/>
              <a:latin typeface="Times New Roman"/>
            </a:endParaRPr>
          </a:p>
          <a:p>
            <a:pPr marL="343080" indent="-343080">
              <a:lnSpc>
                <a:spcPct val="110000"/>
              </a:lnSpc>
              <a:spcBef>
                <a:spcPts val="550"/>
              </a:spcBef>
              <a:spcAft>
                <a:spcPts val="8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Premium: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i="1" lang="en-US" sz="2200" strike="noStrike" u="none">
                <a:solidFill>
                  <a:srgbClr val="000000"/>
                </a:solidFill>
                <a:effectLst/>
                <a:uFillTx/>
                <a:latin typeface="Arial"/>
              </a:rPr>
              <a:t>To be determined</a:t>
            </a:r>
            <a:endParaRPr b="0" lang="en-US" sz="2200" strike="noStrike" u="none">
              <a:solidFill>
                <a:srgbClr val="000000"/>
              </a:solidFill>
              <a:effectLst/>
              <a:uFillTx/>
              <a:latin typeface="Times New Roman"/>
            </a:endParaRPr>
          </a:p>
        </p:txBody>
      </p:sp>
      <p:sp>
        <p:nvSpPr>
          <p:cNvPr id="112" name=""/>
          <p:cNvSpPr/>
          <p:nvPr/>
        </p:nvSpPr>
        <p:spPr>
          <a:xfrm>
            <a:off x="380880" y="304920"/>
            <a:ext cx="8382240" cy="76176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style>
          <a:lnRef idx="0"/>
          <a:fillRef idx="0"/>
          <a:effectRef idx="0"/>
          <a:fontRef idx="minor"/>
        </p:style>
        <p:txBody>
          <a:bodyPr lIns="92160" rIns="92160" tIns="46080" bIns="4608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Winter Season </a:t>
            </a:r>
            <a:r>
              <a:rPr b="1" i="1" lang="en-US" sz="2800" strike="noStrike" u="none">
                <a:solidFill>
                  <a:srgbClr val="ff0000"/>
                </a:solidFill>
                <a:effectLst/>
                <a:uFillTx/>
                <a:latin typeface="Arial"/>
              </a:rPr>
              <a:t>Floor</a:t>
            </a:r>
            <a:r>
              <a:rPr b="1" i="1" lang="en-US" sz="2800" strike="noStrike" u="none">
                <a:solidFill>
                  <a:srgbClr val="ccccff"/>
                </a:solidFill>
                <a:effectLst/>
                <a:uFillTx/>
                <a:latin typeface="Arial"/>
              </a:rPr>
              <a:t> </a:t>
            </a:r>
            <a:r>
              <a:rPr b="1" i="1" lang="en-US" sz="2800" strike="noStrike" u="none">
                <a:solidFill>
                  <a:srgbClr val="000000"/>
                </a:solidFill>
                <a:effectLst/>
                <a:uFillTx/>
                <a:latin typeface="Arial"/>
              </a:rPr>
              <a:t>Structure</a:t>
            </a:r>
            <a:endParaRPr b="0" lang="en-US" sz="2800" strike="noStrike" u="none">
              <a:solidFill>
                <a:srgbClr val="000000"/>
              </a:solidFill>
              <a:effectLst/>
              <a:uFillTx/>
              <a:latin typeface="Times New Roman"/>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 name="PlaceHolder 1"/>
          <p:cNvSpPr>
            <a:spLocks noGrp="1"/>
          </p:cNvSpPr>
          <p:nvPr>
            <p:ph type="title"/>
          </p:nvPr>
        </p:nvSpPr>
        <p:spPr>
          <a:xfrm>
            <a:off x="685800" y="609120"/>
            <a:ext cx="7772400" cy="76212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txBody>
          <a:bodyPr lIns="92160" rIns="92160" tIns="46080" bIns="4608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Winter Season </a:t>
            </a:r>
            <a:r>
              <a:rPr b="1" i="1" lang="en-US" sz="2800" strike="noStrike" u="none">
                <a:solidFill>
                  <a:srgbClr val="ff0000"/>
                </a:solidFill>
                <a:effectLst/>
                <a:uFillTx/>
                <a:latin typeface="Arial"/>
              </a:rPr>
              <a:t>Floor</a:t>
            </a:r>
            <a:r>
              <a:rPr b="1" i="1" lang="en-US" sz="2800" strike="noStrike" u="none">
                <a:solidFill>
                  <a:srgbClr val="ccccff"/>
                </a:solidFill>
                <a:effectLst/>
                <a:uFillTx/>
                <a:latin typeface="Arial"/>
              </a:rPr>
              <a:t> </a:t>
            </a:r>
            <a:r>
              <a:rPr b="1" i="1" lang="en-US" sz="2800" strike="noStrike" u="none">
                <a:solidFill>
                  <a:srgbClr val="000000"/>
                </a:solidFill>
                <a:effectLst/>
                <a:uFillTx/>
                <a:latin typeface="Arial"/>
              </a:rPr>
              <a:t>Payout</a:t>
            </a:r>
            <a:endParaRPr b="0" lang="en-US" sz="2800" strike="noStrike" u="none">
              <a:solidFill>
                <a:srgbClr val="000000"/>
              </a:solidFill>
              <a:effectLst/>
              <a:uFillTx/>
              <a:latin typeface="Times New Roman"/>
            </a:endParaRPr>
          </a:p>
        </p:txBody>
      </p:sp>
      <p:graphicFrame>
        <p:nvGraphicFramePr>
          <p:cNvPr id="114" name=""/>
          <p:cNvGraphicFramePr/>
          <p:nvPr/>
        </p:nvGraphicFramePr>
        <p:xfrm>
          <a:off x="609480" y="2095560"/>
          <a:ext cx="7772400" cy="3543120"/>
        </p:xfrm>
        <a:graphic>
          <a:graphicData uri="http://schemas.openxmlformats.org/presentationml/2006/ole">
            <p:oleObj progId="Excel.Sheet.12" r:id="rId1" spid="">
              <p:embed/>
              <p:pic>
                <p:nvPicPr>
                  <p:cNvPr id="115" name="" descr=""/>
                  <p:cNvPicPr/>
                  <p:nvPr/>
                </p:nvPicPr>
                <p:blipFill>
                  <a:blip r:embed="rId2"/>
                  <a:stretch/>
                </p:blipFill>
                <p:spPr>
                  <a:xfrm>
                    <a:off x="609480" y="2095560"/>
                    <a:ext cx="7772400" cy="3543120"/>
                  </a:xfrm>
                  <a:prstGeom prst="rect">
                    <a:avLst/>
                  </a:prstGeom>
                  <a:noFill/>
                  <a:ln w="0">
                    <a:noFill/>
                  </a:ln>
                </p:spPr>
              </p:pic>
            </p:oleObj>
          </a:graphicData>
        </a:graphic>
      </p:graphicFrame>
      <p:sp>
        <p:nvSpPr>
          <p:cNvPr id="116" name=""/>
          <p:cNvSpPr/>
          <p:nvPr/>
        </p:nvSpPr>
        <p:spPr>
          <a:xfrm>
            <a:off x="685800" y="1523880"/>
            <a:ext cx="800100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Spark Co is protected from a warmer than expected winter and is compensated $15,000/HDD below 680 HDDs</a:t>
            </a:r>
            <a:endParaRPr b="0" lang="en-US" sz="1200" strike="noStrike" u="none">
              <a:solidFill>
                <a:srgbClr val="000000"/>
              </a:solidFill>
              <a:effectLst/>
              <a:uFillTx/>
              <a:latin typeface="Times New Roman"/>
            </a:endParaRPr>
          </a:p>
        </p:txBody>
      </p:sp>
      <p:sp>
        <p:nvSpPr>
          <p:cNvPr id="117" name=""/>
          <p:cNvSpPr/>
          <p:nvPr/>
        </p:nvSpPr>
        <p:spPr>
          <a:xfrm>
            <a:off x="2438280" y="3048120"/>
            <a:ext cx="2057400" cy="8571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Payments from Enron  to Spark Co offset lost sales due to warm weather stabilizing revenues until the $4MM  limit is reached at 413</a:t>
            </a:r>
            <a:endParaRPr b="0" lang="en-US" sz="1000" strike="noStrike" u="none">
              <a:solidFill>
                <a:srgbClr val="000000"/>
              </a:solidFill>
              <a:effectLst/>
              <a:uFillTx/>
              <a:latin typeface="Times New Roman"/>
            </a:endParaRPr>
          </a:p>
        </p:txBody>
      </p:sp>
      <p:sp>
        <p:nvSpPr>
          <p:cNvPr id="118" name=""/>
          <p:cNvSpPr/>
          <p:nvPr/>
        </p:nvSpPr>
        <p:spPr>
          <a:xfrm>
            <a:off x="3733920" y="3809880"/>
            <a:ext cx="304560" cy="304920"/>
          </a:xfrm>
          <a:prstGeom prst="line">
            <a:avLst/>
          </a:prstGeom>
          <a:ln w="12600">
            <a:solidFill>
              <a:srgbClr val="000000"/>
            </a:solidFill>
            <a:miter/>
            <a:tailEnd len="sm"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 name=""/>
          <p:cNvSpPr/>
          <p:nvPr/>
        </p:nvSpPr>
        <p:spPr>
          <a:xfrm>
            <a:off x="380880" y="1295280"/>
            <a:ext cx="8305920" cy="4800600"/>
          </a:xfrm>
          <a:prstGeom prst="rect">
            <a:avLst/>
          </a:prstGeom>
          <a:solidFill>
            <a:srgbClr val="ffffcc"/>
          </a:solidFill>
          <a:ln w="6480">
            <a:solidFill>
              <a:srgbClr val="000000"/>
            </a:solidFill>
            <a:miter/>
          </a:ln>
          <a:effectLst>
            <a:outerShdw dist="71785" dir="2700000" blurRad="0" rotWithShape="0">
              <a:srgbClr val="969696"/>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120" name="PlaceHolder 1"/>
          <p:cNvSpPr>
            <a:spLocks noGrp="1"/>
          </p:cNvSpPr>
          <p:nvPr>
            <p:ph/>
          </p:nvPr>
        </p:nvSpPr>
        <p:spPr>
          <a:xfrm>
            <a:off x="457200" y="1295280"/>
            <a:ext cx="8610480" cy="4724640"/>
          </a:xfrm>
          <a:prstGeom prst="rect">
            <a:avLst/>
          </a:prstGeom>
          <a:noFill/>
          <a:ln w="0">
            <a:noFill/>
          </a:ln>
        </p:spPr>
        <p:txBody>
          <a:bodyPr lIns="92160" rIns="92160" tIns="46080" bIns="46080" anchor="t">
            <a:normAutofit/>
          </a:bodyPr>
          <a:p>
            <a:pPr marL="343080" indent="-343080">
              <a:lnSpc>
                <a:spcPct val="105000"/>
              </a:lnSpc>
              <a:spcBef>
                <a:spcPts val="550"/>
              </a:spcBef>
              <a:spcAft>
                <a:spcPts val="96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Counterparty:</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Spark Co.</a:t>
            </a:r>
            <a:endParaRPr b="0" lang="en-US" sz="2200" strike="noStrike" u="none">
              <a:solidFill>
                <a:srgbClr val="000000"/>
              </a:solidFill>
              <a:effectLst/>
              <a:uFillTx/>
              <a:latin typeface="Times New Roman"/>
            </a:endParaRPr>
          </a:p>
          <a:p>
            <a:pPr marL="343080" indent="-343080">
              <a:lnSpc>
                <a:spcPct val="105000"/>
              </a:lnSpc>
              <a:spcBef>
                <a:spcPts val="550"/>
              </a:spcBef>
              <a:spcAft>
                <a:spcPts val="96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Term:</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Nov 1, 1999 - Mar 31, 2000</a:t>
            </a:r>
            <a:endParaRPr b="0" lang="en-US" sz="2200" strike="noStrike" u="none">
              <a:solidFill>
                <a:srgbClr val="000000"/>
              </a:solidFill>
              <a:effectLst/>
              <a:uFillTx/>
              <a:latin typeface="Times New Roman"/>
            </a:endParaRPr>
          </a:p>
          <a:p>
            <a:pPr marL="343080" indent="-343080">
              <a:lnSpc>
                <a:spcPct val="105000"/>
              </a:lnSpc>
              <a:spcBef>
                <a:spcPts val="550"/>
              </a:spcBef>
              <a:spcAft>
                <a:spcPts val="96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Index:</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Cumulative HDDs as measured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Official National Weather Service Station </a:t>
            </a:r>
            <a:endParaRPr b="0" lang="en-US" sz="2200" strike="noStrike" u="none">
              <a:solidFill>
                <a:srgbClr val="000000"/>
              </a:solidFill>
              <a:effectLst/>
              <a:uFillTx/>
              <a:latin typeface="Times New Roman"/>
            </a:endParaRPr>
          </a:p>
          <a:p>
            <a:pPr marL="343080" indent="-343080">
              <a:lnSpc>
                <a:spcPct val="105000"/>
              </a:lnSpc>
              <a:spcBef>
                <a:spcPts val="601"/>
              </a:spcBef>
              <a:spcAft>
                <a:spcPts val="10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Upper Strike:</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400" strike="noStrike" u="none">
                <a:solidFill>
                  <a:srgbClr val="000000"/>
                </a:solidFill>
                <a:effectLst/>
                <a:uFillTx/>
                <a:latin typeface="Arial"/>
              </a:rPr>
              <a:t>800 HDDs (Enron receives above)</a:t>
            </a:r>
            <a:endParaRPr b="0" lang="en-US" sz="2400" strike="noStrike" u="none">
              <a:solidFill>
                <a:srgbClr val="000000"/>
              </a:solidFill>
              <a:effectLst/>
              <a:uFillTx/>
              <a:latin typeface="Times New Roman"/>
            </a:endParaRPr>
          </a:p>
          <a:p>
            <a:pPr marL="343080" indent="-343080">
              <a:lnSpc>
                <a:spcPct val="105000"/>
              </a:lnSpc>
              <a:spcBef>
                <a:spcPts val="601"/>
              </a:spcBef>
              <a:spcAft>
                <a:spcPts val="10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Lower Strike:</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400" strike="noStrike" u="none">
                <a:solidFill>
                  <a:srgbClr val="000000"/>
                </a:solidFill>
                <a:effectLst/>
                <a:uFillTx/>
                <a:latin typeface="Arial"/>
              </a:rPr>
              <a:t>680 HDDs (Spark Co. receives below)</a:t>
            </a:r>
            <a:endParaRPr b="0" lang="en-US" sz="2400" strike="noStrike" u="none">
              <a:solidFill>
                <a:srgbClr val="000000"/>
              </a:solidFill>
              <a:effectLst/>
              <a:uFillTx/>
              <a:latin typeface="Times New Roman"/>
            </a:endParaRPr>
          </a:p>
          <a:p>
            <a:pPr marL="343080" indent="-343080">
              <a:lnSpc>
                <a:spcPct val="105000"/>
              </a:lnSpc>
              <a:spcBef>
                <a:spcPts val="550"/>
              </a:spcBef>
              <a:spcAft>
                <a:spcPts val="96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Payment:</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$15,000/HDD</a:t>
            </a:r>
            <a:endParaRPr b="0" lang="en-US" sz="2200" strike="noStrike" u="none">
              <a:solidFill>
                <a:srgbClr val="000000"/>
              </a:solidFill>
              <a:effectLst/>
              <a:uFillTx/>
              <a:latin typeface="Times New Roman"/>
            </a:endParaRPr>
          </a:p>
          <a:p>
            <a:pPr marL="343080" indent="-343080">
              <a:lnSpc>
                <a:spcPct val="105000"/>
              </a:lnSpc>
              <a:spcBef>
                <a:spcPts val="550"/>
              </a:spcBef>
              <a:spcAft>
                <a:spcPts val="96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Limit:</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$4,000,000</a:t>
            </a:r>
            <a:endParaRPr b="0" lang="en-US" sz="2200" strike="noStrike" u="none">
              <a:solidFill>
                <a:srgbClr val="000000"/>
              </a:solidFill>
              <a:effectLst/>
              <a:uFillTx/>
              <a:latin typeface="Times New Roman"/>
            </a:endParaRPr>
          </a:p>
          <a:p>
            <a:pPr marL="343080" indent="-343080">
              <a:lnSpc>
                <a:spcPct val="105000"/>
              </a:lnSpc>
              <a:spcBef>
                <a:spcPts val="550"/>
              </a:spcBef>
              <a:spcAft>
                <a:spcPts val="96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Premium:</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ff0000"/>
                </a:solidFill>
                <a:effectLst/>
                <a:uFillTx/>
                <a:latin typeface="Arial"/>
              </a:rPr>
              <a:t>NONE</a:t>
            </a:r>
            <a:endParaRPr b="0" lang="en-US" sz="2200" strike="noStrike" u="none">
              <a:solidFill>
                <a:srgbClr val="000000"/>
              </a:solidFill>
              <a:effectLst/>
              <a:uFillTx/>
              <a:latin typeface="Times New Roman"/>
            </a:endParaRPr>
          </a:p>
        </p:txBody>
      </p:sp>
      <p:sp>
        <p:nvSpPr>
          <p:cNvPr id="121" name=""/>
          <p:cNvSpPr/>
          <p:nvPr/>
        </p:nvSpPr>
        <p:spPr>
          <a:xfrm>
            <a:off x="457200" y="304920"/>
            <a:ext cx="8001000" cy="68580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style>
          <a:lnRef idx="0"/>
          <a:fillRef idx="0"/>
          <a:effectRef idx="0"/>
          <a:fontRef idx="minor"/>
        </p:style>
        <p:txBody>
          <a:bodyPr lIns="92160" rIns="92160" tIns="46080" bIns="4608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Winter Season </a:t>
            </a:r>
            <a:r>
              <a:rPr b="1" i="1" lang="en-US" sz="2800" strike="noStrike" u="none">
                <a:solidFill>
                  <a:srgbClr val="ff0000"/>
                </a:solidFill>
                <a:effectLst/>
                <a:uFillTx/>
                <a:latin typeface="Arial"/>
              </a:rPr>
              <a:t>Collar</a:t>
            </a:r>
            <a:r>
              <a:rPr b="1" i="1" lang="en-US" sz="2800" strike="noStrike" u="none">
                <a:solidFill>
                  <a:srgbClr val="000000"/>
                </a:solidFill>
                <a:effectLst/>
                <a:uFillTx/>
                <a:latin typeface="Arial"/>
              </a:rPr>
              <a:t> Structure</a:t>
            </a:r>
            <a:endParaRPr b="0" lang="en-US" sz="2800" strike="noStrike" u="none">
              <a:solidFill>
                <a:srgbClr val="000000"/>
              </a:solidFill>
              <a:effectLst/>
              <a:uFillTx/>
              <a:latin typeface="Times New Roman"/>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2" name="PlaceHolder 1"/>
          <p:cNvSpPr>
            <a:spLocks noGrp="1"/>
          </p:cNvSpPr>
          <p:nvPr>
            <p:ph type="title"/>
          </p:nvPr>
        </p:nvSpPr>
        <p:spPr>
          <a:xfrm>
            <a:off x="685800" y="609480"/>
            <a:ext cx="7772400" cy="91440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txBody>
          <a:bodyPr lIns="92160" rIns="92160" tIns="46080" bIns="4608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Winter Season </a:t>
            </a:r>
            <a:r>
              <a:rPr b="1" i="1" lang="en-US" sz="2800" strike="noStrike" u="none">
                <a:solidFill>
                  <a:srgbClr val="ff0000"/>
                </a:solidFill>
                <a:effectLst/>
                <a:uFillTx/>
                <a:latin typeface="Arial"/>
              </a:rPr>
              <a:t>Collar</a:t>
            </a:r>
            <a:r>
              <a:rPr b="1" i="1" lang="en-US" sz="2800" strike="noStrike" u="none">
                <a:solidFill>
                  <a:srgbClr val="000000"/>
                </a:solidFill>
                <a:effectLst/>
                <a:uFillTx/>
                <a:latin typeface="Arial"/>
              </a:rPr>
              <a:t> Payout</a:t>
            </a:r>
            <a:endParaRPr b="0" lang="en-US" sz="2800" strike="noStrike" u="none">
              <a:solidFill>
                <a:srgbClr val="000000"/>
              </a:solidFill>
              <a:effectLst/>
              <a:uFillTx/>
              <a:latin typeface="Times New Roman"/>
            </a:endParaRPr>
          </a:p>
        </p:txBody>
      </p:sp>
      <p:sp>
        <p:nvSpPr>
          <p:cNvPr id="123" name=""/>
          <p:cNvSpPr/>
          <p:nvPr/>
        </p:nvSpPr>
        <p:spPr>
          <a:xfrm>
            <a:off x="685800" y="1600200"/>
            <a:ext cx="783900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Spark Co. is only exposed to the weather when the collar is “inactive” (flat), between the strikes of 680 and 800, and beyond the $4MM limits at 413 and 1066</a:t>
            </a:r>
            <a:endParaRPr b="0" lang="en-US" sz="1200" strike="noStrike" u="none">
              <a:solidFill>
                <a:srgbClr val="000000"/>
              </a:solidFill>
              <a:effectLst/>
              <a:uFillTx/>
              <a:latin typeface="Times New Roman"/>
            </a:endParaRPr>
          </a:p>
        </p:txBody>
      </p:sp>
      <p:graphicFrame>
        <p:nvGraphicFramePr>
          <p:cNvPr id="124" name=""/>
          <p:cNvGraphicFramePr/>
          <p:nvPr/>
        </p:nvGraphicFramePr>
        <p:xfrm>
          <a:off x="762120" y="2133720"/>
          <a:ext cx="7696080" cy="3809880"/>
        </p:xfrm>
        <a:graphic>
          <a:graphicData uri="http://schemas.openxmlformats.org/presentationml/2006/ole">
            <p:oleObj progId="Excel.Sheet.12" r:id="rId1" spid="">
              <p:embed/>
              <p:pic>
                <p:nvPicPr>
                  <p:cNvPr id="125" name="" descr=""/>
                  <p:cNvPicPr/>
                  <p:nvPr/>
                </p:nvPicPr>
                <p:blipFill>
                  <a:blip r:embed="rId2"/>
                  <a:stretch/>
                </p:blipFill>
                <p:spPr>
                  <a:xfrm>
                    <a:off x="762120" y="2133720"/>
                    <a:ext cx="7696080" cy="3809880"/>
                  </a:xfrm>
                  <a:prstGeom prst="rect">
                    <a:avLst/>
                  </a:prstGeom>
                  <a:noFill/>
                  <a:ln w="0">
                    <a:noFill/>
                  </a:ln>
                </p:spPr>
              </p:pic>
            </p:oleObj>
          </a:graphicData>
        </a:graphic>
      </p:graphicFrame>
      <p:sp>
        <p:nvSpPr>
          <p:cNvPr id="126" name=""/>
          <p:cNvSpPr/>
          <p:nvPr/>
        </p:nvSpPr>
        <p:spPr>
          <a:xfrm>
            <a:off x="4876920" y="3657600"/>
            <a:ext cx="838080" cy="228600"/>
          </a:xfrm>
          <a:prstGeom prst="line">
            <a:avLst/>
          </a:prstGeom>
          <a:ln w="12600">
            <a:solidFill>
              <a:srgbClr val="000000"/>
            </a:solidFill>
            <a:miter/>
            <a:tailEnd len="sm"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7" name=""/>
          <p:cNvSpPr/>
          <p:nvPr/>
        </p:nvSpPr>
        <p:spPr>
          <a:xfrm flipH="1" flipV="1">
            <a:off x="4419360" y="4723920"/>
            <a:ext cx="533160" cy="381240"/>
          </a:xfrm>
          <a:prstGeom prst="line">
            <a:avLst/>
          </a:prstGeom>
          <a:ln w="12600">
            <a:solidFill>
              <a:srgbClr val="000000"/>
            </a:solidFill>
            <a:miter/>
            <a:tailEnd len="sm"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PlaceHolder 1"/>
          <p:cNvSpPr>
            <a:spLocks noGrp="1"/>
          </p:cNvSpPr>
          <p:nvPr>
            <p:ph/>
          </p:nvPr>
        </p:nvSpPr>
        <p:spPr>
          <a:xfrm>
            <a:off x="761760" y="1219320"/>
            <a:ext cx="7848360" cy="4952880"/>
          </a:xfrm>
          <a:prstGeom prst="rect">
            <a:avLst/>
          </a:prstGeom>
          <a:solidFill>
            <a:srgbClr val="ffffcc"/>
          </a:solidFill>
          <a:ln w="9360">
            <a:solidFill>
              <a:srgbClr val="000000"/>
            </a:solidFill>
            <a:miter/>
          </a:ln>
          <a:effectLst>
            <a:outerShdw dist="36147" dir="2700000" blurRad="0" rotWithShape="0">
              <a:srgbClr val="969696"/>
            </a:outerShdw>
          </a:effectLst>
        </p:spPr>
        <p:txBody>
          <a:bodyPr lIns="92160" rIns="92160" tIns="46080" bIns="46080" anchor="t">
            <a:normAutofit/>
          </a:bodyPr>
          <a:p>
            <a:pPr indent="0">
              <a:lnSpc>
                <a:spcPct val="8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sng">
                <a:solidFill>
                  <a:srgbClr val="000099"/>
                </a:solidFill>
                <a:effectLst/>
                <a:uFillTx/>
                <a:latin typeface="Arial"/>
              </a:rPr>
              <a:t>Issue:</a:t>
            </a:r>
            <a:endParaRPr b="0" lang="en-US" sz="2400" strike="noStrike" u="none">
              <a:solidFill>
                <a:srgbClr val="000000"/>
              </a:solidFill>
              <a:effectLst/>
              <a:uFillTx/>
              <a:latin typeface="Times New Roman"/>
            </a:endParaRPr>
          </a:p>
          <a:p>
            <a:pPr indent="0">
              <a:lnSpc>
                <a:spcPct val="8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Spark Corp. experiences depressed earnings due to above average rainfall</a:t>
            </a:r>
            <a:endParaRPr b="0" lang="en-US" sz="2400" strike="noStrike" u="none">
              <a:solidFill>
                <a:srgbClr val="000000"/>
              </a:solidFill>
              <a:effectLst/>
              <a:uFillTx/>
              <a:latin typeface="Times New Roman"/>
            </a:endParaRPr>
          </a:p>
          <a:p>
            <a:pPr indent="0">
              <a:lnSpc>
                <a:spcPct val="8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sng">
                <a:solidFill>
                  <a:srgbClr val="000099"/>
                </a:solidFill>
                <a:effectLst/>
                <a:uFillTx/>
                <a:latin typeface="Arial"/>
              </a:rPr>
              <a:t>Problem:</a:t>
            </a:r>
            <a:endParaRPr b="0" lang="en-US" sz="2400" strike="noStrike" u="none">
              <a:solidFill>
                <a:srgbClr val="000000"/>
              </a:solidFill>
              <a:effectLst/>
              <a:uFillTx/>
              <a:latin typeface="Times New Roman"/>
            </a:endParaRPr>
          </a:p>
          <a:p>
            <a:pPr lvl="1" marL="506520" indent="-392040">
              <a:lnSpc>
                <a:spcPct val="85000"/>
              </a:lnSpc>
              <a:spcAft>
                <a:spcPts val="901"/>
              </a:spcAft>
              <a:buClr>
                <a:srgbClr val="000099"/>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Greater rainfall than normal in their drilling territory decreases drilling activity</a:t>
            </a:r>
            <a:endParaRPr b="0" lang="en-US" sz="2400" strike="noStrike" u="none">
              <a:solidFill>
                <a:srgbClr val="000000"/>
              </a:solidFill>
              <a:effectLst/>
              <a:uFillTx/>
              <a:latin typeface="Times New Roman"/>
            </a:endParaRPr>
          </a:p>
          <a:p>
            <a:pPr lvl="1" marL="506520" indent="-392040">
              <a:lnSpc>
                <a:spcPct val="85000"/>
              </a:lnSpc>
              <a:spcAft>
                <a:spcPts val="901"/>
              </a:spcAft>
              <a:buClr>
                <a:srgbClr val="000099"/>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Margin analysis indicates that for each inch of rain above normal, Spark Corp. loses approximately $150,000 in earnings</a:t>
            </a:r>
            <a:endParaRPr b="0" lang="en-US" sz="2400" strike="noStrike" u="none">
              <a:solidFill>
                <a:srgbClr val="000000"/>
              </a:solidFill>
              <a:effectLst/>
              <a:uFillTx/>
              <a:latin typeface="Times New Roman"/>
            </a:endParaRPr>
          </a:p>
          <a:p>
            <a:pPr indent="0">
              <a:lnSpc>
                <a:spcPct val="8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sng">
                <a:solidFill>
                  <a:srgbClr val="000099"/>
                </a:solidFill>
                <a:effectLst/>
                <a:uFillTx/>
                <a:latin typeface="Arial"/>
              </a:rPr>
              <a:t>Objective:</a:t>
            </a:r>
            <a:endParaRPr b="0" lang="en-US" sz="2400" strike="noStrike" u="none">
              <a:solidFill>
                <a:srgbClr val="000000"/>
              </a:solidFill>
              <a:effectLst/>
              <a:uFillTx/>
              <a:latin typeface="Times New Roman"/>
            </a:endParaRPr>
          </a:p>
          <a:p>
            <a:pPr indent="0">
              <a:lnSpc>
                <a:spcPct val="8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Spark Corp. wishes to take advantage of a dry season and protect itself against a wetter than normal season</a:t>
            </a:r>
            <a:endParaRPr b="0" lang="en-US" sz="2400" strike="noStrike" u="none">
              <a:solidFill>
                <a:srgbClr val="000000"/>
              </a:solidFill>
              <a:effectLst/>
              <a:uFillTx/>
              <a:latin typeface="Times New Roman"/>
            </a:endParaRPr>
          </a:p>
        </p:txBody>
      </p:sp>
      <p:sp>
        <p:nvSpPr>
          <p:cNvPr id="129" name="PlaceHolder 2"/>
          <p:cNvSpPr>
            <a:spLocks noGrp="1"/>
          </p:cNvSpPr>
          <p:nvPr>
            <p:ph type="title"/>
          </p:nvPr>
        </p:nvSpPr>
        <p:spPr>
          <a:xfrm>
            <a:off x="685800" y="457200"/>
            <a:ext cx="7772400" cy="53352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txBody>
          <a:bodyPr lIns="92160" rIns="92160" tIns="46080" bIns="4608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Case Study II: </a:t>
            </a:r>
            <a:r>
              <a:rPr b="1" i="1" lang="en-US" sz="2800" strike="noStrike" u="none">
                <a:solidFill>
                  <a:srgbClr val="ff0000"/>
                </a:solidFill>
                <a:effectLst/>
                <a:uFillTx/>
                <a:latin typeface="Arial"/>
              </a:rPr>
              <a:t>Rainfall</a:t>
            </a:r>
            <a:endParaRPr b="0" lang="en-US" sz="2800" strike="noStrike" u="none">
              <a:solidFill>
                <a:srgbClr val="000000"/>
              </a:solidFill>
              <a:effectLst/>
              <a:uFillTx/>
              <a:latin typeface="Times New Roman"/>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456840"/>
            <a:ext cx="7772400" cy="762120"/>
          </a:xfrm>
          <a:prstGeom prst="rect">
            <a:avLst/>
          </a:prstGeom>
          <a:gradFill rotWithShape="0">
            <a:gsLst>
              <a:gs pos="0">
                <a:srgbClr val="ffffff"/>
              </a:gs>
              <a:gs pos="100000">
                <a:srgbClr val="00ccff"/>
              </a:gs>
            </a:gsLst>
            <a:lin ang="10800000"/>
          </a:gradFill>
          <a:ln w="0">
            <a:noFill/>
          </a:ln>
        </p:spPr>
        <p:txBody>
          <a:bodyPr lIns="92160" rIns="92160" tIns="46080" bIns="4608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The Impact of Weather</a:t>
            </a:r>
            <a:endParaRPr b="0" lang="en-US" sz="2800" strike="noStrike" u="none">
              <a:solidFill>
                <a:srgbClr val="000000"/>
              </a:solidFill>
              <a:effectLst/>
              <a:uFillTx/>
              <a:latin typeface="Times New Roman"/>
            </a:endParaRPr>
          </a:p>
        </p:txBody>
      </p:sp>
      <p:sp>
        <p:nvSpPr>
          <p:cNvPr id="28" name="PlaceHolder 2"/>
          <p:cNvSpPr>
            <a:spLocks noGrp="1"/>
          </p:cNvSpPr>
          <p:nvPr>
            <p:ph/>
          </p:nvPr>
        </p:nvSpPr>
        <p:spPr>
          <a:xfrm>
            <a:off x="685440" y="1447560"/>
            <a:ext cx="8077320" cy="4724280"/>
          </a:xfrm>
          <a:prstGeom prst="rect">
            <a:avLst/>
          </a:prstGeom>
          <a:solidFill>
            <a:srgbClr val="ffffcc"/>
          </a:solidFill>
          <a:ln w="0">
            <a:noFill/>
          </a:ln>
          <a:effectLst>
            <a:outerShdw dist="107932" dir="2700000" blurRad="0" rotWithShape="0">
              <a:srgbClr val="969696"/>
            </a:outerShdw>
          </a:effectLst>
        </p:spPr>
        <p:txBody>
          <a:bodyPr lIns="92160" rIns="92160" tIns="46080" bIns="46080" anchor="t">
            <a:normAutofit/>
          </a:bodyPr>
          <a:p>
            <a:pPr marL="63360" indent="-63360" algn="ctr">
              <a:spcBef>
                <a:spcPts val="5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ff0000"/>
                </a:solidFill>
                <a:effectLst/>
                <a:uFillTx/>
                <a:latin typeface="Times New Roman"/>
              </a:rPr>
              <a:t>	</a:t>
            </a:r>
            <a:r>
              <a:rPr b="1" lang="en-US" sz="2000" strike="noStrike" u="none">
                <a:solidFill>
                  <a:srgbClr val="ff0000"/>
                </a:solidFill>
                <a:effectLst/>
                <a:uFillTx/>
                <a:latin typeface="Times New Roman"/>
              </a:rPr>
              <a:t>   </a:t>
            </a:r>
            <a:r>
              <a:rPr b="1" lang="en-US" sz="2200" strike="noStrike" u="none">
                <a:solidFill>
                  <a:srgbClr val="ff0000"/>
                </a:solidFill>
                <a:effectLst/>
                <a:uFillTx/>
                <a:latin typeface="Arial"/>
              </a:rPr>
              <a:t>Weather Risk is not acceptable</a:t>
            </a:r>
            <a:endParaRPr b="0" lang="en-US" sz="2200" strike="noStrike" u="none">
              <a:solidFill>
                <a:srgbClr val="000000"/>
              </a:solidFill>
              <a:effectLst/>
              <a:uFillTx/>
              <a:latin typeface="Times New Roman"/>
            </a:endParaRPr>
          </a:p>
          <a:p>
            <a:pPr lvl="1" marL="289080" indent="60120">
              <a:lnSpc>
                <a:spcPct val="100000"/>
              </a:lnSpc>
              <a:spcBef>
                <a:spcPts val="876"/>
              </a:spcBef>
              <a:spcAft>
                <a:spcPts val="876"/>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“The near-record warm temperatures of the past two years have led to poor financial results for [</a:t>
            </a:r>
            <a:r>
              <a:rPr b="1" i="1" lang="en-US" sz="1800" strike="noStrike" u="none">
                <a:solidFill>
                  <a:srgbClr val="000000"/>
                </a:solidFill>
                <a:effectLst/>
                <a:uFillTx/>
                <a:latin typeface="Arial"/>
              </a:rPr>
              <a:t>energy</a:t>
            </a:r>
            <a:r>
              <a:rPr b="1" lang="en-US" sz="1800" strike="noStrike" u="none">
                <a:solidFill>
                  <a:srgbClr val="000000"/>
                </a:solidFill>
                <a:effectLst/>
                <a:uFillTx/>
                <a:latin typeface="Arial"/>
              </a:rPr>
              <a:t>] companies, and investors appear to be concerned...”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1" i="1" lang="en-US" sz="1400" strike="noStrike" u="none">
                <a:solidFill>
                  <a:srgbClr val="008000"/>
                </a:solidFill>
                <a:effectLst/>
                <a:uFillTx/>
                <a:latin typeface="Arial"/>
              </a:rPr>
              <a:t>Goldman Sachs Investment Research</a:t>
            </a:r>
            <a:endParaRPr b="0" lang="en-US" sz="1400" strike="noStrike" u="none">
              <a:solidFill>
                <a:srgbClr val="000000"/>
              </a:solidFill>
              <a:effectLst/>
              <a:uFillTx/>
              <a:latin typeface="Times New Roman"/>
            </a:endParaRPr>
          </a:p>
          <a:p>
            <a:pPr lvl="1" marL="289080" indent="60120">
              <a:lnSpc>
                <a:spcPct val="100000"/>
              </a:lnSpc>
              <a:spcBef>
                <a:spcPts val="876"/>
              </a:spcBef>
              <a:spcAft>
                <a:spcPts val="876"/>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 am especially pleased that our strategy to hedge weather risk during the heating season has significantly reduced the impact that the much warmer than normal weather otherwise would have had on quarterly earnings.”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i="1" lang="en-US" sz="1400" strike="noStrike" u="none">
                <a:solidFill>
                  <a:srgbClr val="008000"/>
                </a:solidFill>
                <a:effectLst/>
                <a:uFillTx/>
                <a:latin typeface="Arial"/>
              </a:rPr>
              <a:t>Larry Brummett, ONEOK’s Chairman/CEO, January 5, 2000</a:t>
            </a:r>
            <a:endParaRPr b="0" lang="en-US" sz="1400" strike="noStrike" u="none">
              <a:solidFill>
                <a:srgbClr val="000000"/>
              </a:solidFill>
              <a:effectLst/>
              <a:uFillTx/>
              <a:latin typeface="Times New Roman"/>
            </a:endParaRPr>
          </a:p>
          <a:p>
            <a:pPr lvl="1" marL="289080" indent="60120">
              <a:lnSpc>
                <a:spcPct val="100000"/>
              </a:lnSpc>
              <a:spcBef>
                <a:spcPts val="876"/>
              </a:spcBef>
              <a:spcAft>
                <a:spcPts val="876"/>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“weather ‘insurance’ for 1998 helped offset some of our lost gas revenues due to a warm winter…we will pursue more options like this in the future…”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i="1" lang="en-US" sz="1400" strike="noStrike" u="none">
                <a:solidFill>
                  <a:srgbClr val="008000"/>
                </a:solidFill>
                <a:effectLst/>
                <a:uFillTx/>
                <a:latin typeface="Arial"/>
              </a:rPr>
              <a:t>David C. Mebane, Chairman/CEO, Madison Gas &amp; Electric</a:t>
            </a:r>
            <a:endParaRPr b="0" lang="en-US" sz="1400" strike="noStrike" u="none">
              <a:solidFill>
                <a:srgbClr val="000000"/>
              </a:solidFill>
              <a:effectLst/>
              <a:uFillTx/>
              <a:latin typeface="Times New Roman"/>
            </a:endParaRPr>
          </a:p>
          <a:p>
            <a:pPr lvl="1" marL="289080" indent="60120">
              <a:lnSpc>
                <a:spcPct val="100000"/>
              </a:lnSpc>
              <a:spcBef>
                <a:spcPts val="1125"/>
              </a:spcBef>
              <a:spcAft>
                <a:spcPts val="1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lvl="1" marL="289080" indent="60120">
              <a:lnSpc>
                <a:spcPct val="100000"/>
              </a:lnSpc>
              <a:spcBef>
                <a:spcPts val="1125"/>
              </a:spcBef>
              <a:spcAft>
                <a:spcPts val="11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29" name=""/>
          <p:cNvSpPr/>
          <p:nvPr/>
        </p:nvSpPr>
        <p:spPr>
          <a:xfrm>
            <a:off x="685800" y="1447920"/>
            <a:ext cx="8077320" cy="472428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
          <p:cNvSpPr/>
          <p:nvPr/>
        </p:nvSpPr>
        <p:spPr>
          <a:xfrm>
            <a:off x="609480" y="1828800"/>
            <a:ext cx="8001000" cy="3429000"/>
          </a:xfrm>
          <a:prstGeom prst="rect">
            <a:avLst/>
          </a:prstGeom>
          <a:solidFill>
            <a:srgbClr val="ffffcc"/>
          </a:solidFill>
          <a:ln w="6480">
            <a:solidFill>
              <a:srgbClr val="000000"/>
            </a:solidFill>
            <a:miter/>
          </a:ln>
          <a:effectLst>
            <a:outerShdw dist="71785" dir="2700000" blurRad="0" rotWithShape="0">
              <a:srgbClr val="969696"/>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131" name="PlaceHolder 1"/>
          <p:cNvSpPr>
            <a:spLocks noGrp="1"/>
          </p:cNvSpPr>
          <p:nvPr>
            <p:ph/>
          </p:nvPr>
        </p:nvSpPr>
        <p:spPr>
          <a:xfrm>
            <a:off x="685800" y="2209320"/>
            <a:ext cx="7772400" cy="3048120"/>
          </a:xfrm>
          <a:prstGeom prst="rect">
            <a:avLst/>
          </a:prstGeom>
          <a:noFill/>
          <a:ln w="0">
            <a:noFill/>
          </a:ln>
        </p:spPr>
        <p:txBody>
          <a:bodyPr lIns="92160" rIns="92160" tIns="46080" bIns="46080" anchor="t">
            <a:normAutofit/>
          </a:bodyPr>
          <a:p>
            <a:pPr marL="343080" indent="-343080">
              <a:lnSpc>
                <a:spcPct val="110000"/>
              </a:lnSpc>
              <a:spcBef>
                <a:spcPts val="901"/>
              </a:spcBef>
              <a:spcAft>
                <a:spcPts val="1199"/>
              </a:spcAft>
              <a:buClr>
                <a:srgbClr val="000099"/>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000099"/>
                </a:solidFill>
                <a:effectLst/>
                <a:uFillTx/>
                <a:latin typeface="Arial"/>
              </a:rPr>
              <a:t>CAP (CALL):</a:t>
            </a:r>
            <a:r>
              <a:rPr b="0" lang="en-US" sz="2400" strike="noStrike" u="none">
                <a:solidFill>
                  <a:srgbClr val="000000"/>
                </a:solidFill>
                <a:effectLst/>
                <a:uFillTx/>
                <a:latin typeface="Arial"/>
              </a:rPr>
              <a:t> Spark could purchase a rainfall cap that will protect earnings during above “normal” rainfall seasons by receiving payments of $150,000 per inch of rain above the cap strike. Additionally, the cap will allow them to retain the upside associated with dryer than “normal” weather</a:t>
            </a:r>
            <a:endParaRPr b="0" lang="en-US" sz="2400" strike="noStrike" u="none">
              <a:solidFill>
                <a:srgbClr val="000000"/>
              </a:solidFill>
              <a:effectLst/>
              <a:uFillTx/>
              <a:latin typeface="Times New Roman"/>
            </a:endParaRPr>
          </a:p>
          <a:p>
            <a:pPr marL="343080" indent="0">
              <a:lnSpc>
                <a:spcPct val="110000"/>
              </a:lnSpc>
              <a:spcBef>
                <a:spcPts val="901"/>
              </a:spcBef>
              <a:spcAft>
                <a:spcPts val="1199"/>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32" name="PlaceHolder 2"/>
          <p:cNvSpPr>
            <a:spLocks noGrp="1"/>
          </p:cNvSpPr>
          <p:nvPr>
            <p:ph type="title"/>
          </p:nvPr>
        </p:nvSpPr>
        <p:spPr>
          <a:xfrm>
            <a:off x="533160" y="685440"/>
            <a:ext cx="7924680" cy="60948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txBody>
          <a:bodyPr lIns="91440" rIns="91440" tIns="45720" bIns="45720" anchor="t">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Solution</a:t>
            </a:r>
            <a:endParaRPr b="0" lang="en-US" sz="2800" strike="noStrike" u="none">
              <a:solidFill>
                <a:srgbClr val="000000"/>
              </a:solidFill>
              <a:effectLst/>
              <a:uFillTx/>
              <a:latin typeface="Times New Roman"/>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3" name="PlaceHolder 1"/>
          <p:cNvSpPr>
            <a:spLocks noGrp="1"/>
          </p:cNvSpPr>
          <p:nvPr>
            <p:ph/>
          </p:nvPr>
        </p:nvSpPr>
        <p:spPr>
          <a:xfrm>
            <a:off x="457200" y="1294920"/>
            <a:ext cx="8153280" cy="4800600"/>
          </a:xfrm>
          <a:prstGeom prst="rect">
            <a:avLst/>
          </a:prstGeom>
          <a:solidFill>
            <a:srgbClr val="ffffcc"/>
          </a:solidFill>
          <a:ln w="9360">
            <a:solidFill>
              <a:srgbClr val="000000"/>
            </a:solidFill>
            <a:miter/>
          </a:ln>
          <a:effectLst>
            <a:outerShdw dist="53966" dir="2700000" blurRad="0" rotWithShape="0">
              <a:srgbClr val="969696"/>
            </a:outerShdw>
          </a:effectLst>
        </p:spPr>
        <p:txBody>
          <a:bodyPr lIns="92160" rIns="92160" tIns="46080" bIns="46080" anchor="t">
            <a:normAutofit/>
          </a:bodyPr>
          <a:p>
            <a:pPr marL="343080" indent="-343080">
              <a:lnSpc>
                <a:spcPct val="120000"/>
              </a:lnSpc>
              <a:spcBef>
                <a:spcPts val="550"/>
              </a:spcBef>
              <a:spcAft>
                <a:spcPts val="8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Counterparty:</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200" strike="noStrike" u="none">
                <a:solidFill>
                  <a:srgbClr val="000000"/>
                </a:solidFill>
                <a:effectLst/>
                <a:uFillTx/>
                <a:latin typeface="Arial"/>
              </a:rPr>
              <a:t>Spark Corp.</a:t>
            </a:r>
            <a:endParaRPr b="0" lang="en-US" sz="2200" strike="noStrike" u="none">
              <a:solidFill>
                <a:srgbClr val="000000"/>
              </a:solidFill>
              <a:effectLst/>
              <a:uFillTx/>
              <a:latin typeface="Times New Roman"/>
            </a:endParaRPr>
          </a:p>
          <a:p>
            <a:pPr marL="343080" indent="-343080">
              <a:lnSpc>
                <a:spcPct val="120000"/>
              </a:lnSpc>
              <a:spcBef>
                <a:spcPts val="550"/>
              </a:spcBef>
              <a:spcAft>
                <a:spcPts val="82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Instrument:</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1" lang="en-US" sz="2200" strike="noStrike" u="none">
                <a:solidFill>
                  <a:srgbClr val="022f9e"/>
                </a:solidFill>
                <a:effectLst/>
                <a:uFillTx/>
                <a:latin typeface="Arial"/>
              </a:rPr>
              <a:t>Rainfall Cap (CALL)</a:t>
            </a:r>
            <a:endParaRPr b="0" lang="en-US" sz="2200" strike="noStrike" u="none">
              <a:solidFill>
                <a:srgbClr val="000000"/>
              </a:solidFill>
              <a:effectLst/>
              <a:uFillTx/>
              <a:latin typeface="Times New Roman"/>
            </a:endParaRPr>
          </a:p>
          <a:p>
            <a:pPr marL="343080" indent="-343080">
              <a:lnSpc>
                <a:spcPct val="120000"/>
              </a:lnSpc>
              <a:spcBef>
                <a:spcPts val="499"/>
              </a:spcBef>
              <a:spcAft>
                <a:spcPts val="7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Term:</a:t>
            </a:r>
            <a:r>
              <a:rPr b="1"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May 1, 2000 - September 30, 2000</a:t>
            </a:r>
            <a:endParaRPr b="0" lang="en-US" sz="2000" strike="noStrike" u="none">
              <a:solidFill>
                <a:srgbClr val="000000"/>
              </a:solidFill>
              <a:effectLst/>
              <a:uFillTx/>
              <a:latin typeface="Times New Roman"/>
            </a:endParaRPr>
          </a:p>
          <a:p>
            <a:pPr marL="343080" indent="-343080">
              <a:lnSpc>
                <a:spcPct val="100000"/>
              </a:lnSpc>
              <a:spcAft>
                <a:spcPts val="7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Index:</a:t>
            </a:r>
            <a:r>
              <a:rPr b="1"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Cumulative inches of rainfall measured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official weather station in US </a:t>
            </a:r>
            <a:r>
              <a:rPr b="0" lang="en-US" sz="2000" strike="noStrike" u="none">
                <a:solidFill>
                  <a:srgbClr val="000000"/>
                </a:solidFill>
                <a:effectLst/>
                <a:uFillTx/>
                <a:latin typeface="Arial"/>
              </a:rPr>
              <a:t>	</a:t>
            </a:r>
            <a:endParaRPr b="0" lang="en-US" sz="2000" strike="noStrike" u="none">
              <a:solidFill>
                <a:srgbClr val="000000"/>
              </a:solidFill>
              <a:effectLst/>
              <a:uFillTx/>
              <a:latin typeface="Times New Roman"/>
            </a:endParaRPr>
          </a:p>
          <a:p>
            <a:pPr marL="343080" indent="-343080">
              <a:lnSpc>
                <a:spcPct val="120000"/>
              </a:lnSpc>
              <a:spcBef>
                <a:spcPts val="400"/>
              </a:spcBef>
              <a:spcAft>
                <a:spcPts val="6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Call Trigger:</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0" lang="en-US" sz="2000" strike="noStrike" u="none">
                <a:solidFill>
                  <a:srgbClr val="000000"/>
                </a:solidFill>
                <a:effectLst/>
                <a:uFillTx/>
                <a:latin typeface="Arial"/>
              </a:rPr>
              <a:t>25 inches </a:t>
            </a:r>
            <a:r>
              <a:rPr b="0" lang="en-US" sz="1600" strike="noStrike" u="none">
                <a:solidFill>
                  <a:srgbClr val="000000"/>
                </a:solidFill>
                <a:effectLst/>
                <a:uFillTx/>
                <a:latin typeface="Arial"/>
              </a:rPr>
              <a:t>(10% above 10 yr. Avg. 22.7 inches )</a:t>
            </a:r>
            <a:endParaRPr b="0" lang="en-US" sz="1600" strike="noStrike" u="none">
              <a:solidFill>
                <a:srgbClr val="000000"/>
              </a:solidFill>
              <a:effectLst/>
              <a:uFillTx/>
              <a:latin typeface="Times New Roman"/>
            </a:endParaRPr>
          </a:p>
          <a:p>
            <a:pPr marL="343080" indent="-343080">
              <a:lnSpc>
                <a:spcPct val="120000"/>
              </a:lnSpc>
              <a:spcBef>
                <a:spcPts val="499"/>
              </a:spcBef>
              <a:spcAft>
                <a:spcPts val="7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Payment:</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$150,000/inch</a:t>
            </a:r>
            <a:endParaRPr b="0" lang="en-US" sz="2000" strike="noStrike" u="none">
              <a:solidFill>
                <a:srgbClr val="000000"/>
              </a:solidFill>
              <a:effectLst/>
              <a:uFillTx/>
              <a:latin typeface="Times New Roman"/>
            </a:endParaRPr>
          </a:p>
          <a:p>
            <a:pPr marL="343080" indent="-343080">
              <a:lnSpc>
                <a:spcPct val="120000"/>
              </a:lnSpc>
              <a:spcBef>
                <a:spcPts val="499"/>
              </a:spcBef>
              <a:spcAft>
                <a:spcPts val="7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Limit:</a:t>
            </a:r>
            <a:r>
              <a:rPr b="1"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$2,000,000</a:t>
            </a:r>
            <a:endParaRPr b="0" lang="en-US" sz="2000" strike="noStrike" u="none">
              <a:solidFill>
                <a:srgbClr val="000000"/>
              </a:solidFill>
              <a:effectLst/>
              <a:uFillTx/>
              <a:latin typeface="Times New Roman"/>
            </a:endParaRPr>
          </a:p>
          <a:p>
            <a:pPr marL="343080" indent="-343080">
              <a:lnSpc>
                <a:spcPct val="120000"/>
              </a:lnSpc>
              <a:spcBef>
                <a:spcPts val="499"/>
              </a:spcBef>
              <a:spcAft>
                <a:spcPts val="75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Premium:</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ff0000"/>
                </a:solidFill>
                <a:effectLst/>
                <a:uFillTx/>
                <a:latin typeface="Arial"/>
              </a:rPr>
              <a:t>to be determined</a:t>
            </a:r>
            <a:endParaRPr b="0" lang="en-US" sz="2000" strike="noStrike" u="none">
              <a:solidFill>
                <a:srgbClr val="000000"/>
              </a:solidFill>
              <a:effectLst/>
              <a:uFillTx/>
              <a:latin typeface="Times New Roman"/>
            </a:endParaRPr>
          </a:p>
        </p:txBody>
      </p:sp>
      <p:sp>
        <p:nvSpPr>
          <p:cNvPr id="134" name="PlaceHolder 2"/>
          <p:cNvSpPr>
            <a:spLocks noGrp="1"/>
          </p:cNvSpPr>
          <p:nvPr>
            <p:ph type="title"/>
          </p:nvPr>
        </p:nvSpPr>
        <p:spPr>
          <a:xfrm>
            <a:off x="456840" y="533160"/>
            <a:ext cx="8001000" cy="60948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txBody>
          <a:bodyPr lIns="92160" rIns="92160" tIns="46080" bIns="4608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Revenue Protection: </a:t>
            </a:r>
            <a:r>
              <a:rPr b="1" i="1" lang="en-US" sz="2800" strike="noStrike" u="none">
                <a:solidFill>
                  <a:srgbClr val="ff0000"/>
                </a:solidFill>
                <a:effectLst/>
                <a:uFillTx/>
                <a:latin typeface="Arial"/>
              </a:rPr>
              <a:t>Rainfall Cap</a:t>
            </a:r>
            <a:endParaRPr b="0" lang="en-US" sz="2800" strike="noStrike" u="none">
              <a:solidFill>
                <a:srgbClr val="000000"/>
              </a:solidFill>
              <a:effectLst/>
              <a:uFillTx/>
              <a:latin typeface="Times New Roman"/>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35" name=""/>
          <p:cNvGraphicFramePr/>
          <p:nvPr/>
        </p:nvGraphicFramePr>
        <p:xfrm>
          <a:off x="139680" y="1676520"/>
          <a:ext cx="8775720" cy="4473360"/>
        </p:xfrm>
        <a:graphic>
          <a:graphicData uri="http://schemas.openxmlformats.org/presentationml/2006/ole">
            <p:oleObj progId="Excel.Sheet.12" r:id="rId1" spid="">
              <p:embed/>
              <p:pic>
                <p:nvPicPr>
                  <p:cNvPr id="136" name="" descr=""/>
                  <p:cNvPicPr/>
                  <p:nvPr/>
                </p:nvPicPr>
                <p:blipFill>
                  <a:blip r:embed="rId2"/>
                  <a:stretch/>
                </p:blipFill>
                <p:spPr>
                  <a:xfrm>
                    <a:off x="139680" y="1676520"/>
                    <a:ext cx="8775720" cy="4473360"/>
                  </a:xfrm>
                  <a:prstGeom prst="rect">
                    <a:avLst/>
                  </a:prstGeom>
                  <a:noFill/>
                  <a:ln w="0">
                    <a:noFill/>
                  </a:ln>
                </p:spPr>
              </p:pic>
            </p:oleObj>
          </a:graphicData>
        </a:graphic>
      </p:graphicFrame>
      <p:sp>
        <p:nvSpPr>
          <p:cNvPr id="137" name=""/>
          <p:cNvSpPr/>
          <p:nvPr/>
        </p:nvSpPr>
        <p:spPr>
          <a:xfrm>
            <a:off x="304920" y="1219320"/>
            <a:ext cx="8458200" cy="45828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Spark Corp.  is protected from decreased drilling activity due to greater than expected rainfall and is compensated $150,000/inch above 25 inches  (10% of the 10yr average of 22.7 inches) to a maximum of $2MM</a:t>
            </a:r>
            <a:endParaRPr b="0" lang="en-US" sz="1200" strike="noStrike" u="none">
              <a:solidFill>
                <a:srgbClr val="000000"/>
              </a:solidFill>
              <a:effectLst/>
              <a:uFillTx/>
              <a:latin typeface="Times New Roman"/>
            </a:endParaRPr>
          </a:p>
        </p:txBody>
      </p:sp>
      <p:sp>
        <p:nvSpPr>
          <p:cNvPr id="138" name=""/>
          <p:cNvSpPr/>
          <p:nvPr/>
        </p:nvSpPr>
        <p:spPr>
          <a:xfrm>
            <a:off x="2514600" y="2803680"/>
            <a:ext cx="4343400" cy="55044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Payments made from Enron to Spark to offset lost revenue due to above normal rainfall - stabilizing revenues until the $2MM  limit is reached at 38 inches</a:t>
            </a:r>
            <a:endParaRPr b="0" lang="en-US" sz="1000" strike="noStrike" u="none">
              <a:solidFill>
                <a:srgbClr val="000000"/>
              </a:solidFill>
              <a:effectLst/>
              <a:uFillTx/>
              <a:latin typeface="Times New Roman"/>
            </a:endParaRPr>
          </a:p>
        </p:txBody>
      </p:sp>
      <p:sp>
        <p:nvSpPr>
          <p:cNvPr id="139" name=""/>
          <p:cNvSpPr/>
          <p:nvPr/>
        </p:nvSpPr>
        <p:spPr>
          <a:xfrm>
            <a:off x="4343400" y="3200400"/>
            <a:ext cx="1447920" cy="838080"/>
          </a:xfrm>
          <a:prstGeom prst="line">
            <a:avLst/>
          </a:prstGeom>
          <a:ln w="6480">
            <a:solidFill>
              <a:srgbClr val="000000"/>
            </a:solidFill>
            <a:miter/>
            <a:tailEnd len="med" type="triangle" w="med"/>
          </a:ln>
        </p:spPr>
        <p:style>
          <a:lnRef idx="0"/>
          <a:fillRef idx="0"/>
          <a:effectRef idx="0"/>
          <a:fontRef idx="minor"/>
        </p:style>
        <p:txBody>
          <a:bodyPr lIns="91800" rIns="91800" anchor="ctr">
            <a:noAutofit/>
          </a:bodyPr>
          <a:p>
            <a:endParaRPr b="0" lang="en-US" sz="2400" strike="noStrike" u="none">
              <a:solidFill>
                <a:srgbClr val="000000"/>
              </a:solidFill>
              <a:effectLst/>
              <a:uFillTx/>
              <a:latin typeface="Times New Roman"/>
            </a:endParaRPr>
          </a:p>
        </p:txBody>
      </p:sp>
      <p:sp>
        <p:nvSpPr>
          <p:cNvPr id="140" name="PlaceHolder 1"/>
          <p:cNvSpPr>
            <a:spLocks noGrp="1"/>
          </p:cNvSpPr>
          <p:nvPr>
            <p:ph type="title"/>
          </p:nvPr>
        </p:nvSpPr>
        <p:spPr>
          <a:xfrm>
            <a:off x="380880" y="533160"/>
            <a:ext cx="8382240" cy="60948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txBody>
          <a:bodyPr lIns="92160" rIns="92160" tIns="46080" bIns="4608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Rainfall </a:t>
            </a:r>
            <a:r>
              <a:rPr b="1" i="1" lang="en-US" sz="2800" strike="noStrike" u="none">
                <a:solidFill>
                  <a:srgbClr val="ff0000"/>
                </a:solidFill>
                <a:effectLst/>
                <a:uFillTx/>
                <a:latin typeface="Arial"/>
              </a:rPr>
              <a:t>Cap</a:t>
            </a:r>
            <a:r>
              <a:rPr b="1" i="1" lang="en-US" sz="2800" strike="noStrike" u="none">
                <a:solidFill>
                  <a:srgbClr val="ccccff"/>
                </a:solidFill>
                <a:effectLst/>
                <a:uFillTx/>
                <a:latin typeface="Arial"/>
              </a:rPr>
              <a:t> </a:t>
            </a:r>
            <a:r>
              <a:rPr b="1" i="1" lang="en-US" sz="2800" strike="noStrike" u="none">
                <a:solidFill>
                  <a:srgbClr val="000000"/>
                </a:solidFill>
                <a:effectLst/>
                <a:uFillTx/>
                <a:latin typeface="Arial"/>
              </a:rPr>
              <a:t>Payout</a:t>
            </a:r>
            <a:endParaRPr b="0" lang="en-US" sz="2800" strike="noStrike" u="none">
              <a:solidFill>
                <a:srgbClr val="000000"/>
              </a:solidFill>
              <a:effectLst/>
              <a:uFillTx/>
              <a:latin typeface="Times New Roman"/>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304920" y="152280"/>
            <a:ext cx="8534160" cy="60984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txBody>
          <a:bodyPr lIns="92160" rIns="92160" tIns="46080" bIns="4608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The Evolution of the Weather Market</a:t>
            </a:r>
            <a:endParaRPr b="0" lang="en-US" sz="2800" strike="noStrike" u="none">
              <a:solidFill>
                <a:srgbClr val="000000"/>
              </a:solidFill>
              <a:effectLst/>
              <a:uFillTx/>
              <a:latin typeface="Times New Roman"/>
            </a:endParaRPr>
          </a:p>
        </p:txBody>
      </p:sp>
      <p:sp>
        <p:nvSpPr>
          <p:cNvPr id="31" name=""/>
          <p:cNvSpPr/>
          <p:nvPr/>
        </p:nvSpPr>
        <p:spPr>
          <a:xfrm>
            <a:off x="304920" y="914400"/>
            <a:ext cx="8610480" cy="5257800"/>
          </a:xfrm>
          <a:prstGeom prst="rect">
            <a:avLst/>
          </a:prstGeom>
          <a:solidFill>
            <a:srgbClr val="ffffcc"/>
          </a:solidFill>
          <a:ln w="6480">
            <a:solidFill>
              <a:srgbClr val="000000"/>
            </a:solidFill>
            <a:miter/>
          </a:ln>
          <a:effectLst>
            <a:outerShdw dist="17819" dir="2700000" blurRad="0" rotWithShape="0">
              <a:srgbClr val="969696"/>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 name=""/>
          <p:cNvSpPr/>
          <p:nvPr/>
        </p:nvSpPr>
        <p:spPr>
          <a:xfrm>
            <a:off x="450720" y="1066680"/>
            <a:ext cx="1847880" cy="5029200"/>
          </a:xfrm>
          <a:prstGeom prst="rect">
            <a:avLst/>
          </a:prstGeom>
          <a:gradFill rotWithShape="0">
            <a:gsLst>
              <a:gs pos="0">
                <a:srgbClr val="000099"/>
              </a:gs>
              <a:gs pos="100000">
                <a:srgbClr val="00ff99"/>
              </a:gs>
            </a:gsLst>
            <a:lin ang="5400000"/>
          </a:gradFill>
          <a:ln cap="sq" w="1260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3" name=""/>
          <p:cNvSpPr/>
          <p:nvPr/>
        </p:nvSpPr>
        <p:spPr>
          <a:xfrm>
            <a:off x="465120" y="1066680"/>
            <a:ext cx="176832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Aug 1997</a:t>
            </a:r>
            <a:endParaRPr b="0" lang="en-US" sz="2000" strike="noStrike" u="none">
              <a:solidFill>
                <a:srgbClr val="000000"/>
              </a:solidFill>
              <a:effectLst/>
              <a:uFillTx/>
              <a:latin typeface="Times New Roman"/>
            </a:endParaRPr>
          </a:p>
        </p:txBody>
      </p:sp>
      <p:sp>
        <p:nvSpPr>
          <p:cNvPr id="34" name=""/>
          <p:cNvSpPr/>
          <p:nvPr/>
        </p:nvSpPr>
        <p:spPr>
          <a:xfrm>
            <a:off x="2444760" y="1066680"/>
            <a:ext cx="6318360" cy="368280"/>
          </a:xfrm>
          <a:prstGeom prst="rect">
            <a:avLst/>
          </a:prstGeom>
          <a:solidFill>
            <a:srgbClr val="ffffff"/>
          </a:solidFill>
          <a:ln cap="sq" w="12600">
            <a:solidFill>
              <a:srgbClr val="000000"/>
            </a:solidFill>
            <a:miter/>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First weather-indexed commodity transaction (Utility/Enron)</a:t>
            </a:r>
            <a:endParaRPr b="0" lang="en-US" sz="1800" strike="noStrike" u="none">
              <a:solidFill>
                <a:srgbClr val="000000"/>
              </a:solidFill>
              <a:effectLst/>
              <a:uFillTx/>
              <a:latin typeface="Times New Roman"/>
            </a:endParaRPr>
          </a:p>
        </p:txBody>
      </p:sp>
      <p:sp>
        <p:nvSpPr>
          <p:cNvPr id="35" name=""/>
          <p:cNvSpPr/>
          <p:nvPr/>
        </p:nvSpPr>
        <p:spPr>
          <a:xfrm>
            <a:off x="465120" y="1660680"/>
            <a:ext cx="176832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Sep 1997</a:t>
            </a:r>
            <a:endParaRPr b="0" lang="en-US" sz="2000" strike="noStrike" u="none">
              <a:solidFill>
                <a:srgbClr val="000000"/>
              </a:solidFill>
              <a:effectLst/>
              <a:uFillTx/>
              <a:latin typeface="Times New Roman"/>
            </a:endParaRPr>
          </a:p>
        </p:txBody>
      </p:sp>
      <p:sp>
        <p:nvSpPr>
          <p:cNvPr id="36" name=""/>
          <p:cNvSpPr/>
          <p:nvPr/>
        </p:nvSpPr>
        <p:spPr>
          <a:xfrm>
            <a:off x="2444760" y="1649520"/>
            <a:ext cx="6318360" cy="368280"/>
          </a:xfrm>
          <a:prstGeom prst="rect">
            <a:avLst/>
          </a:prstGeom>
          <a:solidFill>
            <a:srgbClr val="ffffff"/>
          </a:solidFill>
          <a:ln cap="sq" w="12600">
            <a:solidFill>
              <a:srgbClr val="000000"/>
            </a:solidFill>
            <a:miter/>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First financial transaction  (Enron/Koch)</a:t>
            </a:r>
            <a:endParaRPr b="0" lang="en-US" sz="1800" strike="noStrike" u="none">
              <a:solidFill>
                <a:srgbClr val="000000"/>
              </a:solidFill>
              <a:effectLst/>
              <a:uFillTx/>
              <a:latin typeface="Times New Roman"/>
            </a:endParaRPr>
          </a:p>
        </p:txBody>
      </p:sp>
      <p:sp>
        <p:nvSpPr>
          <p:cNvPr id="37" name=""/>
          <p:cNvSpPr/>
          <p:nvPr/>
        </p:nvSpPr>
        <p:spPr>
          <a:xfrm>
            <a:off x="463680" y="2879640"/>
            <a:ext cx="176832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Sep 1999</a:t>
            </a: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       </a:t>
            </a:r>
            <a:endParaRPr b="0" lang="en-US" sz="1600" strike="noStrike" u="none">
              <a:solidFill>
                <a:srgbClr val="000000"/>
              </a:solidFill>
              <a:effectLst/>
              <a:uFillTx/>
              <a:latin typeface="Times New Roman"/>
            </a:endParaRPr>
          </a:p>
        </p:txBody>
      </p:sp>
      <p:sp>
        <p:nvSpPr>
          <p:cNvPr id="38" name=""/>
          <p:cNvSpPr/>
          <p:nvPr/>
        </p:nvSpPr>
        <p:spPr>
          <a:xfrm>
            <a:off x="2444760" y="2878200"/>
            <a:ext cx="6318360" cy="368280"/>
          </a:xfrm>
          <a:prstGeom prst="rect">
            <a:avLst/>
          </a:prstGeom>
          <a:solidFill>
            <a:srgbClr val="ffffff"/>
          </a:solidFill>
          <a:ln cap="sq" w="12600">
            <a:solidFill>
              <a:srgbClr val="000000"/>
            </a:solidFill>
            <a:miter/>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nSpc>
                <a:spcPct val="100000"/>
              </a:lnSpc>
              <a:spcAft>
                <a:spcPts val="1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Weather futures trade on the Chicago Mercantile Exchange</a:t>
            </a:r>
            <a:endParaRPr b="0" lang="en-US" sz="1800" strike="noStrike" u="none">
              <a:solidFill>
                <a:srgbClr val="000000"/>
              </a:solidFill>
              <a:effectLst/>
              <a:uFillTx/>
              <a:latin typeface="Times New Roman"/>
            </a:endParaRPr>
          </a:p>
        </p:txBody>
      </p:sp>
      <p:sp>
        <p:nvSpPr>
          <p:cNvPr id="39" name=""/>
          <p:cNvSpPr/>
          <p:nvPr/>
        </p:nvSpPr>
        <p:spPr>
          <a:xfrm>
            <a:off x="2444760" y="2233440"/>
            <a:ext cx="6318360" cy="366840"/>
          </a:xfrm>
          <a:prstGeom prst="rect">
            <a:avLst/>
          </a:prstGeom>
          <a:solidFill>
            <a:srgbClr val="ffffff"/>
          </a:solidFill>
          <a:ln w="6480">
            <a:solidFill>
              <a:srgbClr val="000000"/>
            </a:solidFill>
            <a:miter/>
          </a:ln>
          <a:effectLst>
            <a:outerShdw dist="17819" dir="2700000" blurRad="0" rotWithShape="0">
              <a:srgbClr val="969696"/>
            </a:outerShdw>
          </a:effectLst>
        </p:spPr>
        <p:style>
          <a:lnRef idx="0"/>
          <a:fillRef idx="0"/>
          <a:effectRef idx="0"/>
          <a:fontRef idx="minor"/>
        </p:style>
        <p:txBody>
          <a:bodyPr lIns="92160" rIns="92160" tIns="46080" bIns="46080" anchor="t">
            <a:spAutoFit/>
          </a:bodyPr>
          <a:p>
            <a:pPr>
              <a:lnSpc>
                <a:spcPct val="100000"/>
              </a:lnSpc>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First international transaction (Enron/Scottish Hydro)</a:t>
            </a:r>
            <a:endParaRPr b="0" lang="en-US" sz="1800" strike="noStrike" u="none">
              <a:solidFill>
                <a:srgbClr val="000000"/>
              </a:solidFill>
              <a:effectLst/>
              <a:uFillTx/>
              <a:latin typeface="Times New Roman"/>
            </a:endParaRPr>
          </a:p>
        </p:txBody>
      </p:sp>
      <p:sp>
        <p:nvSpPr>
          <p:cNvPr id="40" name=""/>
          <p:cNvSpPr/>
          <p:nvPr/>
        </p:nvSpPr>
        <p:spPr>
          <a:xfrm>
            <a:off x="465120" y="2270160"/>
            <a:ext cx="176832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Sep 1998</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41" name=""/>
          <p:cNvSpPr/>
          <p:nvPr/>
        </p:nvSpPr>
        <p:spPr>
          <a:xfrm>
            <a:off x="465120" y="5410080"/>
            <a:ext cx="176832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99"/>
                </a:solidFill>
                <a:effectLst/>
                <a:uFillTx/>
                <a:latin typeface="Arial"/>
              </a:rPr>
              <a:t>FUTURE</a:t>
            </a:r>
            <a:endParaRPr b="0" lang="en-US" sz="2800" strike="noStrike" u="none">
              <a:solidFill>
                <a:srgbClr val="000000"/>
              </a:solidFill>
              <a:effectLst/>
              <a:uFillTx/>
              <a:latin typeface="Times New Roman"/>
            </a:endParaRPr>
          </a:p>
        </p:txBody>
      </p:sp>
      <p:sp>
        <p:nvSpPr>
          <p:cNvPr id="42" name=""/>
          <p:cNvSpPr/>
          <p:nvPr/>
        </p:nvSpPr>
        <p:spPr>
          <a:xfrm>
            <a:off x="2444760" y="5276880"/>
            <a:ext cx="6318360" cy="728280"/>
          </a:xfrm>
          <a:prstGeom prst="rect">
            <a:avLst/>
          </a:prstGeom>
          <a:solidFill>
            <a:srgbClr val="ffffff"/>
          </a:solidFill>
          <a:ln cap="sq" w="12600">
            <a:solidFill>
              <a:srgbClr val="000000"/>
            </a:solidFill>
            <a:miter/>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nSpc>
                <a:spcPct val="100000"/>
              </a:lnSpc>
              <a:spcAft>
                <a:spcPts val="67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Broad End-User Participation</a:t>
            </a:r>
            <a:endParaRPr b="0" lang="en-US" sz="1800" strike="noStrike" u="none">
              <a:solidFill>
                <a:srgbClr val="000000"/>
              </a:solidFill>
              <a:effectLst/>
              <a:uFillTx/>
              <a:latin typeface="Times New Roman"/>
            </a:endParaRPr>
          </a:p>
          <a:p>
            <a:pPr>
              <a:lnSpc>
                <a:spcPct val="100000"/>
              </a:lnSpc>
              <a:spcAft>
                <a:spcPts val="67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Highly Structured Products</a:t>
            </a:r>
            <a:endParaRPr b="0" lang="en-US" sz="1800" strike="noStrike" u="none">
              <a:solidFill>
                <a:srgbClr val="000000"/>
              </a:solidFill>
              <a:effectLst/>
              <a:uFillTx/>
              <a:latin typeface="Times New Roman"/>
            </a:endParaRPr>
          </a:p>
        </p:txBody>
      </p:sp>
      <p:sp>
        <p:nvSpPr>
          <p:cNvPr id="43" name=""/>
          <p:cNvSpPr/>
          <p:nvPr/>
        </p:nvSpPr>
        <p:spPr>
          <a:xfrm>
            <a:off x="457200" y="3505320"/>
            <a:ext cx="176832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Oct 1999</a:t>
            </a:r>
            <a:endParaRPr b="0" lang="en-US" sz="2000" strike="noStrike" u="none">
              <a:solidFill>
                <a:srgbClr val="000000"/>
              </a:solidFill>
              <a:effectLst/>
              <a:uFillTx/>
              <a:latin typeface="Times New Roman"/>
            </a:endParaRPr>
          </a:p>
        </p:txBody>
      </p:sp>
      <p:sp>
        <p:nvSpPr>
          <p:cNvPr id="44" name=""/>
          <p:cNvSpPr/>
          <p:nvPr/>
        </p:nvSpPr>
        <p:spPr>
          <a:xfrm>
            <a:off x="2444760" y="3476520"/>
            <a:ext cx="6318360" cy="366840"/>
          </a:xfrm>
          <a:prstGeom prst="rect">
            <a:avLst/>
          </a:prstGeom>
          <a:solidFill>
            <a:srgbClr val="ffffff"/>
          </a:solidFill>
          <a:ln w="6480">
            <a:solidFill>
              <a:srgbClr val="000000"/>
            </a:solidFill>
            <a:miter/>
          </a:ln>
          <a:effectLst>
            <a:outerShdw dist="17819" dir="2700000" blurRad="0" rotWithShape="0">
              <a:srgbClr val="969696"/>
            </a:outerShdw>
          </a:effectLst>
        </p:spPr>
        <p:style>
          <a:lnRef idx="0"/>
          <a:fillRef idx="0"/>
          <a:effectRef idx="0"/>
          <a:fontRef idx="minor"/>
        </p:style>
        <p:txBody>
          <a:bodyPr lIns="92160" rIns="92160" tIns="46080" bIns="46080" anchor="t">
            <a:spAutoFit/>
          </a:bodyPr>
          <a:p>
            <a:pPr>
              <a:lnSpc>
                <a:spcPct val="100000"/>
              </a:lnSpc>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First weather bonds marketed and placed</a:t>
            </a:r>
            <a:endParaRPr b="0" lang="en-US" sz="1800" strike="noStrike" u="none">
              <a:solidFill>
                <a:srgbClr val="000000"/>
              </a:solidFill>
              <a:effectLst/>
              <a:uFillTx/>
              <a:latin typeface="Times New Roman"/>
            </a:endParaRPr>
          </a:p>
        </p:txBody>
      </p:sp>
      <p:sp>
        <p:nvSpPr>
          <p:cNvPr id="45" name=""/>
          <p:cNvSpPr/>
          <p:nvPr/>
        </p:nvSpPr>
        <p:spPr>
          <a:xfrm>
            <a:off x="2438280" y="4121280"/>
            <a:ext cx="6318360" cy="929880"/>
          </a:xfrm>
          <a:prstGeom prst="rect">
            <a:avLst/>
          </a:prstGeom>
          <a:solidFill>
            <a:srgbClr val="ffffff"/>
          </a:solidFill>
          <a:ln w="6480">
            <a:solidFill>
              <a:srgbClr val="000000"/>
            </a:solidFill>
            <a:miter/>
          </a:ln>
          <a:effectLst>
            <a:outerShdw dist="17819" dir="2700000" blurRad="0" rotWithShape="0">
              <a:srgbClr val="969696"/>
            </a:outerShdw>
          </a:effectLst>
        </p:spPr>
        <p:style>
          <a:lnRef idx="0"/>
          <a:fillRef idx="0"/>
          <a:effectRef idx="0"/>
          <a:fontRef idx="minor"/>
        </p:style>
        <p:txBody>
          <a:bodyPr lIns="92160" rIns="92160" tIns="46080" bIns="46080" anchor="t">
            <a:spAutoFit/>
          </a:bodyPr>
          <a:p>
            <a:pPr>
              <a:lnSpc>
                <a:spcPct val="100000"/>
              </a:lnSpc>
              <a:spcAft>
                <a:spcPts val="1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Estimated 3,000 deals completed with a notional value of over $5 Billion </a:t>
            </a:r>
            <a:endParaRPr b="0" lang="en-US" sz="1800" strike="noStrike" u="none">
              <a:solidFill>
                <a:srgbClr val="000000"/>
              </a:solidFill>
              <a:effectLst/>
              <a:uFillTx/>
              <a:latin typeface="Times New Roman"/>
            </a:endParaRPr>
          </a:p>
          <a:p>
            <a:pPr>
              <a:lnSpc>
                <a:spcPct val="10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i="1" lang="en-US" sz="1600" strike="noStrike" u="none">
                <a:solidFill>
                  <a:srgbClr val="000000"/>
                </a:solidFill>
                <a:effectLst/>
                <a:uFillTx/>
                <a:latin typeface="Arial"/>
              </a:rPr>
              <a:t>800 deals completed by Enron</a:t>
            </a:r>
            <a:endParaRPr b="0" lang="en-US" sz="1600" strike="noStrike" u="none">
              <a:solidFill>
                <a:srgbClr val="000000"/>
              </a:solidFill>
              <a:effectLst/>
              <a:uFillTx/>
              <a:latin typeface="Times New Roman"/>
            </a:endParaRPr>
          </a:p>
        </p:txBody>
      </p:sp>
      <p:sp>
        <p:nvSpPr>
          <p:cNvPr id="46" name=""/>
          <p:cNvSpPr/>
          <p:nvPr/>
        </p:nvSpPr>
        <p:spPr>
          <a:xfrm>
            <a:off x="457200" y="4357800"/>
            <a:ext cx="176832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Present</a:t>
            </a:r>
            <a:endParaRPr b="0" lang="en-US" sz="2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
          <p:cNvSpPr/>
          <p:nvPr/>
        </p:nvSpPr>
        <p:spPr>
          <a:xfrm>
            <a:off x="6918480" y="3962520"/>
            <a:ext cx="183960" cy="45720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8" name=""/>
          <p:cNvSpPr/>
          <p:nvPr/>
        </p:nvSpPr>
        <p:spPr>
          <a:xfrm>
            <a:off x="3581280" y="1295280"/>
            <a:ext cx="2057400" cy="914400"/>
          </a:xfrm>
          <a:prstGeom prst="rect">
            <a:avLst/>
          </a:prstGeom>
          <a:gradFill rotWithShape="0">
            <a:gsLst>
              <a:gs pos="0">
                <a:srgbClr val="000075"/>
              </a:gs>
              <a:gs pos="50000">
                <a:srgbClr val="0000ff"/>
              </a:gs>
              <a:gs pos="100000">
                <a:srgbClr val="000075"/>
              </a:gs>
            </a:gsLst>
            <a:lin ang="5400000"/>
          </a:gradFill>
          <a:ln w="0">
            <a:noFill/>
          </a:ln>
          <a:effectLst>
            <a:outerShdw dist="53966" dir="2700000" blurRad="0" rotWithShape="0">
              <a:srgbClr val="969696"/>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DEALERS</a:t>
            </a:r>
            <a:endParaRPr b="0" lang="en-US" sz="2400" strike="noStrike" u="none">
              <a:solidFill>
                <a:srgbClr val="000000"/>
              </a:solidFill>
              <a:effectLst/>
              <a:uFillTx/>
              <a:latin typeface="Times New Roman"/>
            </a:endParaRPr>
          </a:p>
        </p:txBody>
      </p:sp>
      <p:sp>
        <p:nvSpPr>
          <p:cNvPr id="49" name=""/>
          <p:cNvSpPr/>
          <p:nvPr/>
        </p:nvSpPr>
        <p:spPr>
          <a:xfrm>
            <a:off x="6858000" y="4343400"/>
            <a:ext cx="2057400" cy="914400"/>
          </a:xfrm>
          <a:prstGeom prst="rect">
            <a:avLst/>
          </a:prstGeom>
          <a:gradFill rotWithShape="0">
            <a:gsLst>
              <a:gs pos="0">
                <a:srgbClr val="000075"/>
              </a:gs>
              <a:gs pos="50000">
                <a:srgbClr val="0000ff"/>
              </a:gs>
              <a:gs pos="100000">
                <a:srgbClr val="000075"/>
              </a:gs>
            </a:gsLst>
            <a:lin ang="5400000"/>
          </a:gradFill>
          <a:ln w="0">
            <a:noFill/>
          </a:ln>
          <a:effectLst>
            <a:outerShdw dist="63504" dir="2216091" blurRad="0" rotWithShape="0">
              <a:srgbClr val="969696"/>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INSURANCE</a:t>
            </a:r>
            <a:endParaRPr b="0" lang="en-US" sz="2400" strike="noStrike" u="none">
              <a:solidFill>
                <a:srgbClr val="000000"/>
              </a:solidFill>
              <a:effectLst/>
              <a:uFillTx/>
              <a:latin typeface="Times New Roman"/>
            </a:endParaRPr>
          </a:p>
        </p:txBody>
      </p:sp>
      <p:sp>
        <p:nvSpPr>
          <p:cNvPr id="50" name=""/>
          <p:cNvSpPr/>
          <p:nvPr/>
        </p:nvSpPr>
        <p:spPr>
          <a:xfrm>
            <a:off x="3556080" y="5257800"/>
            <a:ext cx="2057400" cy="914400"/>
          </a:xfrm>
          <a:prstGeom prst="rect">
            <a:avLst/>
          </a:prstGeom>
          <a:gradFill rotWithShape="0">
            <a:gsLst>
              <a:gs pos="0">
                <a:srgbClr val="000075"/>
              </a:gs>
              <a:gs pos="50000">
                <a:srgbClr val="0000ff"/>
              </a:gs>
              <a:gs pos="100000">
                <a:srgbClr val="000075"/>
              </a:gs>
            </a:gsLst>
            <a:lin ang="5400000"/>
          </a:gradFill>
          <a:ln w="0">
            <a:noFill/>
          </a:ln>
          <a:effectLst>
            <a:outerShdw dist="53966" dir="2700000" blurRad="0" rotWithShape="0">
              <a:srgbClr val="969696"/>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BROKERS</a:t>
            </a:r>
            <a:endParaRPr b="0" lang="en-US" sz="2400" strike="noStrike" u="none">
              <a:solidFill>
                <a:srgbClr val="000000"/>
              </a:solidFill>
              <a:effectLst/>
              <a:uFillTx/>
              <a:latin typeface="Times New Roman"/>
            </a:endParaRPr>
          </a:p>
        </p:txBody>
      </p:sp>
      <p:sp>
        <p:nvSpPr>
          <p:cNvPr id="51" name=""/>
          <p:cNvSpPr/>
          <p:nvPr/>
        </p:nvSpPr>
        <p:spPr>
          <a:xfrm>
            <a:off x="152280" y="3276720"/>
            <a:ext cx="2057400" cy="914400"/>
          </a:xfrm>
          <a:prstGeom prst="rect">
            <a:avLst/>
          </a:prstGeom>
          <a:gradFill rotWithShape="0">
            <a:gsLst>
              <a:gs pos="0">
                <a:srgbClr val="000075"/>
              </a:gs>
              <a:gs pos="50000">
                <a:srgbClr val="0000ff"/>
              </a:gs>
              <a:gs pos="100000">
                <a:srgbClr val="000075"/>
              </a:gs>
            </a:gsLst>
            <a:lin ang="5400000"/>
          </a:gradFill>
          <a:ln w="0">
            <a:noFill/>
          </a:ln>
          <a:effectLst>
            <a:outerShdw dist="53966" dir="2700000" blurRad="0" rotWithShape="0">
              <a:srgbClr val="969696"/>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END USERS</a:t>
            </a:r>
            <a:endParaRPr b="0" lang="en-US" sz="2400" strike="noStrike" u="none">
              <a:solidFill>
                <a:srgbClr val="000000"/>
              </a:solidFill>
              <a:effectLst/>
              <a:uFillTx/>
              <a:latin typeface="Times New Roman"/>
            </a:endParaRPr>
          </a:p>
        </p:txBody>
      </p:sp>
      <p:sp>
        <p:nvSpPr>
          <p:cNvPr id="52" name=""/>
          <p:cNvSpPr/>
          <p:nvPr/>
        </p:nvSpPr>
        <p:spPr>
          <a:xfrm>
            <a:off x="4343400" y="2362320"/>
            <a:ext cx="457200" cy="609480"/>
          </a:xfrm>
          <a:prstGeom prst="upDownArrow">
            <a:avLst>
              <a:gd name="adj1" fmla="val 50000"/>
              <a:gd name="adj2" fmla="val 26538"/>
            </a:avLst>
          </a:prstGeom>
          <a:gradFill rotWithShape="0">
            <a:gsLst>
              <a:gs pos="0">
                <a:srgbClr val="000000"/>
              </a:gs>
              <a:gs pos="50000">
                <a:srgbClr val="ffff00"/>
              </a:gs>
              <a:gs pos="100000">
                <a:srgbClr val="000000"/>
              </a:gs>
            </a:gsLst>
            <a:lin ang="10800000"/>
          </a:gradFill>
          <a:ln w="6480">
            <a:solidFill>
              <a:srgbClr val="000000"/>
            </a:solidFill>
            <a:miter/>
          </a:ln>
          <a:effectLst>
            <a:outerShdw dist="17819" dir="2700000" blurRad="0" rotWithShape="0">
              <a:srgbClr val="000000"/>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53" name=""/>
          <p:cNvSpPr/>
          <p:nvPr/>
        </p:nvSpPr>
        <p:spPr>
          <a:xfrm>
            <a:off x="4343400" y="4572000"/>
            <a:ext cx="457200" cy="609480"/>
          </a:xfrm>
          <a:prstGeom prst="upDownArrow">
            <a:avLst>
              <a:gd name="adj1" fmla="val 50000"/>
              <a:gd name="adj2" fmla="val 26538"/>
            </a:avLst>
          </a:prstGeom>
          <a:gradFill rotWithShape="0">
            <a:gsLst>
              <a:gs pos="0">
                <a:srgbClr val="000000"/>
              </a:gs>
              <a:gs pos="50000">
                <a:srgbClr val="ffff00"/>
              </a:gs>
              <a:gs pos="100000">
                <a:srgbClr val="000000"/>
              </a:gs>
            </a:gsLst>
            <a:lin ang="10800000"/>
          </a:gradFill>
          <a:ln w="6480">
            <a:solidFill>
              <a:srgbClr val="000000"/>
            </a:solidFill>
            <a:miter/>
          </a:ln>
          <a:effectLst>
            <a:outerShdw dist="17819" dir="2700000" blurRad="0" rotWithShape="0">
              <a:srgbClr val="000000"/>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54" name=""/>
          <p:cNvSpPr/>
          <p:nvPr/>
        </p:nvSpPr>
        <p:spPr>
          <a:xfrm rot="19309800">
            <a:off x="6248520" y="2743200"/>
            <a:ext cx="457200" cy="380880"/>
          </a:xfrm>
          <a:prstGeom prst="leftRightArrow">
            <a:avLst>
              <a:gd name="adj1" fmla="val 50000"/>
              <a:gd name="adj2" fmla="val 23896"/>
            </a:avLst>
          </a:prstGeom>
          <a:gradFill rotWithShape="0">
            <a:gsLst>
              <a:gs pos="0">
                <a:srgbClr val="000000"/>
              </a:gs>
              <a:gs pos="50000">
                <a:srgbClr val="ffff00"/>
              </a:gs>
              <a:gs pos="100000">
                <a:srgbClr val="000000"/>
              </a:gs>
            </a:gsLst>
            <a:lin ang="5400000"/>
          </a:gradFill>
          <a:ln w="6480">
            <a:solidFill>
              <a:srgbClr val="000000"/>
            </a:solidFill>
            <a:miter/>
          </a:ln>
          <a:effectLst>
            <a:outerShdw dist="17819" dir="2700000" blurRad="0" rotWithShape="0">
              <a:srgbClr val="000000"/>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55" name=""/>
          <p:cNvSpPr/>
          <p:nvPr/>
        </p:nvSpPr>
        <p:spPr>
          <a:xfrm>
            <a:off x="2260440" y="3581280"/>
            <a:ext cx="457200" cy="381240"/>
          </a:xfrm>
          <a:prstGeom prst="leftRightArrow">
            <a:avLst>
              <a:gd name="adj1" fmla="val 50000"/>
              <a:gd name="adj2" fmla="val 23874"/>
            </a:avLst>
          </a:prstGeom>
          <a:gradFill rotWithShape="0">
            <a:gsLst>
              <a:gs pos="0">
                <a:srgbClr val="000000"/>
              </a:gs>
              <a:gs pos="50000">
                <a:srgbClr val="ffff00"/>
              </a:gs>
              <a:gs pos="100000">
                <a:srgbClr val="000000"/>
              </a:gs>
            </a:gsLst>
            <a:lin ang="5400000"/>
          </a:gradFill>
          <a:ln w="6480">
            <a:solidFill>
              <a:srgbClr val="000000"/>
            </a:solidFill>
            <a:miter/>
          </a:ln>
          <a:effectLst>
            <a:outerShdw dist="17819" dir="2700000" blurRad="0" rotWithShape="0">
              <a:srgbClr val="000000"/>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56" name=""/>
          <p:cNvSpPr/>
          <p:nvPr/>
        </p:nvSpPr>
        <p:spPr>
          <a:xfrm>
            <a:off x="2895480" y="3048120"/>
            <a:ext cx="3657600" cy="1411200"/>
          </a:xfrm>
          <a:prstGeom prst="ellipse">
            <a:avLst/>
          </a:prstGeom>
          <a:blipFill rotWithShape="0">
            <a:blip r:embed="rId1"/>
            <a:srcRect/>
            <a:tile tx="0" ty="0" sx="100000" sy="100000" algn="ctr"/>
          </a:blipFill>
          <a:ln w="0">
            <a:noFill/>
          </a:ln>
          <a:effectLst>
            <a:outerShdw dist="71785" dir="2700000" blurRad="0" rotWithShape="0">
              <a:srgbClr val="969696"/>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FINANCIAL </a:t>
            </a:r>
            <a:endParaRPr b="0" lang="en-US" sz="2400" strike="noStrike" u="none">
              <a:solidFill>
                <a:srgbClr val="000000"/>
              </a:solidFill>
              <a:effectLst/>
              <a:uFillTx/>
              <a:latin typeface="Times New Roman"/>
            </a:endParaRPr>
          </a:p>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WEATHER MARKET</a:t>
            </a:r>
            <a:endParaRPr b="0" lang="en-US" sz="2400" strike="noStrike" u="none">
              <a:solidFill>
                <a:srgbClr val="000000"/>
              </a:solidFill>
              <a:effectLst/>
              <a:uFillTx/>
              <a:latin typeface="Times New Roman"/>
            </a:endParaRPr>
          </a:p>
        </p:txBody>
      </p:sp>
      <p:sp>
        <p:nvSpPr>
          <p:cNvPr id="57" name=""/>
          <p:cNvSpPr/>
          <p:nvPr/>
        </p:nvSpPr>
        <p:spPr>
          <a:xfrm>
            <a:off x="7070760" y="4114800"/>
            <a:ext cx="183960" cy="457200"/>
          </a:xfrm>
          <a:prstGeom prst="rect">
            <a:avLst/>
          </a:prstGeom>
          <a:noFill/>
          <a:ln w="0">
            <a:noFill/>
          </a:ln>
        </p:spPr>
        <p:style>
          <a:lnRef idx="0"/>
          <a:fillRef idx="0"/>
          <a:effectRef idx="0"/>
          <a:fontRef idx="minor"/>
        </p:style>
        <p:txBody>
          <a:bodyPr wrap="none" lIns="92160" rIns="92160" tIns="46080" bIns="4608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8" name=""/>
          <p:cNvSpPr/>
          <p:nvPr/>
        </p:nvSpPr>
        <p:spPr>
          <a:xfrm>
            <a:off x="6858000" y="1981080"/>
            <a:ext cx="2057400" cy="914400"/>
          </a:xfrm>
          <a:prstGeom prst="rect">
            <a:avLst/>
          </a:prstGeom>
          <a:gradFill rotWithShape="0">
            <a:gsLst>
              <a:gs pos="0">
                <a:srgbClr val="000075"/>
              </a:gs>
              <a:gs pos="50000">
                <a:srgbClr val="0000ff"/>
              </a:gs>
              <a:gs pos="100000">
                <a:srgbClr val="000075"/>
              </a:gs>
            </a:gsLst>
            <a:lin ang="5400000"/>
          </a:gradFill>
          <a:ln w="0">
            <a:noFill/>
          </a:ln>
          <a:effectLst>
            <a:outerShdw dist="63504" dir="2216091" blurRad="0" rotWithShape="0">
              <a:srgbClr val="969696"/>
            </a:outerShdw>
          </a:effectLst>
        </p:spPr>
        <p:style>
          <a:lnRef idx="0"/>
          <a:fillRef idx="0"/>
          <a:effectRef idx="0"/>
          <a:fontRef idx="minor"/>
        </p:style>
        <p:txBody>
          <a:bodyPr wrap="none" lIns="92160" rIns="92160" tIns="46080" bIns="46080" anchor="ctr">
            <a:no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CAPITAL</a:t>
            </a:r>
            <a:endParaRPr b="0" lang="en-US" sz="2400" strike="noStrike" u="none">
              <a:solidFill>
                <a:srgbClr val="000000"/>
              </a:solidFill>
              <a:effectLst/>
              <a:uFillTx/>
              <a:latin typeface="Times New Roman"/>
            </a:endParaRPr>
          </a:p>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Arial"/>
              </a:rPr>
              <a:t>MARKETS</a:t>
            </a:r>
            <a:endParaRPr b="0" lang="en-US" sz="2400" strike="noStrike" u="none">
              <a:solidFill>
                <a:srgbClr val="000000"/>
              </a:solidFill>
              <a:effectLst/>
              <a:uFillTx/>
              <a:latin typeface="Times New Roman"/>
            </a:endParaRPr>
          </a:p>
        </p:txBody>
      </p:sp>
      <p:sp>
        <p:nvSpPr>
          <p:cNvPr id="59" name=""/>
          <p:cNvSpPr/>
          <p:nvPr/>
        </p:nvSpPr>
        <p:spPr>
          <a:xfrm rot="2386800">
            <a:off x="6248160" y="4343040"/>
            <a:ext cx="457200" cy="380880"/>
          </a:xfrm>
          <a:prstGeom prst="leftRightArrow">
            <a:avLst>
              <a:gd name="adj1" fmla="val 50000"/>
              <a:gd name="adj2" fmla="val 23896"/>
            </a:avLst>
          </a:prstGeom>
          <a:gradFill rotWithShape="0">
            <a:gsLst>
              <a:gs pos="0">
                <a:srgbClr val="000000"/>
              </a:gs>
              <a:gs pos="50000">
                <a:srgbClr val="ffff00"/>
              </a:gs>
              <a:gs pos="100000">
                <a:srgbClr val="000000"/>
              </a:gs>
            </a:gsLst>
            <a:lin ang="5400000"/>
          </a:gradFill>
          <a:ln w="6480">
            <a:solidFill>
              <a:srgbClr val="000000"/>
            </a:solidFill>
            <a:miter/>
          </a:ln>
          <a:effectLst>
            <a:outerShdw dist="17819" dir="2700000" blurRad="0" rotWithShape="0">
              <a:srgbClr val="000000"/>
            </a:outerShdw>
          </a:effectLst>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60" name=""/>
          <p:cNvSpPr/>
          <p:nvPr/>
        </p:nvSpPr>
        <p:spPr>
          <a:xfrm>
            <a:off x="1597680" y="1523880"/>
            <a:ext cx="1846800" cy="458280"/>
          </a:xfrm>
          <a:prstGeom prst="rect">
            <a:avLst/>
          </a:prstGeom>
          <a:noFill/>
          <a:ln w="0">
            <a:noFill/>
          </a:ln>
        </p:spPr>
        <p:style>
          <a:lnRef idx="0"/>
          <a:fillRef idx="0"/>
          <a:effectRef idx="0"/>
          <a:fontRef idx="minor"/>
        </p:style>
        <p:txBody>
          <a:bodyPr wrap="none" lIns="92160" rIns="92160" tIns="46080" bIns="46080" anchor="t">
            <a:spAutoFit/>
          </a:bodyPr>
          <a:p>
            <a:pPr lvl="1" marL="281160" indent="-166680">
              <a:lnSpc>
                <a:spcPct val="100000"/>
              </a:lnSpc>
              <a:buClr>
                <a:srgbClr val="0000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Energy Companies</a:t>
            </a:r>
            <a:endParaRPr b="0" lang="en-US" sz="1200" strike="noStrike" u="none">
              <a:solidFill>
                <a:srgbClr val="000000"/>
              </a:solidFill>
              <a:effectLst/>
              <a:uFillTx/>
              <a:latin typeface="Times New Roman"/>
            </a:endParaRPr>
          </a:p>
          <a:p>
            <a:pPr lvl="1" marL="281160" indent="-166680">
              <a:lnSpc>
                <a:spcPct val="100000"/>
              </a:lnSpc>
              <a:buClr>
                <a:srgbClr val="0000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Financial Institutions</a:t>
            </a:r>
            <a:endParaRPr b="0" lang="en-US" sz="1200" strike="noStrike" u="none">
              <a:solidFill>
                <a:srgbClr val="000000"/>
              </a:solidFill>
              <a:effectLst/>
              <a:uFillTx/>
              <a:latin typeface="Times New Roman"/>
            </a:endParaRPr>
          </a:p>
        </p:txBody>
      </p:sp>
      <p:sp>
        <p:nvSpPr>
          <p:cNvPr id="61" name=""/>
          <p:cNvSpPr/>
          <p:nvPr/>
        </p:nvSpPr>
        <p:spPr>
          <a:xfrm>
            <a:off x="3578400" y="6248520"/>
            <a:ext cx="2079000" cy="275400"/>
          </a:xfrm>
          <a:prstGeom prst="rect">
            <a:avLst/>
          </a:prstGeom>
          <a:noFill/>
          <a:ln w="0">
            <a:noFill/>
          </a:ln>
        </p:spPr>
        <p:style>
          <a:lnRef idx="0"/>
          <a:fillRef idx="0"/>
          <a:effectRef idx="0"/>
          <a:fontRef idx="minor"/>
        </p:style>
        <p:txBody>
          <a:bodyPr wrap="none" lIns="92160" rIns="92160" tIns="46080" bIns="46080" anchor="t">
            <a:spAutoFit/>
          </a:bodyPr>
          <a:p>
            <a:pPr marL="174600" indent="-174600">
              <a:lnSpc>
                <a:spcPct val="100000"/>
              </a:lnSpc>
              <a:buClr>
                <a:srgbClr val="0000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Inter-Dealer Transactions</a:t>
            </a:r>
            <a:endParaRPr b="0" lang="en-US" sz="1200" strike="noStrike" u="none">
              <a:solidFill>
                <a:srgbClr val="000000"/>
              </a:solidFill>
              <a:effectLst/>
              <a:uFillTx/>
              <a:latin typeface="Times New Roman"/>
            </a:endParaRPr>
          </a:p>
        </p:txBody>
      </p:sp>
      <p:sp>
        <p:nvSpPr>
          <p:cNvPr id="62" name=""/>
          <p:cNvSpPr/>
          <p:nvPr/>
        </p:nvSpPr>
        <p:spPr>
          <a:xfrm>
            <a:off x="-124920" y="4267080"/>
            <a:ext cx="3123000" cy="1372680"/>
          </a:xfrm>
          <a:prstGeom prst="rect">
            <a:avLst/>
          </a:prstGeom>
          <a:noFill/>
          <a:ln w="0">
            <a:noFill/>
          </a:ln>
        </p:spPr>
        <p:style>
          <a:lnRef idx="0"/>
          <a:fillRef idx="0"/>
          <a:effectRef idx="0"/>
          <a:fontRef idx="minor"/>
        </p:style>
        <p:txBody>
          <a:bodyPr wrap="none" lIns="92160" rIns="92160" tIns="46080" bIns="46080" anchor="t">
            <a:spAutoFit/>
          </a:bodyPr>
          <a:p>
            <a:pPr lvl="1" marL="281160" indent="-166680">
              <a:lnSpc>
                <a:spcPct val="100000"/>
              </a:lnSpc>
              <a:buClr>
                <a:srgbClr val="0000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Energy Utilities / Local Distribution</a:t>
            </a:r>
            <a:endParaRPr b="0" lang="en-US" sz="1200" strike="noStrike" u="none">
              <a:solidFill>
                <a:srgbClr val="000000"/>
              </a:solidFill>
              <a:effectLst/>
              <a:uFillTx/>
              <a:latin typeface="Times New Roman"/>
            </a:endParaRPr>
          </a:p>
          <a:p>
            <a:pPr lvl="1" marL="281160" indent="-1666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                         Companies/Pipelines</a:t>
            </a:r>
            <a:endParaRPr b="0" lang="en-US" sz="1200" strike="noStrike" u="none">
              <a:solidFill>
                <a:srgbClr val="000000"/>
              </a:solidFill>
              <a:effectLst/>
              <a:uFillTx/>
              <a:latin typeface="Times New Roman"/>
            </a:endParaRPr>
          </a:p>
          <a:p>
            <a:pPr lvl="1" marL="281160" indent="-166680">
              <a:lnSpc>
                <a:spcPct val="100000"/>
              </a:lnSpc>
              <a:buClr>
                <a:srgbClr val="0000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Agriculture Companies</a:t>
            </a:r>
            <a:endParaRPr b="0" lang="en-US" sz="1200" strike="noStrike" u="none">
              <a:solidFill>
                <a:srgbClr val="000000"/>
              </a:solidFill>
              <a:effectLst/>
              <a:uFillTx/>
              <a:latin typeface="Times New Roman"/>
            </a:endParaRPr>
          </a:p>
          <a:p>
            <a:pPr lvl="1" marL="281160" indent="-166680">
              <a:lnSpc>
                <a:spcPct val="100000"/>
              </a:lnSpc>
              <a:buClr>
                <a:srgbClr val="0000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Ski &amp; Vacation Resorts</a:t>
            </a:r>
            <a:endParaRPr b="0" lang="en-US" sz="1200" strike="noStrike" u="none">
              <a:solidFill>
                <a:srgbClr val="000000"/>
              </a:solidFill>
              <a:effectLst/>
              <a:uFillTx/>
              <a:latin typeface="Times New Roman"/>
            </a:endParaRPr>
          </a:p>
          <a:p>
            <a:pPr lvl="1" marL="281160" indent="-166680">
              <a:lnSpc>
                <a:spcPct val="100000"/>
              </a:lnSpc>
              <a:buClr>
                <a:srgbClr val="0000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Manufacturers</a:t>
            </a:r>
            <a:endParaRPr b="0" lang="en-US" sz="1200" strike="noStrike" u="none">
              <a:solidFill>
                <a:srgbClr val="000000"/>
              </a:solidFill>
              <a:effectLst/>
              <a:uFillTx/>
              <a:latin typeface="Times New Roman"/>
            </a:endParaRPr>
          </a:p>
          <a:p>
            <a:pPr lvl="1" marL="281160" indent="-166680">
              <a:lnSpc>
                <a:spcPct val="100000"/>
              </a:lnSpc>
              <a:buClr>
                <a:srgbClr val="0000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Construction Companies</a:t>
            </a:r>
            <a:endParaRPr b="0" lang="en-US" sz="1200" strike="noStrike" u="none">
              <a:solidFill>
                <a:srgbClr val="000000"/>
              </a:solidFill>
              <a:effectLst/>
              <a:uFillTx/>
              <a:latin typeface="Times New Roman"/>
            </a:endParaRPr>
          </a:p>
          <a:p>
            <a:pPr lvl="1" marL="281160" indent="-166680">
              <a:lnSpc>
                <a:spcPct val="100000"/>
              </a:lnSpc>
              <a:buClr>
                <a:srgbClr val="0000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Entertainment</a:t>
            </a:r>
            <a:endParaRPr b="0" lang="en-US" sz="1200" strike="noStrike" u="none">
              <a:solidFill>
                <a:srgbClr val="000000"/>
              </a:solidFill>
              <a:effectLst/>
              <a:uFillTx/>
              <a:latin typeface="Times New Roman"/>
            </a:endParaRPr>
          </a:p>
        </p:txBody>
      </p:sp>
      <p:sp>
        <p:nvSpPr>
          <p:cNvPr id="63" name="PlaceHolder 1"/>
          <p:cNvSpPr>
            <a:spLocks noGrp="1"/>
          </p:cNvSpPr>
          <p:nvPr>
            <p:ph type="title"/>
          </p:nvPr>
        </p:nvSpPr>
        <p:spPr>
          <a:xfrm>
            <a:off x="410760" y="334440"/>
            <a:ext cx="8226360" cy="73188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txBody>
          <a:bodyPr lIns="92160" rIns="92160" tIns="46080" bIns="4608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How is the Market Structured?</a:t>
            </a:r>
            <a:endParaRPr b="0" lang="en-US" sz="2800" strike="noStrike" u="none">
              <a:solidFill>
                <a:srgbClr val="000000"/>
              </a:solidFill>
              <a:effectLst/>
              <a:uFillTx/>
              <a:latin typeface="Times New Roman"/>
            </a:endParaRPr>
          </a:p>
        </p:txBody>
      </p:sp>
      <p:sp>
        <p:nvSpPr>
          <p:cNvPr id="64" name=""/>
          <p:cNvSpPr/>
          <p:nvPr/>
        </p:nvSpPr>
        <p:spPr>
          <a:xfrm>
            <a:off x="6995520" y="2971800"/>
            <a:ext cx="1990800" cy="458280"/>
          </a:xfrm>
          <a:prstGeom prst="rect">
            <a:avLst/>
          </a:prstGeom>
          <a:noFill/>
          <a:ln w="0">
            <a:noFill/>
          </a:ln>
        </p:spPr>
        <p:style>
          <a:lnRef idx="0"/>
          <a:fillRef idx="0"/>
          <a:effectRef idx="0"/>
          <a:fontRef idx="minor"/>
        </p:style>
        <p:txBody>
          <a:bodyPr wrap="none" lIns="92160" rIns="92160" tIns="46080" bIns="46080" anchor="t">
            <a:spAutoFit/>
          </a:bodyPr>
          <a:p>
            <a:pPr lvl="1" marL="281160" indent="-166680">
              <a:lnSpc>
                <a:spcPct val="100000"/>
              </a:lnSpc>
              <a:buClr>
                <a:srgbClr val="0000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Weather Bonds</a:t>
            </a:r>
            <a:endParaRPr b="0" lang="en-US" sz="1200" strike="noStrike" u="none">
              <a:solidFill>
                <a:srgbClr val="000000"/>
              </a:solidFill>
              <a:effectLst/>
              <a:uFillTx/>
              <a:latin typeface="Times New Roman"/>
            </a:endParaRPr>
          </a:p>
          <a:p>
            <a:pPr lvl="1" marL="281160" indent="-166680">
              <a:lnSpc>
                <a:spcPct val="100000"/>
              </a:lnSpc>
              <a:buClr>
                <a:srgbClr val="0000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Arial"/>
              </a:rPr>
              <a:t>Alternative Risk Funds</a:t>
            </a:r>
            <a:endParaRPr b="0" lang="en-US" sz="1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685800" y="228240"/>
            <a:ext cx="7772400" cy="76212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txBody>
          <a:bodyPr lIns="92160" rIns="92160" tIns="46080" bIns="4608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Structures</a:t>
            </a:r>
            <a:endParaRPr b="0" lang="en-US" sz="2800" strike="noStrike" u="none">
              <a:solidFill>
                <a:srgbClr val="000000"/>
              </a:solidFill>
              <a:effectLst/>
              <a:uFillTx/>
              <a:latin typeface="Times New Roman"/>
            </a:endParaRPr>
          </a:p>
        </p:txBody>
      </p:sp>
      <p:sp>
        <p:nvSpPr>
          <p:cNvPr id="66" name="PlaceHolder 2"/>
          <p:cNvSpPr>
            <a:spLocks noGrp="1"/>
          </p:cNvSpPr>
          <p:nvPr>
            <p:ph/>
          </p:nvPr>
        </p:nvSpPr>
        <p:spPr>
          <a:xfrm>
            <a:off x="762120" y="1143000"/>
            <a:ext cx="7162560" cy="5105520"/>
          </a:xfrm>
          <a:prstGeom prst="rect">
            <a:avLst/>
          </a:prstGeom>
          <a:solidFill>
            <a:srgbClr val="ffffcc"/>
          </a:solidFill>
          <a:ln w="9360">
            <a:solidFill>
              <a:srgbClr val="000000"/>
            </a:solidFill>
            <a:miter/>
          </a:ln>
          <a:effectLst>
            <a:outerShdw dist="71785" dir="2700000" blurRad="0" rotWithShape="0">
              <a:srgbClr val="969696"/>
            </a:outerShdw>
          </a:effectLst>
        </p:spPr>
        <p:txBody>
          <a:bodyPr lIns="92160" rIns="92160" tIns="46080" bIns="46080" anchor="t">
            <a:normAutofit/>
          </a:bodyPr>
          <a:p>
            <a:pPr marL="458640" indent="-458640">
              <a:lnSpc>
                <a:spcPct val="85000"/>
              </a:lnSpc>
              <a:spcBef>
                <a:spcPts val="300"/>
              </a:spcBef>
              <a:buClr>
                <a:srgbClr val="022f9e"/>
              </a:buClr>
              <a:buFont typeface="Monotype Sorts" charset="2"/>
              <a:buChar char=""/>
              <a:tabLst>
                <a:tab algn="l" pos="6858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Types of Contracts</a:t>
            </a:r>
            <a:endParaRPr b="0" lang="en-US" sz="2400" strike="noStrike" u="none">
              <a:solidFill>
                <a:srgbClr val="000000"/>
              </a:solidFill>
              <a:effectLst/>
              <a:uFillTx/>
              <a:latin typeface="Times New Roman"/>
            </a:endParaRPr>
          </a:p>
          <a:p>
            <a:pPr lvl="1" marL="1030320" indent="222120">
              <a:lnSpc>
                <a:spcPct val="85000"/>
              </a:lnSpc>
              <a:spcBef>
                <a:spcPts val="249"/>
              </a:spcBef>
              <a:buClr>
                <a:srgbClr val="ff0000"/>
              </a:buClr>
              <a:buFont typeface="Weather" charset="2"/>
              <a:buChar char=""/>
              <a:tabLst>
                <a:tab algn="l" pos="6858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Swaps, Caps, Floors, Collars, Exotics</a:t>
            </a:r>
            <a:endParaRPr b="0" lang="en-US" sz="2000" strike="noStrike" u="none">
              <a:solidFill>
                <a:srgbClr val="000000"/>
              </a:solidFill>
              <a:effectLst/>
              <a:uFillTx/>
              <a:latin typeface="Times New Roman"/>
            </a:endParaRPr>
          </a:p>
          <a:p>
            <a:pPr marL="458640" indent="-458640">
              <a:lnSpc>
                <a:spcPct val="85000"/>
              </a:lnSpc>
              <a:spcBef>
                <a:spcPts val="300"/>
              </a:spcBef>
              <a:buClr>
                <a:srgbClr val="022f9e"/>
              </a:buClr>
              <a:buFont typeface="Monotype Sorts" charset="2"/>
              <a:buChar char=""/>
              <a:tabLst>
                <a:tab algn="l" pos="6858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Term</a:t>
            </a:r>
            <a:endParaRPr b="0" lang="en-US" sz="2400" strike="noStrike" u="none">
              <a:solidFill>
                <a:srgbClr val="000000"/>
              </a:solidFill>
              <a:effectLst/>
              <a:uFillTx/>
              <a:latin typeface="Times New Roman"/>
            </a:endParaRPr>
          </a:p>
          <a:p>
            <a:pPr lvl="1" marL="1030320" indent="222120">
              <a:lnSpc>
                <a:spcPct val="85000"/>
              </a:lnSpc>
              <a:spcBef>
                <a:spcPts val="249"/>
              </a:spcBef>
              <a:buClr>
                <a:srgbClr val="ff0000"/>
              </a:buClr>
              <a:buFont typeface="Weather" charset="2"/>
              <a:buChar char=""/>
              <a:tabLst>
                <a:tab algn="l" pos="6858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Mainly seasonal</a:t>
            </a:r>
            <a:endParaRPr b="0" lang="en-US" sz="2000" strike="noStrike" u="none">
              <a:solidFill>
                <a:srgbClr val="000000"/>
              </a:solidFill>
              <a:effectLst/>
              <a:uFillTx/>
              <a:latin typeface="Times New Roman"/>
            </a:endParaRPr>
          </a:p>
          <a:p>
            <a:pPr lvl="1" marL="1030320" indent="222120">
              <a:lnSpc>
                <a:spcPct val="85000"/>
              </a:lnSpc>
              <a:spcBef>
                <a:spcPts val="249"/>
              </a:spcBef>
              <a:buClr>
                <a:srgbClr val="ff0000"/>
              </a:buClr>
              <a:buFont typeface="Weather" charset="2"/>
              <a:buChar char=""/>
              <a:tabLst>
                <a:tab algn="l" pos="6858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Multi-year transactions</a:t>
            </a:r>
            <a:endParaRPr b="0" lang="en-US" sz="2000" strike="noStrike" u="none">
              <a:solidFill>
                <a:srgbClr val="000000"/>
              </a:solidFill>
              <a:effectLst/>
              <a:uFillTx/>
              <a:latin typeface="Times New Roman"/>
            </a:endParaRPr>
          </a:p>
          <a:p>
            <a:pPr marL="458640" indent="-458640">
              <a:lnSpc>
                <a:spcPct val="85000"/>
              </a:lnSpc>
              <a:spcBef>
                <a:spcPts val="300"/>
              </a:spcBef>
              <a:buClr>
                <a:srgbClr val="022f9e"/>
              </a:buClr>
              <a:buFont typeface="Monotype Sorts" charset="2"/>
              <a:buChar char=""/>
              <a:tabLst>
                <a:tab algn="l" pos="6858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Size </a:t>
            </a:r>
            <a:endParaRPr b="0" lang="en-US" sz="2400" strike="noStrike" u="none">
              <a:solidFill>
                <a:srgbClr val="000000"/>
              </a:solidFill>
              <a:effectLst/>
              <a:uFillTx/>
              <a:latin typeface="Times New Roman"/>
            </a:endParaRPr>
          </a:p>
          <a:p>
            <a:pPr lvl="1" marL="1030320" indent="222120">
              <a:lnSpc>
                <a:spcPct val="85000"/>
              </a:lnSpc>
              <a:spcBef>
                <a:spcPts val="249"/>
              </a:spcBef>
              <a:buClr>
                <a:srgbClr val="ff0000"/>
              </a:buClr>
              <a:buFont typeface="Weather" charset="2"/>
              <a:buChar char=""/>
              <a:tabLst>
                <a:tab algn="l" pos="6858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Up to $500,000/DD</a:t>
            </a:r>
            <a:endParaRPr b="0" lang="en-US" sz="2000" strike="noStrike" u="none">
              <a:solidFill>
                <a:srgbClr val="000000"/>
              </a:solidFill>
              <a:effectLst/>
              <a:uFillTx/>
              <a:latin typeface="Times New Roman"/>
            </a:endParaRPr>
          </a:p>
          <a:p>
            <a:pPr marL="458640" indent="-458640">
              <a:lnSpc>
                <a:spcPct val="85000"/>
              </a:lnSpc>
              <a:spcBef>
                <a:spcPts val="300"/>
              </a:spcBef>
              <a:buClr>
                <a:srgbClr val="022f9e"/>
              </a:buClr>
              <a:buFont typeface="Monotype Sorts" charset="2"/>
              <a:buChar char=""/>
              <a:tabLst>
                <a:tab algn="l" pos="6858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Exposure Limits</a:t>
            </a:r>
            <a:endParaRPr b="0" lang="en-US" sz="2400" strike="noStrike" u="none">
              <a:solidFill>
                <a:srgbClr val="000000"/>
              </a:solidFill>
              <a:effectLst/>
              <a:uFillTx/>
              <a:latin typeface="Times New Roman"/>
            </a:endParaRPr>
          </a:p>
          <a:p>
            <a:pPr lvl="1" marL="1030320" indent="222120">
              <a:lnSpc>
                <a:spcPct val="85000"/>
              </a:lnSpc>
              <a:spcBef>
                <a:spcPts val="249"/>
              </a:spcBef>
              <a:buClr>
                <a:srgbClr val="ff0000"/>
              </a:buClr>
              <a:buFont typeface="Weather" charset="2"/>
              <a:buChar char=""/>
              <a:tabLst>
                <a:tab algn="l" pos="6858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Transactions capped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endParaRPr b="0" lang="en-US" sz="2000" strike="noStrike" u="none">
              <a:solidFill>
                <a:srgbClr val="000000"/>
              </a:solidFill>
              <a:effectLst/>
              <a:uFillTx/>
              <a:latin typeface="Times New Roman"/>
            </a:endParaRPr>
          </a:p>
          <a:p>
            <a:pPr marL="458640" indent="-458640">
              <a:lnSpc>
                <a:spcPct val="85000"/>
              </a:lnSpc>
              <a:spcBef>
                <a:spcPts val="300"/>
              </a:spcBef>
              <a:buClr>
                <a:srgbClr val="022f9e"/>
              </a:buClr>
              <a:buFont typeface="Monotype Sorts" charset="2"/>
              <a:buChar char=""/>
              <a:tabLst>
                <a:tab algn="l" pos="6858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Locations </a:t>
            </a:r>
            <a:endParaRPr b="0" lang="en-US" sz="2400" strike="noStrike" u="none">
              <a:solidFill>
                <a:srgbClr val="000000"/>
              </a:solidFill>
              <a:effectLst/>
              <a:uFillTx/>
              <a:latin typeface="Times New Roman"/>
            </a:endParaRPr>
          </a:p>
          <a:p>
            <a:pPr lvl="1" marL="1030320" indent="222120">
              <a:lnSpc>
                <a:spcPct val="85000"/>
              </a:lnSpc>
              <a:spcBef>
                <a:spcPts val="249"/>
              </a:spcBef>
              <a:buClr>
                <a:srgbClr val="ff0000"/>
              </a:buClr>
              <a:buFont typeface="Weather" charset="2"/>
              <a:buChar char=""/>
              <a:tabLst>
                <a:tab algn="l" pos="6858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Domestic/International</a:t>
            </a:r>
            <a:endParaRPr b="0" lang="en-US" sz="2000" strike="noStrike" u="none">
              <a:solidFill>
                <a:srgbClr val="000000"/>
              </a:solidFill>
              <a:effectLst/>
              <a:uFillTx/>
              <a:latin typeface="Times New Roman"/>
            </a:endParaRPr>
          </a:p>
          <a:p>
            <a:pPr lvl="1" marL="1030320" indent="222120">
              <a:lnSpc>
                <a:spcPct val="85000"/>
              </a:lnSpc>
              <a:spcBef>
                <a:spcPts val="249"/>
              </a:spcBef>
              <a:buClr>
                <a:srgbClr val="ff0000"/>
              </a:buClr>
              <a:buFont typeface="Weather" charset="2"/>
              <a:buChar char=""/>
              <a:tabLst>
                <a:tab algn="l" pos="6858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Baskets (Multiple cities)</a:t>
            </a:r>
            <a:endParaRPr b="0" lang="en-US" sz="2000" strike="noStrike" u="none">
              <a:solidFill>
                <a:srgbClr val="000000"/>
              </a:solidFill>
              <a:effectLst/>
              <a:uFillTx/>
              <a:latin typeface="Times New Roman"/>
            </a:endParaRPr>
          </a:p>
          <a:p>
            <a:pPr marL="458640" indent="-458640">
              <a:lnSpc>
                <a:spcPct val="85000"/>
              </a:lnSpc>
              <a:spcBef>
                <a:spcPts val="300"/>
              </a:spcBef>
              <a:buClr>
                <a:srgbClr val="022f9e"/>
              </a:buClr>
              <a:buFont typeface="Monotype Sorts" charset="2"/>
              <a:buChar char=""/>
              <a:tabLst>
                <a:tab algn="l" pos="6858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Hybrids</a:t>
            </a:r>
            <a:endParaRPr b="0" lang="en-US" sz="2400" strike="noStrike" u="none">
              <a:solidFill>
                <a:srgbClr val="000000"/>
              </a:solidFill>
              <a:effectLst/>
              <a:uFillTx/>
              <a:latin typeface="Times New Roman"/>
            </a:endParaRPr>
          </a:p>
          <a:p>
            <a:pPr lvl="1" marL="1030320" indent="222120">
              <a:lnSpc>
                <a:spcPct val="85000"/>
              </a:lnSpc>
              <a:spcBef>
                <a:spcPts val="249"/>
              </a:spcBef>
              <a:buClr>
                <a:srgbClr val="ff0000"/>
              </a:buClr>
              <a:buFont typeface="Weather" charset="2"/>
              <a:buChar char=""/>
              <a:tabLst>
                <a:tab algn="l" pos="6858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Securitizations</a:t>
            </a:r>
            <a:endParaRPr b="0" lang="en-US" sz="2000" strike="noStrike" u="none">
              <a:solidFill>
                <a:srgbClr val="000000"/>
              </a:solidFill>
              <a:effectLst/>
              <a:uFillTx/>
              <a:latin typeface="Times New Roman"/>
            </a:endParaRPr>
          </a:p>
          <a:p>
            <a:pPr lvl="1" marL="1030320" indent="222120">
              <a:lnSpc>
                <a:spcPct val="85000"/>
              </a:lnSpc>
              <a:spcBef>
                <a:spcPts val="249"/>
              </a:spcBef>
              <a:buClr>
                <a:srgbClr val="ff0000"/>
              </a:buClr>
              <a:buFont typeface="Weather" charset="2"/>
              <a:buChar char=""/>
              <a:tabLst>
                <a:tab algn="l" pos="6858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Weather-linked products</a:t>
            </a:r>
            <a:endParaRPr b="0" lang="en-US" sz="2000" strike="noStrike" u="none">
              <a:solidFill>
                <a:srgbClr val="000000"/>
              </a:solidFill>
              <a:effectLst/>
              <a:uFillTx/>
              <a:latin typeface="Times New Roman"/>
            </a:endParaRPr>
          </a:p>
          <a:p>
            <a:pPr lvl="1" marL="1030320" indent="0">
              <a:lnSpc>
                <a:spcPct val="85000"/>
              </a:lnSpc>
              <a:spcBef>
                <a:spcPts val="249"/>
              </a:spcBef>
              <a:buNone/>
              <a:tabLst>
                <a:tab algn="l" pos="6858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 name=""/>
          <p:cNvSpPr/>
          <p:nvPr/>
        </p:nvSpPr>
        <p:spPr>
          <a:xfrm>
            <a:off x="762120" y="685800"/>
            <a:ext cx="7848360" cy="83808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style>
          <a:lnRef idx="0"/>
          <a:fillRef idx="0"/>
          <a:effectRef idx="0"/>
          <a:fontRef idx="minor"/>
        </p:style>
        <p:txBody>
          <a:bodyPr lIns="92160" rIns="92160" tIns="46080" bIns="4608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Degree Days</a:t>
            </a:r>
            <a:endParaRPr b="0" lang="en-US" sz="2800" strike="noStrike" u="none">
              <a:solidFill>
                <a:srgbClr val="000000"/>
              </a:solidFill>
              <a:effectLst/>
              <a:uFillTx/>
              <a:latin typeface="Times New Roman"/>
            </a:endParaRPr>
          </a:p>
        </p:txBody>
      </p:sp>
      <p:sp>
        <p:nvSpPr>
          <p:cNvPr id="68" name=""/>
          <p:cNvSpPr/>
          <p:nvPr/>
        </p:nvSpPr>
        <p:spPr>
          <a:xfrm>
            <a:off x="762120" y="2057400"/>
            <a:ext cx="7772400" cy="4114800"/>
          </a:xfrm>
          <a:prstGeom prst="rect">
            <a:avLst/>
          </a:prstGeom>
          <a:solidFill>
            <a:srgbClr val="ffffcc"/>
          </a:solidFill>
          <a:ln w="0">
            <a:noFill/>
          </a:ln>
          <a:effectLst>
            <a:outerShdw dist="107932" dir="2700000" blurRad="0" rotWithShape="0">
              <a:srgbClr val="969696"/>
            </a:outerShdw>
          </a:effectLst>
        </p:spPr>
        <p:style>
          <a:lnRef idx="0"/>
          <a:fillRef idx="0"/>
          <a:effectRef idx="0"/>
          <a:fontRef idx="minor"/>
        </p:style>
        <p:txBody>
          <a:bodyPr lIns="92160" rIns="92160" tIns="46080" bIns="46080" anchor="t">
            <a:normAutofit/>
          </a:bodyPr>
          <a:p>
            <a:pPr marL="343080" indent="-343080">
              <a:lnSpc>
                <a:spcPct val="100000"/>
              </a:lnSpc>
              <a:spcBef>
                <a:spcPts val="601"/>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Cooling Degree Days (</a:t>
            </a:r>
            <a:r>
              <a:rPr b="1" lang="en-US" sz="2400" strike="noStrike" u="none">
                <a:solidFill>
                  <a:srgbClr val="000000"/>
                </a:solidFill>
                <a:effectLst/>
                <a:uFillTx/>
                <a:latin typeface="Arial"/>
              </a:rPr>
              <a:t>CDDs</a:t>
            </a:r>
            <a:r>
              <a:rPr b="0" lang="en-US" sz="2400" strike="noStrike" u="none">
                <a:solidFill>
                  <a:srgbClr val="000000"/>
                </a:solidFill>
                <a:effectLst/>
                <a:uFillTx/>
                <a:latin typeface="Arial"/>
              </a:rPr>
              <a:t>)</a:t>
            </a:r>
            <a:endParaRPr b="0" lang="en-US" sz="2400" strike="noStrike" u="none">
              <a:solidFill>
                <a:srgbClr val="000000"/>
              </a:solidFill>
              <a:effectLst/>
              <a:uFillTx/>
              <a:latin typeface="Times New Roman"/>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Summer measure of average daily temperature </a:t>
            </a:r>
            <a:r>
              <a:rPr b="1" lang="en-US" sz="2000" strike="noStrike" u="none">
                <a:solidFill>
                  <a:srgbClr val="000000"/>
                </a:solidFill>
                <a:effectLst/>
                <a:uFillTx/>
                <a:latin typeface="Arial"/>
              </a:rPr>
              <a:t>above</a:t>
            </a:r>
            <a:r>
              <a:rPr b="0" lang="en-US" sz="2000" strike="noStrike" u="none">
                <a:solidFill>
                  <a:srgbClr val="000000"/>
                </a:solidFill>
                <a:effectLst/>
                <a:uFillTx/>
                <a:latin typeface="Arial"/>
              </a:rPr>
              <a:t> 65</a:t>
            </a:r>
            <a:r>
              <a:rPr b="0" lang="en-US" sz="2000" strike="noStrike" u="none" baseline="30000">
                <a:solidFill>
                  <a:srgbClr val="000000"/>
                </a:solidFill>
                <a:effectLst/>
                <a:uFillTx/>
                <a:latin typeface="Arial"/>
              </a:rPr>
              <a:t>o</a:t>
            </a:r>
            <a:r>
              <a:rPr b="0" lang="en-US" sz="2000" strike="noStrike" u="none">
                <a:solidFill>
                  <a:srgbClr val="000000"/>
                </a:solidFill>
                <a:effectLst/>
                <a:uFillTx/>
                <a:latin typeface="Arial"/>
              </a:rPr>
              <a:t>F (18</a:t>
            </a:r>
            <a:r>
              <a:rPr b="0" lang="en-US" sz="2000" strike="noStrike" u="none" baseline="30000">
                <a:solidFill>
                  <a:srgbClr val="000000"/>
                </a:solidFill>
                <a:effectLst/>
                <a:uFillTx/>
                <a:latin typeface="Arial"/>
              </a:rPr>
              <a:t>o</a:t>
            </a:r>
            <a:r>
              <a:rPr b="0" lang="en-US" sz="2000" strike="noStrike" u="none">
                <a:solidFill>
                  <a:srgbClr val="000000"/>
                </a:solidFill>
                <a:effectLst/>
                <a:uFillTx/>
                <a:latin typeface="Arial"/>
              </a:rPr>
              <a:t>C)</a:t>
            </a:r>
            <a:endParaRPr b="0" lang="en-US" sz="2000" strike="noStrike" u="none">
              <a:solidFill>
                <a:srgbClr val="000000"/>
              </a:solidFill>
              <a:effectLst/>
              <a:uFillTx/>
              <a:latin typeface="Times New Roman"/>
            </a:endParaRPr>
          </a:p>
          <a:p>
            <a:pPr marL="343080" indent="-343080">
              <a:lnSpc>
                <a:spcPct val="100000"/>
              </a:lnSpc>
              <a:spcBef>
                <a:spcPts val="601"/>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Heating Degree Days (</a:t>
            </a:r>
            <a:r>
              <a:rPr b="1" lang="en-US" sz="2400" strike="noStrike" u="none">
                <a:solidFill>
                  <a:srgbClr val="000000"/>
                </a:solidFill>
                <a:effectLst/>
                <a:uFillTx/>
                <a:latin typeface="Arial"/>
              </a:rPr>
              <a:t>HDDs</a:t>
            </a:r>
            <a:r>
              <a:rPr b="0" lang="en-US" sz="2400" strike="noStrike" u="none">
                <a:solidFill>
                  <a:srgbClr val="000000"/>
                </a:solidFill>
                <a:effectLst/>
                <a:uFillTx/>
                <a:latin typeface="Arial"/>
              </a:rPr>
              <a:t>)</a:t>
            </a:r>
            <a:endParaRPr b="0" lang="en-US" sz="2400" strike="noStrike" u="none">
              <a:solidFill>
                <a:srgbClr val="000000"/>
              </a:solidFill>
              <a:effectLst/>
              <a:uFillTx/>
              <a:latin typeface="Times New Roman"/>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Winter measure of average daily temperature </a:t>
            </a:r>
            <a:r>
              <a:rPr b="1" lang="en-US" sz="2000" strike="noStrike" u="none">
                <a:solidFill>
                  <a:srgbClr val="000000"/>
                </a:solidFill>
                <a:effectLst/>
                <a:uFillTx/>
                <a:latin typeface="Arial"/>
              </a:rPr>
              <a:t>below</a:t>
            </a:r>
            <a:r>
              <a:rPr b="0" lang="en-US" sz="2000" strike="noStrike" u="none">
                <a:solidFill>
                  <a:srgbClr val="000000"/>
                </a:solidFill>
                <a:effectLst/>
                <a:uFillTx/>
                <a:latin typeface="Arial"/>
              </a:rPr>
              <a:t> 65</a:t>
            </a:r>
            <a:r>
              <a:rPr b="0" lang="en-US" sz="2000" strike="noStrike" u="none" baseline="30000">
                <a:solidFill>
                  <a:srgbClr val="000000"/>
                </a:solidFill>
                <a:effectLst/>
                <a:uFillTx/>
                <a:latin typeface="Arial"/>
              </a:rPr>
              <a:t>o</a:t>
            </a:r>
            <a:r>
              <a:rPr b="0" lang="en-US" sz="2000" strike="noStrike" u="none">
                <a:solidFill>
                  <a:srgbClr val="000000"/>
                </a:solidFill>
                <a:effectLst/>
                <a:uFillTx/>
                <a:latin typeface="Arial"/>
              </a:rPr>
              <a:t>F (18</a:t>
            </a:r>
            <a:r>
              <a:rPr b="0" lang="en-US" sz="2000" strike="noStrike" u="none" baseline="30000">
                <a:solidFill>
                  <a:srgbClr val="000000"/>
                </a:solidFill>
                <a:effectLst/>
                <a:uFillTx/>
                <a:latin typeface="Arial"/>
              </a:rPr>
              <a:t>o</a:t>
            </a:r>
            <a:r>
              <a:rPr b="0" lang="en-US" sz="2000" strike="noStrike" u="none">
                <a:solidFill>
                  <a:srgbClr val="000000"/>
                </a:solidFill>
                <a:effectLst/>
                <a:uFillTx/>
                <a:latin typeface="Arial"/>
              </a:rPr>
              <a:t>C)</a:t>
            </a:r>
            <a:endParaRPr b="0" lang="en-US" sz="2000" strike="noStrike" u="none">
              <a:solidFill>
                <a:srgbClr val="000000"/>
              </a:solidFill>
              <a:effectLst/>
              <a:uFillTx/>
              <a:latin typeface="Times New Roman"/>
            </a:endParaRPr>
          </a:p>
          <a:p>
            <a:pPr marL="343080" indent="-343080">
              <a:lnSpc>
                <a:spcPct val="100000"/>
              </a:lnSpc>
              <a:spcBef>
                <a:spcPts val="601"/>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HDD Example:</a:t>
            </a:r>
            <a:endParaRPr b="0" lang="en-US" sz="2400" strike="noStrike" u="none">
              <a:solidFill>
                <a:srgbClr val="000000"/>
              </a:solidFill>
              <a:effectLst/>
              <a:uFillTx/>
              <a:latin typeface="Times New Roman"/>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If the average of the daily high and the daily low temperatures is 52</a:t>
            </a:r>
            <a:r>
              <a:rPr b="0" lang="en-US" sz="2000" strike="noStrike" u="none" baseline="30000">
                <a:solidFill>
                  <a:srgbClr val="000000"/>
                </a:solidFill>
                <a:effectLst/>
                <a:uFillTx/>
                <a:latin typeface="Arial"/>
              </a:rPr>
              <a:t>o</a:t>
            </a:r>
            <a:r>
              <a:rPr b="0" lang="en-US" sz="2000" strike="noStrike" u="none">
                <a:solidFill>
                  <a:srgbClr val="000000"/>
                </a:solidFill>
                <a:effectLst/>
                <a:uFillTx/>
                <a:latin typeface="Arial"/>
              </a:rPr>
              <a:t>F, then there are </a:t>
            </a:r>
            <a:r>
              <a:rPr b="1" lang="en-US" sz="2000" strike="noStrike" u="none">
                <a:solidFill>
                  <a:srgbClr val="000000"/>
                </a:solidFill>
                <a:effectLst/>
                <a:uFillTx/>
                <a:latin typeface="Arial"/>
              </a:rPr>
              <a:t>13 HDDs</a:t>
            </a:r>
            <a:r>
              <a:rPr b="0" lang="en-US" sz="2000" strike="noStrike" u="none">
                <a:solidFill>
                  <a:srgbClr val="000000"/>
                </a:solidFill>
                <a:effectLst/>
                <a:uFillTx/>
                <a:latin typeface="Arial"/>
              </a:rPr>
              <a:t> for that day </a:t>
            </a:r>
            <a:endParaRPr b="0" lang="en-US" sz="2000" strike="noStrike" u="none">
              <a:solidFill>
                <a:srgbClr val="000000"/>
              </a:solidFill>
              <a:effectLst/>
              <a:uFillTx/>
              <a:latin typeface="Times New Roman"/>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To determine # of HDDs for a winter season, add HDDs for each day of the period</a:t>
            </a:r>
            <a:endParaRPr b="0" lang="en-US" sz="2000" strike="noStrike" u="none">
              <a:solidFill>
                <a:srgbClr val="000000"/>
              </a:solidFill>
              <a:effectLst/>
              <a:uFillTx/>
              <a:latin typeface="Times New Roman"/>
            </a:endParaRPr>
          </a:p>
        </p:txBody>
      </p:sp>
      <p:sp>
        <p:nvSpPr>
          <p:cNvPr id="69" name=""/>
          <p:cNvSpPr/>
          <p:nvPr/>
        </p:nvSpPr>
        <p:spPr>
          <a:xfrm>
            <a:off x="762120" y="2057400"/>
            <a:ext cx="7772400" cy="411480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 name="PlaceHolder 1"/>
          <p:cNvSpPr>
            <a:spLocks noGrp="1"/>
          </p:cNvSpPr>
          <p:nvPr>
            <p:ph type="title"/>
          </p:nvPr>
        </p:nvSpPr>
        <p:spPr>
          <a:xfrm>
            <a:off x="533520" y="533160"/>
            <a:ext cx="7772400" cy="68580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txBody>
          <a:bodyPr lIns="92160" rIns="92160" tIns="46080" bIns="4608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Common Indices</a:t>
            </a:r>
            <a:endParaRPr b="0" lang="en-US" sz="2800" strike="noStrike" u="none">
              <a:solidFill>
                <a:srgbClr val="000000"/>
              </a:solidFill>
              <a:effectLst/>
              <a:uFillTx/>
              <a:latin typeface="Times New Roman"/>
            </a:endParaRPr>
          </a:p>
        </p:txBody>
      </p:sp>
      <p:sp>
        <p:nvSpPr>
          <p:cNvPr id="71" name="PlaceHolder 2"/>
          <p:cNvSpPr>
            <a:spLocks noGrp="1"/>
          </p:cNvSpPr>
          <p:nvPr>
            <p:ph/>
          </p:nvPr>
        </p:nvSpPr>
        <p:spPr>
          <a:xfrm>
            <a:off x="533160" y="1676160"/>
            <a:ext cx="7391160" cy="4343400"/>
          </a:xfrm>
          <a:prstGeom prst="rect">
            <a:avLst/>
          </a:prstGeom>
          <a:solidFill>
            <a:srgbClr val="ffffcc"/>
          </a:solidFill>
          <a:ln w="9360">
            <a:solidFill>
              <a:srgbClr val="000000"/>
            </a:solidFill>
            <a:miter/>
          </a:ln>
          <a:effectLst>
            <a:outerShdw dist="53966" dir="2700000" blurRad="0" rotWithShape="0">
              <a:srgbClr val="969696"/>
            </a:outerShdw>
          </a:effectLst>
        </p:spPr>
        <p:txBody>
          <a:bodyPr lIns="92160" rIns="92160" tIns="46080" bIns="46080" anchor="t">
            <a:normAutofit/>
          </a:bodyPr>
          <a:p>
            <a:pPr marL="458640" indent="-458640">
              <a:lnSpc>
                <a:spcPct val="100000"/>
              </a:lnSpc>
              <a:spcBef>
                <a:spcPts val="601"/>
              </a:spcBef>
              <a:spcAft>
                <a:spcPts val="751"/>
              </a:spcAft>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Degree Days</a:t>
            </a:r>
            <a:r>
              <a:rPr b="0" lang="en-US" sz="2400" strike="noStrike" u="none">
                <a:solidFill>
                  <a:srgbClr val="000000"/>
                </a:solidFill>
                <a:effectLst/>
                <a:uFillTx/>
                <a:latin typeface="Arial"/>
              </a:rPr>
              <a:t> (Heating, Cooling, Customized)</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Temperature </a:t>
            </a:r>
            <a:r>
              <a:rPr b="0" lang="en-US" sz="2400" strike="noStrike" u="none">
                <a:solidFill>
                  <a:srgbClr val="000000"/>
                </a:solidFill>
                <a:effectLst/>
                <a:uFillTx/>
                <a:latin typeface="Arial"/>
              </a:rPr>
              <a:t>(Maximum, Minimum, Events)</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Rainfall</a:t>
            </a:r>
            <a:r>
              <a:rPr b="0" lang="en-US" sz="2400" strike="noStrike" u="none">
                <a:solidFill>
                  <a:srgbClr val="000000"/>
                </a:solidFill>
                <a:effectLst/>
                <a:uFillTx/>
                <a:latin typeface="Arial"/>
              </a:rPr>
              <a:t> (Inches, Events)</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Snowfall</a:t>
            </a:r>
            <a:r>
              <a:rPr b="0" lang="en-US" sz="2400" strike="noStrike" u="none">
                <a:solidFill>
                  <a:srgbClr val="000000"/>
                </a:solidFill>
                <a:effectLst/>
                <a:uFillTx/>
                <a:latin typeface="Arial"/>
              </a:rPr>
              <a:t> (Inches, Events)</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Streamflow</a:t>
            </a:r>
            <a:r>
              <a:rPr b="0" lang="en-US" sz="2400" strike="noStrike" u="none">
                <a:solidFill>
                  <a:srgbClr val="000000"/>
                </a:solidFill>
                <a:effectLst/>
                <a:uFillTx/>
                <a:latin typeface="Arial"/>
              </a:rPr>
              <a:t> (CFS, MAF)</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Storm Activity</a:t>
            </a:r>
            <a:r>
              <a:rPr b="0" lang="en-US" sz="2400" strike="noStrike" u="none">
                <a:solidFill>
                  <a:srgbClr val="000000"/>
                </a:solidFill>
                <a:effectLst/>
                <a:uFillTx/>
                <a:latin typeface="Arial"/>
              </a:rPr>
              <a:t> (Intensity, Frequency)</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Perceived Temperature</a:t>
            </a:r>
            <a:r>
              <a:rPr b="0" lang="en-US" sz="2400" strike="noStrike" u="none">
                <a:solidFill>
                  <a:srgbClr val="000000"/>
                </a:solidFill>
                <a:effectLst/>
                <a:uFillTx/>
                <a:latin typeface="Arial"/>
              </a:rPr>
              <a:t> (Wind Chill, Heat Index)</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Combinations</a:t>
            </a:r>
            <a:r>
              <a:rPr b="0" lang="en-US" sz="2400" strike="noStrike" u="none">
                <a:solidFill>
                  <a:srgbClr val="000000"/>
                </a:solidFill>
                <a:effectLst/>
                <a:uFillTx/>
                <a:latin typeface="Arial"/>
              </a:rPr>
              <a:t> (Custom Index, Multiple Trigger)</a:t>
            </a:r>
            <a:endParaRPr b="0" lang="en-US" sz="2400" strike="noStrike" u="none">
              <a:solidFill>
                <a:srgbClr val="000000"/>
              </a:solidFill>
              <a:effectLst/>
              <a:uFillTx/>
              <a:latin typeface="Times New Roman"/>
            </a:endParaRPr>
          </a:p>
        </p:txBody>
      </p:sp>
      <p:sp>
        <p:nvSpPr>
          <p:cNvPr id="72" name=""/>
          <p:cNvSpPr/>
          <p:nvPr/>
        </p:nvSpPr>
        <p:spPr>
          <a:xfrm>
            <a:off x="914400" y="1752480"/>
            <a:ext cx="7315200" cy="403884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grpSp>
        <p:nvGrpSpPr>
          <p:cNvPr id="73" name=""/>
          <p:cNvGrpSpPr/>
          <p:nvPr/>
        </p:nvGrpSpPr>
        <p:grpSpPr>
          <a:xfrm>
            <a:off x="7467480" y="1677960"/>
            <a:ext cx="1444680" cy="4951440"/>
            <a:chOff x="7467480" y="1677960"/>
            <a:chExt cx="1444680" cy="4951440"/>
          </a:xfrm>
        </p:grpSpPr>
        <p:sp>
          <p:nvSpPr>
            <p:cNvPr id="74" name=""/>
            <p:cNvSpPr/>
            <p:nvPr/>
          </p:nvSpPr>
          <p:spPr>
            <a:xfrm>
              <a:off x="7845480" y="1677960"/>
              <a:ext cx="685800" cy="2530440"/>
            </a:xfrm>
            <a:prstGeom prst="rect">
              <a:avLst/>
            </a:prstGeom>
            <a:solidFill>
              <a:srgbClr val="ff0000"/>
            </a:solidFill>
            <a:ln w="6480">
              <a:solidFill>
                <a:srgbClr val="ccccff"/>
              </a:solidFill>
              <a:miter/>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pic>
          <p:nvPicPr>
            <p:cNvPr id="75" name="SPRSDW" descr=""/>
            <p:cNvPicPr/>
            <p:nvPr/>
          </p:nvPicPr>
          <p:blipFill>
            <a:blip r:embed="rId1"/>
            <a:stretch/>
          </p:blipFill>
          <p:spPr>
            <a:xfrm>
              <a:off x="7467480" y="6423120"/>
              <a:ext cx="1444680" cy="206280"/>
            </a:xfrm>
            <a:prstGeom prst="rect">
              <a:avLst/>
            </a:prstGeom>
            <a:solidFill>
              <a:srgbClr val="ff0000"/>
            </a:solidFill>
            <a:ln w="0">
              <a:noFill/>
            </a:ln>
          </p:spPr>
        </p:pic>
        <p:sp>
          <p:nvSpPr>
            <p:cNvPr id="76" name=""/>
            <p:cNvSpPr/>
            <p:nvPr/>
          </p:nvSpPr>
          <p:spPr>
            <a:xfrm>
              <a:off x="7844040" y="4208400"/>
              <a:ext cx="691920" cy="1073160"/>
            </a:xfrm>
            <a:prstGeom prst="rect">
              <a:avLst/>
            </a:prstGeom>
            <a:solidFill>
              <a:srgbClr val="ff0000"/>
            </a:solidFill>
            <a:ln w="0">
              <a:noFill/>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77" name=""/>
            <p:cNvSpPr/>
            <p:nvPr/>
          </p:nvSpPr>
          <p:spPr>
            <a:xfrm>
              <a:off x="7535880" y="5127480"/>
              <a:ext cx="1308240" cy="1227240"/>
            </a:xfrm>
            <a:prstGeom prst="ellipse">
              <a:avLst/>
            </a:prstGeom>
            <a:solidFill>
              <a:srgbClr val="ff0000"/>
            </a:solidFill>
            <a:ln w="0">
              <a:noFill/>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pic>
          <p:nvPicPr>
            <p:cNvPr id="78" name="snow1" descr=""/>
            <p:cNvPicPr/>
            <p:nvPr/>
          </p:nvPicPr>
          <p:blipFill>
            <a:blip r:embed="rId2"/>
            <a:stretch/>
          </p:blipFill>
          <p:spPr>
            <a:xfrm>
              <a:off x="7851960" y="2625840"/>
              <a:ext cx="676080" cy="461880"/>
            </a:xfrm>
            <a:prstGeom prst="rect">
              <a:avLst/>
            </a:prstGeom>
            <a:solidFill>
              <a:srgbClr val="ff0000"/>
            </a:solidFill>
            <a:ln w="0">
              <a:noFill/>
            </a:ln>
          </p:spPr>
        </p:pic>
        <p:pic>
          <p:nvPicPr>
            <p:cNvPr id="79" name="sun" descr=""/>
            <p:cNvPicPr/>
            <p:nvPr/>
          </p:nvPicPr>
          <p:blipFill>
            <a:blip r:embed="rId3"/>
            <a:stretch/>
          </p:blipFill>
          <p:spPr>
            <a:xfrm>
              <a:off x="7850160" y="2158920"/>
              <a:ext cx="677880" cy="473040"/>
            </a:xfrm>
            <a:prstGeom prst="rect">
              <a:avLst/>
            </a:prstGeom>
            <a:solidFill>
              <a:srgbClr val="ff0000"/>
            </a:solidFill>
            <a:ln w="0">
              <a:noFill/>
            </a:ln>
          </p:spPr>
        </p:pic>
        <p:pic>
          <p:nvPicPr>
            <p:cNvPr id="80" name="Stream" descr=""/>
            <p:cNvPicPr/>
            <p:nvPr/>
          </p:nvPicPr>
          <p:blipFill>
            <a:blip r:embed="rId4"/>
            <a:stretch/>
          </p:blipFill>
          <p:spPr>
            <a:xfrm>
              <a:off x="7858080" y="3087720"/>
              <a:ext cx="673200" cy="708120"/>
            </a:xfrm>
            <a:prstGeom prst="rect">
              <a:avLst/>
            </a:prstGeom>
            <a:solidFill>
              <a:srgbClr val="ff0000"/>
            </a:solidFill>
            <a:ln w="0">
              <a:noFill/>
            </a:ln>
          </p:spPr>
        </p:pic>
        <p:pic>
          <p:nvPicPr>
            <p:cNvPr id="81" name="LIGHTING" descr=""/>
            <p:cNvPicPr/>
            <p:nvPr/>
          </p:nvPicPr>
          <p:blipFill>
            <a:blip r:embed="rId5"/>
            <a:srcRect l="0" t="0" r="21120" b="6047"/>
            <a:stretch/>
          </p:blipFill>
          <p:spPr>
            <a:xfrm>
              <a:off x="7854840" y="3789360"/>
              <a:ext cx="673200" cy="584280"/>
            </a:xfrm>
            <a:prstGeom prst="rect">
              <a:avLst/>
            </a:prstGeom>
            <a:solidFill>
              <a:srgbClr val="ff0000"/>
            </a:solidFill>
            <a:ln w="0">
              <a:noFill/>
            </a:ln>
          </p:spPr>
        </p:pic>
      </p:gr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85800" y="457200"/>
            <a:ext cx="7772400" cy="83808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txBody>
          <a:bodyPr lIns="92160" rIns="92160" tIns="46080" bIns="4608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The First Step: Assessment</a:t>
            </a:r>
            <a:endParaRPr b="0" lang="en-US" sz="2800" strike="noStrike" u="none">
              <a:solidFill>
                <a:srgbClr val="000000"/>
              </a:solidFill>
              <a:effectLst/>
              <a:uFillTx/>
              <a:latin typeface="Times New Roman"/>
            </a:endParaRPr>
          </a:p>
        </p:txBody>
      </p:sp>
      <p:sp>
        <p:nvSpPr>
          <p:cNvPr id="83" name="PlaceHolder 2"/>
          <p:cNvSpPr>
            <a:spLocks noGrp="1"/>
          </p:cNvSpPr>
          <p:nvPr>
            <p:ph/>
          </p:nvPr>
        </p:nvSpPr>
        <p:spPr>
          <a:xfrm>
            <a:off x="685800" y="3962160"/>
            <a:ext cx="7238880" cy="2438280"/>
          </a:xfrm>
          <a:prstGeom prst="rect">
            <a:avLst/>
          </a:prstGeom>
          <a:solidFill>
            <a:srgbClr val="ffffcc"/>
          </a:solidFill>
          <a:ln w="0">
            <a:noFill/>
          </a:ln>
          <a:effectLst>
            <a:outerShdw dist="107932" dir="2700000" blurRad="0" rotWithShape="0">
              <a:srgbClr val="969696"/>
            </a:outerShdw>
          </a:effectLst>
        </p:spPr>
        <p:txBody>
          <a:bodyPr lIns="92160" rIns="92160" tIns="46080" bIns="46080" anchor="t">
            <a:normAutofit/>
          </a:bodyPr>
          <a:p>
            <a:pPr marL="343080" indent="-343080">
              <a:lnSpc>
                <a:spcPct val="100000"/>
              </a:lnSpc>
              <a:spcBef>
                <a:spcPts val="499"/>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Where are the locations </a:t>
            </a:r>
            <a:endParaRPr b="0" lang="en-US" sz="2000" strike="noStrike" u="none">
              <a:solidFill>
                <a:srgbClr val="000000"/>
              </a:solidFill>
              <a:effectLst/>
              <a:uFillTx/>
              <a:latin typeface="Times New Roman"/>
            </a:endParaRPr>
          </a:p>
          <a:p>
            <a:pPr marL="343080" indent="-343080">
              <a:lnSpc>
                <a:spcPct val="100000"/>
              </a:lnSpc>
              <a:spcBef>
                <a:spcPts val="499"/>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When will the weather affect revenues</a:t>
            </a:r>
            <a:endParaRPr b="0" lang="en-US" sz="2000" strike="noStrike" u="none">
              <a:solidFill>
                <a:srgbClr val="000000"/>
              </a:solidFill>
              <a:effectLst/>
              <a:uFillTx/>
              <a:latin typeface="Times New Roman"/>
            </a:endParaRPr>
          </a:p>
          <a:p>
            <a:pPr marL="343080" indent="-343080">
              <a:lnSpc>
                <a:spcPct val="100000"/>
              </a:lnSpc>
              <a:spcBef>
                <a:spcPts val="499"/>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Size of exposure</a:t>
            </a:r>
            <a:endParaRPr b="0" lang="en-US" sz="2000" strike="noStrike" u="none">
              <a:solidFill>
                <a:srgbClr val="000000"/>
              </a:solidFill>
              <a:effectLst/>
              <a:uFillTx/>
              <a:latin typeface="Times New Roman"/>
            </a:endParaRPr>
          </a:p>
          <a:p>
            <a:pPr marL="343080" indent="-343080">
              <a:lnSpc>
                <a:spcPct val="100000"/>
              </a:lnSpc>
              <a:spcBef>
                <a:spcPts val="499"/>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Binary vs. Incremental Risk</a:t>
            </a:r>
            <a:endParaRPr b="0" lang="en-US" sz="2000" strike="noStrike" u="none">
              <a:solidFill>
                <a:srgbClr val="000000"/>
              </a:solidFill>
              <a:effectLst/>
              <a:uFillTx/>
              <a:latin typeface="Times New Roman"/>
            </a:endParaRPr>
          </a:p>
          <a:p>
            <a:pPr marL="343080" indent="-343080">
              <a:lnSpc>
                <a:spcPct val="100000"/>
              </a:lnSpc>
              <a:spcBef>
                <a:spcPts val="499"/>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Warm vs. Cold Exposure</a:t>
            </a:r>
            <a:endParaRPr b="0" lang="en-US" sz="2000" strike="noStrike" u="none">
              <a:solidFill>
                <a:srgbClr val="000000"/>
              </a:solidFill>
              <a:effectLst/>
              <a:uFillTx/>
              <a:latin typeface="Times New Roman"/>
            </a:endParaRPr>
          </a:p>
          <a:p>
            <a:pPr marL="343080" indent="-343080">
              <a:lnSpc>
                <a:spcPct val="100000"/>
              </a:lnSpc>
              <a:spcBef>
                <a:spcPts val="499"/>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Single vs. Multiple Year Trade</a:t>
            </a:r>
            <a:endParaRPr b="0" lang="en-US" sz="2000" strike="noStrike" u="none">
              <a:solidFill>
                <a:srgbClr val="000000"/>
              </a:solidFill>
              <a:effectLst/>
              <a:uFillTx/>
              <a:latin typeface="Times New Roman"/>
            </a:endParaRPr>
          </a:p>
        </p:txBody>
      </p:sp>
      <p:graphicFrame>
        <p:nvGraphicFramePr>
          <p:cNvPr id="84" name=""/>
          <p:cNvGraphicFramePr/>
          <p:nvPr/>
        </p:nvGraphicFramePr>
        <p:xfrm>
          <a:off x="609480" y="1600200"/>
          <a:ext cx="7467840" cy="2286000"/>
        </p:xfrm>
        <a:graphic>
          <a:graphicData uri="http://schemas.openxmlformats.org/presentationml/2006/ole">
            <p:oleObj progId="Excel.Sheet.12" r:id="rId1" spid="">
              <p:embed/>
              <p:pic>
                <p:nvPicPr>
                  <p:cNvPr id="85" name="" descr=""/>
                  <p:cNvPicPr/>
                  <p:nvPr/>
                </p:nvPicPr>
                <p:blipFill>
                  <a:blip r:embed="rId2"/>
                  <a:stretch/>
                </p:blipFill>
                <p:spPr>
                  <a:xfrm>
                    <a:off x="609480" y="1600200"/>
                    <a:ext cx="7467840" cy="2286000"/>
                  </a:xfrm>
                  <a:prstGeom prst="rect">
                    <a:avLst/>
                  </a:prstGeom>
                  <a:noFill/>
                  <a:ln w="0">
                    <a:noFill/>
                  </a:ln>
                </p:spPr>
              </p:pic>
            </p:oleObj>
          </a:graphicData>
        </a:graphic>
      </p:graphicFrame>
      <p:sp>
        <p:nvSpPr>
          <p:cNvPr id="86" name=""/>
          <p:cNvSpPr/>
          <p:nvPr/>
        </p:nvSpPr>
        <p:spPr>
          <a:xfrm>
            <a:off x="2362320" y="1371600"/>
            <a:ext cx="426708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6600"/>
                </a:solidFill>
                <a:effectLst/>
                <a:uFillTx/>
                <a:latin typeface="Arial"/>
              </a:rPr>
              <a:t>Earnings Variability</a:t>
            </a:r>
            <a:endParaRPr b="0" lang="en-US" sz="1400" strike="noStrike" u="none">
              <a:solidFill>
                <a:srgbClr val="000000"/>
              </a:solidFill>
              <a:effectLst/>
              <a:uFillTx/>
              <a:latin typeface="Times New Roman"/>
            </a:endParaRPr>
          </a:p>
        </p:txBody>
      </p:sp>
      <p:sp>
        <p:nvSpPr>
          <p:cNvPr id="87" name=""/>
          <p:cNvSpPr/>
          <p:nvPr/>
        </p:nvSpPr>
        <p:spPr>
          <a:xfrm>
            <a:off x="685800" y="3962520"/>
            <a:ext cx="7238880" cy="243828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 name="PlaceHolder 1"/>
          <p:cNvSpPr>
            <a:spLocks noGrp="1"/>
          </p:cNvSpPr>
          <p:nvPr>
            <p:ph/>
          </p:nvPr>
        </p:nvSpPr>
        <p:spPr>
          <a:xfrm>
            <a:off x="685440" y="1981080"/>
            <a:ext cx="7924680" cy="3810240"/>
          </a:xfrm>
          <a:prstGeom prst="rect">
            <a:avLst/>
          </a:prstGeom>
          <a:solidFill>
            <a:srgbClr val="ffffcc"/>
          </a:solidFill>
          <a:ln w="0">
            <a:noFill/>
          </a:ln>
          <a:effectLst>
            <a:outerShdw dist="107932" dir="2700000" blurRad="0" rotWithShape="0">
              <a:srgbClr val="969696"/>
            </a:outerShdw>
          </a:effectLst>
        </p:spPr>
        <p:txBody>
          <a:bodyPr lIns="92160" rIns="92160" tIns="46080" bIns="46080" anchor="t">
            <a:normAutofit/>
          </a:bodyPr>
          <a:p>
            <a:pPr marL="343080" indent="-343080">
              <a:lnSpc>
                <a:spcPct val="100000"/>
              </a:lnSpc>
              <a:spcBef>
                <a:spcPts val="700"/>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Trading Effects:</a:t>
            </a:r>
            <a:endParaRPr b="0" lang="en-US" sz="2800" strike="noStrike" u="none">
              <a:solidFill>
                <a:srgbClr val="000000"/>
              </a:solidFill>
              <a:effectLst/>
              <a:uFillTx/>
              <a:latin typeface="Times New Roman"/>
            </a:endParaRPr>
          </a:p>
          <a:p>
            <a:pPr lvl="1" marL="743040" indent="-285840">
              <a:lnSpc>
                <a:spcPct val="200000"/>
              </a:lnSpc>
              <a:spcBef>
                <a:spcPts val="601"/>
              </a:spcBef>
              <a:buClr>
                <a:srgbClr val="ff0000"/>
              </a:buClr>
              <a:buFont typeface="Weather"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El Niño kick started the weather market</a:t>
            </a:r>
            <a:endParaRPr b="0" lang="en-US" sz="2400" strike="noStrike" u="none">
              <a:solidFill>
                <a:srgbClr val="000000"/>
              </a:solidFill>
              <a:effectLst/>
              <a:uFillTx/>
              <a:latin typeface="Times New Roman"/>
            </a:endParaRPr>
          </a:p>
          <a:p>
            <a:pPr lvl="1" marL="743040" indent="-285840">
              <a:lnSpc>
                <a:spcPct val="100000"/>
              </a:lnSpc>
              <a:spcBef>
                <a:spcPts val="601"/>
              </a:spcBef>
              <a:buClr>
                <a:srgbClr val="ff0000"/>
              </a:buClr>
              <a:buFont typeface="Weather"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The following two years of La Niña showed the volatility the market was capable of achieving</a:t>
            </a:r>
            <a:endParaRPr b="0" lang="en-US" sz="2400" strike="noStrike" u="none">
              <a:solidFill>
                <a:srgbClr val="000000"/>
              </a:solidFill>
              <a:effectLst/>
              <a:uFillTx/>
              <a:latin typeface="Times New Roman"/>
            </a:endParaRPr>
          </a:p>
          <a:p>
            <a:pPr lvl="1" marL="743040" indent="-285840">
              <a:lnSpc>
                <a:spcPct val="100000"/>
              </a:lnSpc>
              <a:spcBef>
                <a:spcPts val="601"/>
              </a:spcBef>
              <a:buClr>
                <a:srgbClr val="ff0000"/>
              </a:buClr>
              <a:buFont typeface="Weather"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The Bid/Offer Spread has been wide because of La Niña</a:t>
            </a:r>
            <a:endParaRPr b="0" lang="en-US" sz="2400" strike="noStrike" u="none">
              <a:solidFill>
                <a:srgbClr val="000000"/>
              </a:solidFill>
              <a:effectLst/>
              <a:uFillTx/>
              <a:latin typeface="Times New Roman"/>
            </a:endParaRPr>
          </a:p>
        </p:txBody>
      </p:sp>
      <p:sp>
        <p:nvSpPr>
          <p:cNvPr id="89" name="PlaceHolder 2"/>
          <p:cNvSpPr>
            <a:spLocks noGrp="1"/>
          </p:cNvSpPr>
          <p:nvPr>
            <p:ph type="title"/>
          </p:nvPr>
        </p:nvSpPr>
        <p:spPr>
          <a:xfrm>
            <a:off x="685800" y="762120"/>
            <a:ext cx="7772400" cy="761760"/>
          </a:xfrm>
          <a:prstGeom prst="rect">
            <a:avLst/>
          </a:prstGeom>
          <a:gradFill rotWithShape="0">
            <a:gsLst>
              <a:gs pos="0">
                <a:srgbClr val="ffffff"/>
              </a:gs>
              <a:gs pos="100000">
                <a:srgbClr val="00ccff"/>
              </a:gs>
            </a:gsLst>
            <a:lin ang="10800000"/>
          </a:gradFill>
          <a:ln w="0">
            <a:noFill/>
          </a:ln>
          <a:effectLst>
            <a:outerShdw dist="107932" dir="2700000" blurRad="0" rotWithShape="0">
              <a:srgbClr val="969696"/>
            </a:outerShdw>
          </a:effectLst>
        </p:spPr>
        <p:txBody>
          <a:bodyPr lIns="92160" rIns="92160" tIns="46080" bIns="4608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El Niño and La Niña: Climate Considerations</a:t>
            </a:r>
            <a:endParaRPr b="0" lang="en-US" sz="2800" strike="noStrike" u="none">
              <a:solidFill>
                <a:srgbClr val="000000"/>
              </a:solidFill>
              <a:effectLst/>
              <a:uFillTx/>
              <a:latin typeface="Times New Roman"/>
            </a:endParaRPr>
          </a:p>
        </p:txBody>
      </p:sp>
      <p:sp>
        <p:nvSpPr>
          <p:cNvPr id="90" name=""/>
          <p:cNvSpPr/>
          <p:nvPr/>
        </p:nvSpPr>
        <p:spPr>
          <a:xfrm>
            <a:off x="685800" y="1981080"/>
            <a:ext cx="7924680" cy="381024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2013</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1999-12-07T15:47:45Z</dcterms:created>
  <dc:creator>Lucy Ortiz</dc:creator>
  <dc:description/>
  <dc:language>en-US</dc:language>
  <cp:lastModifiedBy>Lucy Ortiz</cp:lastModifiedBy>
  <cp:lastPrinted>2000-02-14T14:44:37Z</cp:lastPrinted>
  <dcterms:modified xsi:type="dcterms:W3CDTF">2000-02-15T17:30:52Z</dcterms:modified>
  <cp:revision>69</cp:revision>
  <dc:subject/>
  <dc:title>WEATHER RISK MANAGEMENT</dc:title>
</cp:coreProperties>
</file>