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9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hdr"/>
          </p:nvPr>
        </p:nvSpPr>
        <p:spPr>
          <a:xfrm>
            <a:off x="-38160" y="-19440"/>
            <a:ext cx="3014640" cy="4539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1"/>
          </p:nvPr>
        </p:nvSpPr>
        <p:spPr>
          <a:xfrm>
            <a:off x="3881520" y="-19440"/>
            <a:ext cx="2938320" cy="4539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sldImg"/>
          </p:nvPr>
        </p:nvSpPr>
        <p:spPr>
          <a:xfrm>
            <a:off x="1114560" y="668160"/>
            <a:ext cx="4628880" cy="3470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Click to move the slide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1104840" y="4371480"/>
            <a:ext cx="4648320" cy="416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ftr" idx="2"/>
          </p:nvPr>
        </p:nvSpPr>
        <p:spPr>
          <a:xfrm>
            <a:off x="-38160" y="8764200"/>
            <a:ext cx="3014640" cy="4539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sldNum" idx="3"/>
          </p:nvPr>
        </p:nvSpPr>
        <p:spPr>
          <a:xfrm>
            <a:off x="3881520" y="8764200"/>
            <a:ext cx="2938320" cy="4539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fld id="{70177702-AA5B-4D2D-8176-FFB18A9EEE1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" name="eds" descr=""/>
          <p:cNvPicPr/>
          <p:nvPr/>
        </p:nvPicPr>
        <p:blipFill>
          <a:blip r:embed="rId2"/>
          <a:stretch/>
        </p:blipFill>
        <p:spPr>
          <a:xfrm>
            <a:off x="152280" y="8686800"/>
            <a:ext cx="685800" cy="392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>
            <a:off x="914400" y="8686800"/>
            <a:ext cx="4446720" cy="42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r>
              <a:rPr b="0" lang="en-US" sz="800" strike="noStrike" u="none">
                <a:solidFill>
                  <a:srgbClr val="e6e6e6"/>
                </a:solidFill>
                <a:effectLst/>
                <a:uFillTx/>
                <a:latin typeface="Arial"/>
              </a:rPr>
              <a:t>EDS and the EDS logo are registered marks of Electronic Data Systems Corporation.</a:t>
            </a:r>
            <a:br>
              <a:rPr sz="800"/>
            </a:br>
            <a:r>
              <a:rPr b="0" lang="en-US" sz="700" strike="noStrike" u="none">
                <a:solidFill>
                  <a:srgbClr val="e6e6e6"/>
                </a:solidFill>
                <a:effectLst/>
                <a:uFillTx/>
                <a:latin typeface="Arial"/>
              </a:rPr>
              <a:t>EDS is an equal opportunity employer, m/f/v/d.</a:t>
            </a:r>
            <a:endParaRPr b="0" lang="en-US" sz="7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r>
              <a:rPr b="0" lang="en-US" sz="700" strike="noStrike" u="none">
                <a:solidFill>
                  <a:srgbClr val="e6e6e6"/>
                </a:solidFill>
                <a:effectLst/>
                <a:uFillTx/>
                <a:latin typeface="Arial"/>
              </a:rPr>
              <a:t>Copyright ©2000 Electronic Data Systems Corporation. All rights reserved.</a:t>
            </a:r>
            <a:endParaRPr b="0" lang="en-US" sz="7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sldImg"/>
          </p:nvPr>
        </p:nvSpPr>
        <p:spPr>
          <a:xfrm>
            <a:off x="1116000" y="668160"/>
            <a:ext cx="4626000" cy="3470400"/>
          </a:xfrm>
          <a:prstGeom prst="rect">
            <a:avLst/>
          </a:prstGeom>
          <a:ln w="0">
            <a:noFill/>
          </a:ln>
        </p:spPr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1104840" y="4371480"/>
            <a:ext cx="4648320" cy="416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57240" indent="-572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Relevant Background of Audience: AI, NLP, Text Mining, Logic, Prolog, C++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EDSARC" descr=""/>
          <p:cNvPicPr/>
          <p:nvPr/>
        </p:nvPicPr>
        <p:blipFill>
          <a:blip r:embed="rId2"/>
          <a:stretch/>
        </p:blipFill>
        <p:spPr>
          <a:xfrm>
            <a:off x="0" y="0"/>
            <a:ext cx="1447920" cy="693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60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spcBef>
                <a:spcPts val="601"/>
              </a:spcBef>
              <a:buClr>
                <a:srgbClr val="ff99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490760" indent="-236520">
              <a:spcBef>
                <a:spcPts val="601"/>
              </a:spcBef>
              <a:buClr>
                <a:srgbClr val="ff99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30240" indent="-225360">
              <a:spcBef>
                <a:spcPts val="601"/>
              </a:spcBef>
              <a:buClr>
                <a:srgbClr val="ff99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30240" indent="-225360">
              <a:spcBef>
                <a:spcPts val="601"/>
              </a:spcBef>
              <a:buClr>
                <a:srgbClr val="e6e6e6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30240" indent="-225360">
              <a:spcBef>
                <a:spcPts val="601"/>
              </a:spcBef>
              <a:buClr>
                <a:srgbClr val="e6e6e6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924680" y="66294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534520" y="6511680"/>
            <a:ext cx="4334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spAutoFit/>
          </a:bodyPr>
          <a:p>
            <a:pPr indent="0" algn="r">
              <a:lnSpc>
                <a:spcPts val="19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85B163-2E7C-4606-8B81-1C256F043D11}" type="slidenum">
              <a:rPr b="0" lang="en-US" sz="1600" strike="noStrike" u="none">
                <a:solidFill>
                  <a:srgbClr val="e6e6e6"/>
                </a:solidFill>
                <a:effectLst/>
                <a:uFillTx/>
                <a:latin typeface="Arial"/>
              </a:rPr>
              <a:t>&lt;number&gt;</a:t>
            </a:fld>
            <a:endParaRPr b="0" lang="en-US" sz="16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405440" y="6511680"/>
            <a:ext cx="106560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b">
            <a:spAutoFit/>
          </a:bodyPr>
          <a:p>
            <a:pPr indent="0" algn="ctr">
              <a:lnSpc>
                <a:spcPts val="19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e6e6e6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DSARC" descr=""/>
          <p:cNvPicPr/>
          <p:nvPr/>
        </p:nvPicPr>
        <p:blipFill>
          <a:blip r:embed="rId2"/>
          <a:stretch/>
        </p:blipFill>
        <p:spPr>
          <a:xfrm>
            <a:off x="0" y="0"/>
            <a:ext cx="1447920" cy="693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60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spcBef>
                <a:spcPts val="601"/>
              </a:spcBef>
              <a:buClr>
                <a:srgbClr val="ff99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490760" indent="-236520">
              <a:spcBef>
                <a:spcPts val="601"/>
              </a:spcBef>
              <a:buClr>
                <a:srgbClr val="ff99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30240" indent="-225360">
              <a:spcBef>
                <a:spcPts val="601"/>
              </a:spcBef>
              <a:buClr>
                <a:srgbClr val="ff99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30240" indent="-225360">
              <a:spcBef>
                <a:spcPts val="601"/>
              </a:spcBef>
              <a:buClr>
                <a:srgbClr val="e6e6e6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30240" indent="-225360">
              <a:spcBef>
                <a:spcPts val="601"/>
              </a:spcBef>
              <a:buClr>
                <a:srgbClr val="e6e6e6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924680" y="66294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534520" y="6511680"/>
            <a:ext cx="4334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spAutoFit/>
          </a:bodyPr>
          <a:p>
            <a:pPr indent="0" algn="r">
              <a:lnSpc>
                <a:spcPts val="19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B1160B6-A8F0-4075-BCDF-22E158E6274B}" type="slidenum">
              <a:rPr b="0" lang="en-US" sz="1600" strike="noStrike" u="none">
                <a:solidFill>
                  <a:srgbClr val="e6e6e6"/>
                </a:solidFill>
                <a:effectLst/>
                <a:uFillTx/>
                <a:latin typeface="Arial"/>
              </a:rPr>
              <a:t>&lt;number&gt;</a:t>
            </a:fld>
            <a:endParaRPr b="0" lang="en-US" sz="16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405440" y="6511680"/>
            <a:ext cx="106560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b">
            <a:spAutoFit/>
          </a:bodyPr>
          <a:p>
            <a:pPr indent="0" algn="ctr">
              <a:lnSpc>
                <a:spcPts val="19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e6e6e6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DSARC" descr=""/>
          <p:cNvPicPr/>
          <p:nvPr/>
        </p:nvPicPr>
        <p:blipFill>
          <a:blip r:embed="rId2"/>
          <a:stretch/>
        </p:blipFill>
        <p:spPr>
          <a:xfrm>
            <a:off x="0" y="0"/>
            <a:ext cx="1447920" cy="693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60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spcBef>
                <a:spcPts val="601"/>
              </a:spcBef>
              <a:buClr>
                <a:srgbClr val="ff99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490760" indent="-236520">
              <a:spcBef>
                <a:spcPts val="601"/>
              </a:spcBef>
              <a:buClr>
                <a:srgbClr val="ff99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30240" indent="-225360">
              <a:spcBef>
                <a:spcPts val="601"/>
              </a:spcBef>
              <a:buClr>
                <a:srgbClr val="ff99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30240" indent="-225360">
              <a:spcBef>
                <a:spcPts val="601"/>
              </a:spcBef>
              <a:buClr>
                <a:srgbClr val="e6e6e6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30240" indent="-225360">
              <a:spcBef>
                <a:spcPts val="601"/>
              </a:spcBef>
              <a:buClr>
                <a:srgbClr val="e6e6e6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924680" y="66294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534520" y="6511680"/>
            <a:ext cx="4334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spAutoFit/>
          </a:bodyPr>
          <a:p>
            <a:pPr indent="0" algn="r">
              <a:lnSpc>
                <a:spcPts val="19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DAD83D5-F27E-4ABC-A513-6105DA869A9C}" type="slidenum">
              <a:rPr b="0" lang="en-US" sz="1600" strike="noStrike" u="none">
                <a:solidFill>
                  <a:srgbClr val="e6e6e6"/>
                </a:solidFill>
                <a:effectLst/>
                <a:uFillTx/>
                <a:latin typeface="Arial"/>
              </a:rPr>
              <a:t>&lt;number&gt;</a:t>
            </a:fld>
            <a:endParaRPr b="0" lang="en-US" sz="16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405440" y="6511680"/>
            <a:ext cx="106560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b">
            <a:spAutoFit/>
          </a:bodyPr>
          <a:p>
            <a:pPr indent="0" algn="ctr">
              <a:lnSpc>
                <a:spcPts val="19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e6e6e6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LOGO" descr=""/>
          <p:cNvPicPr/>
          <p:nvPr/>
        </p:nvPicPr>
        <p:blipFill>
          <a:blip r:embed="rId2"/>
          <a:srcRect l="0" t="0" r="2407" b="0"/>
          <a:stretch/>
        </p:blipFill>
        <p:spPr>
          <a:xfrm>
            <a:off x="0" y="0"/>
            <a:ext cx="6553080" cy="691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057040" y="2514240"/>
            <a:ext cx="67057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51"/>
              </a:spcBef>
              <a:buClr>
                <a:srgbClr val="ff99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66ff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800" strike="noStrike" u="none">
              <a:solidFill>
                <a:srgbClr val="66ff66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51"/>
              </a:spcBef>
              <a:buClr>
                <a:srgbClr val="ff9900"/>
              </a:buClr>
              <a:buFont typeface="Arial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66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cc66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51"/>
              </a:spcBef>
              <a:buClr>
                <a:srgbClr val="e6e6e6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66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cc66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51"/>
              </a:spcBef>
              <a:buClr>
                <a:srgbClr val="e6e6e6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66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cc66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2362320" y="1752120"/>
            <a:ext cx="59436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Text-Mining</a:t>
            </a:r>
            <a:br>
              <a:rPr sz="4400"/>
            </a:br>
            <a:r>
              <a:rPr b="0" lang="en-US" sz="28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EDS Commercial Applications</a:t>
            </a:r>
            <a:endParaRPr b="0" lang="en-US" sz="28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Categories of Text-Mining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Feature extraction and database generation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Entities (e.g., names, companies, places)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Events (e.g., mergers, elections, sales)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Relations among entities and events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Summarization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Thematic analysis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  <a:ea typeface="Times New Roman"/>
              </a:rPr>
              <a:t>Discovery of a common pattern among multiple documents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Document classification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  <a:ea typeface="Times New Roman"/>
              </a:rPr>
              <a:t>Grouping multiple articles based on the similarity among their context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Monitoring/Routing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Example: Routing e-mails to product support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Example of Feature Extraction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082520" y="2135160"/>
            <a:ext cx="417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Times New Roman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408040" y="2333520"/>
            <a:ext cx="7909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00"/>
                </a:solidFill>
                <a:effectLst/>
                <a:uFillTx/>
                <a:latin typeface="Courier New"/>
              </a:rPr>
              <a:t>Document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193560" y="233352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384160" y="2333520"/>
            <a:ext cx="20750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00"/>
                </a:solidFill>
                <a:effectLst/>
                <a:uFillTx/>
                <a:latin typeface="Courier New"/>
              </a:rPr>
              <a:t>Extracted Information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445160" y="233352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990720" y="2328840"/>
            <a:ext cx="7920" cy="184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606920" y="2328840"/>
            <a:ext cx="6480" cy="184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221680" y="2328840"/>
            <a:ext cx="7920" cy="184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079280" y="2533680"/>
            <a:ext cx="16797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e6e6e6"/>
                </a:solidFill>
                <a:effectLst/>
                <a:uFillTx/>
                <a:latin typeface="Courier New"/>
              </a:rPr>
              <a:t>Profits</a:t>
            </a: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at </a:t>
            </a:r>
            <a:r>
              <a:rPr b="0" lang="en-US" sz="1300" strike="noStrike" u="sng">
                <a:solidFill>
                  <a:srgbClr val="e6e6e6"/>
                </a:solidFill>
                <a:effectLst/>
                <a:uFillTx/>
                <a:latin typeface="Courier New"/>
              </a:rPr>
              <a:t>Canada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747520" y="253368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’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843640" y="2533680"/>
            <a:ext cx="15807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s six </a:t>
            </a:r>
            <a:r>
              <a:rPr b="0" lang="en-US" sz="1300" strike="noStrike" u="sng">
                <a:solidFill>
                  <a:srgbClr val="e6e6e6"/>
                </a:solidFill>
                <a:effectLst/>
                <a:uFillTx/>
                <a:latin typeface="Courier New"/>
              </a:rPr>
              <a:t>big banks</a:t>
            </a: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076400" y="2719440"/>
            <a:ext cx="3359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e6e6e6"/>
                </a:solidFill>
                <a:effectLst/>
                <a:uFillTx/>
                <a:latin typeface="Courier New"/>
              </a:rPr>
              <a:t>topped C$6 billion</a:t>
            </a: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($4.4 billion)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077480" y="2903400"/>
            <a:ext cx="26676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in 1996, smashing last year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727080" y="2903400"/>
            <a:ext cx="8895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’s C$5.2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081080" y="3089160"/>
            <a:ext cx="6922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billion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763640" y="3089160"/>
            <a:ext cx="25686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($3.8 billion) record as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81440" y="3273480"/>
            <a:ext cx="4946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e6e6e6"/>
                </a:solidFill>
                <a:effectLst/>
                <a:uFillTx/>
                <a:latin typeface="Courier New"/>
              </a:rPr>
              <a:t>Canad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572120" y="3273480"/>
            <a:ext cx="4942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e6e6e6"/>
                </a:solidFill>
                <a:effectLst/>
                <a:uFillTx/>
                <a:latin typeface="Courier New"/>
              </a:rPr>
              <a:t>ian </a:t>
            </a: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960560" y="3273480"/>
            <a:ext cx="25686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e6e6e6"/>
                </a:solidFill>
                <a:effectLst/>
                <a:uFillTx/>
                <a:latin typeface="Courier New"/>
              </a:rPr>
              <a:t>Imperial Bank of Commerce</a:t>
            </a: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076400" y="3457440"/>
            <a:ext cx="35560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and </a:t>
            </a:r>
            <a:r>
              <a:rPr b="0" lang="en-US" sz="1300" strike="noStrike" u="sng">
                <a:solidFill>
                  <a:srgbClr val="e6e6e6"/>
                </a:solidFill>
                <a:effectLst/>
                <a:uFillTx/>
                <a:latin typeface="Courier New"/>
              </a:rPr>
              <a:t>National Bank of Canada</a:t>
            </a: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wrapped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077120" y="3643200"/>
            <a:ext cx="29638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up the </a:t>
            </a:r>
            <a:r>
              <a:rPr b="0" lang="en-US" sz="1300" strike="noStrike" u="sng">
                <a:solidFill>
                  <a:srgbClr val="e6e6e6"/>
                </a:solidFill>
                <a:effectLst/>
                <a:uFillTx/>
                <a:latin typeface="Courier New"/>
              </a:rPr>
              <a:t>earnings season</a:t>
            </a: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Thursda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021920" y="3643200"/>
            <a:ext cx="3956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y. 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077120" y="3827520"/>
            <a:ext cx="29638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The six banks each reported a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081440" y="4014720"/>
            <a:ext cx="5932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double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669680" y="401472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-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762920" y="4014720"/>
            <a:ext cx="28652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digit jump in net income for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076040" y="4199040"/>
            <a:ext cx="355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a combined profit of C$6.26 billion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076040" y="4383000"/>
            <a:ext cx="35568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($4.6 billion) in </a:t>
            </a:r>
            <a:r>
              <a:rPr b="0" lang="en-US" sz="1300" strike="noStrike" u="sng">
                <a:solidFill>
                  <a:srgbClr val="e6e6e6"/>
                </a:solidFill>
                <a:effectLst/>
                <a:uFillTx/>
                <a:latin typeface="Courier New"/>
              </a:rPr>
              <a:t>fiscal 1996</a:t>
            </a: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ended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081800" y="4568760"/>
            <a:ext cx="3956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Oct.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474560" y="456876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572480" y="4568760"/>
            <a:ext cx="297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31.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866600" y="456876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698000" y="2533680"/>
            <a:ext cx="4946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66ffff"/>
                </a:solidFill>
                <a:effectLst/>
                <a:uFillTx/>
                <a:latin typeface="Courier New"/>
              </a:rPr>
              <a:t>Event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186160" y="2533680"/>
            <a:ext cx="8895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: Profits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068880" y="2533680"/>
            <a:ext cx="8895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topped C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951240" y="253368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$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049880" y="253368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6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148160" y="253368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696200" y="2719440"/>
            <a:ext cx="14824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66ffff"/>
                </a:solidFill>
                <a:effectLst/>
                <a:uFillTx/>
                <a:latin typeface="Courier New"/>
              </a:rPr>
              <a:t>Country</a:t>
            </a: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: Canada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167160" y="271944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697640" y="2903400"/>
            <a:ext cx="5932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66ffff"/>
                </a:solidFill>
                <a:effectLst/>
                <a:uFillTx/>
                <a:latin typeface="Courier New"/>
              </a:rPr>
              <a:t>Entity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285520" y="2903400"/>
            <a:ext cx="297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: B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578200" y="2903400"/>
            <a:ext cx="7909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ig banks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364080" y="290340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696920" y="3089160"/>
            <a:ext cx="11858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66ffff"/>
                </a:solidFill>
                <a:effectLst/>
                <a:uFillTx/>
                <a:latin typeface="Courier New"/>
              </a:rPr>
              <a:t>Organization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187960" y="3089160"/>
            <a:ext cx="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286240" y="3089160"/>
            <a:ext cx="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383440" y="3089160"/>
            <a:ext cx="6922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    :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069600" y="3089160"/>
            <a:ext cx="4946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Canad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558840" y="3089160"/>
            <a:ext cx="3956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ian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949800" y="3089160"/>
            <a:ext cx="8895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Imperial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696560" y="3273480"/>
            <a:ext cx="12848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Bank of Comme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971320" y="3273480"/>
            <a:ext cx="297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rce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265440" y="327348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696920" y="3457440"/>
            <a:ext cx="11858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66ffff"/>
                </a:solidFill>
                <a:effectLst/>
                <a:uFillTx/>
                <a:latin typeface="Courier New"/>
              </a:rPr>
              <a:t>Organization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873040" y="3457440"/>
            <a:ext cx="198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: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067440" y="3457440"/>
            <a:ext cx="16797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National Bank of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697640" y="3643200"/>
            <a:ext cx="5932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Canada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285880" y="364320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695120" y="3827520"/>
            <a:ext cx="2074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66ffff"/>
                </a:solidFill>
                <a:effectLst/>
                <a:uFillTx/>
                <a:latin typeface="Courier New"/>
              </a:rPr>
              <a:t>Date</a:t>
            </a:r>
            <a:r>
              <a:rPr b="0" lang="en-US" sz="1300" strike="noStrike" u="none">
                <a:solidFill>
                  <a:srgbClr val="66ffff"/>
                </a:solidFill>
                <a:effectLst/>
                <a:uFillTx/>
                <a:latin typeface="Courier New"/>
              </a:rPr>
              <a:t>: </a:t>
            </a: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Earnings season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756120" y="382752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697640" y="4014720"/>
            <a:ext cx="5932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66ffff"/>
                </a:solidFill>
                <a:effectLst/>
                <a:uFillTx/>
                <a:latin typeface="Courier New"/>
              </a:rPr>
              <a:t>Date</a:t>
            </a:r>
            <a:r>
              <a:rPr b="0" lang="en-US" sz="1300" strike="noStrike" u="none">
                <a:solidFill>
                  <a:srgbClr val="66ffff"/>
                </a:solidFill>
                <a:effectLst/>
                <a:uFillTx/>
                <a:latin typeface="Courier New"/>
              </a:rPr>
              <a:t>: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284080" y="4014720"/>
            <a:ext cx="10872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Fiscal 1996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364080" y="4014720"/>
            <a:ext cx="9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e6e6e6"/>
                </a:solidFill>
                <a:effectLst/>
                <a:uFillTx/>
                <a:latin typeface="Courier New"/>
              </a:rPr>
              <a:t> </a:t>
            </a:r>
            <a:endParaRPr b="0" lang="en-US" sz="13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990720" y="2513160"/>
            <a:ext cx="792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998640" y="2513160"/>
            <a:ext cx="36082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606920" y="2513160"/>
            <a:ext cx="64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613400" y="2513160"/>
            <a:ext cx="36082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8221680" y="2513160"/>
            <a:ext cx="792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990720" y="2521080"/>
            <a:ext cx="7920" cy="2222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606920" y="2521080"/>
            <a:ext cx="6480" cy="2222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221680" y="2521080"/>
            <a:ext cx="7920" cy="2222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914400" y="2286000"/>
            <a:ext cx="7010280" cy="2514600"/>
          </a:xfrm>
          <a:prstGeom prst="rect">
            <a:avLst/>
          </a:prstGeom>
          <a:noFill/>
          <a:ln w="19080">
            <a:solidFill>
              <a:srgbClr val="0066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572000" y="2286000"/>
            <a:ext cx="0" cy="2514600"/>
          </a:xfrm>
          <a:prstGeom prst="line">
            <a:avLst/>
          </a:prstGeom>
          <a:ln w="12600">
            <a:solidFill>
              <a:srgbClr val="0066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914400" y="2514600"/>
            <a:ext cx="7010280" cy="0"/>
          </a:xfrm>
          <a:prstGeom prst="line">
            <a:avLst/>
          </a:prstGeom>
          <a:ln w="12600">
            <a:solidFill>
              <a:srgbClr val="0066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Text-Mining Applications - </a:t>
            </a:r>
            <a:r>
              <a:rPr b="0" lang="en-US" sz="18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Examples</a:t>
            </a:r>
            <a:endParaRPr b="0" lang="en-US" sz="18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39625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Processing large volumes of news articles for evidence gathering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Patent searches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E-mail routing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Broadcast and telecommunications monitoring/routing (using voice recognition technology)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Competitive intelligence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Warranty analysis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Customer relationship management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/>
          </p:nvPr>
        </p:nvSpPr>
        <p:spPr>
          <a:xfrm>
            <a:off x="4952520" y="1294920"/>
            <a:ext cx="39625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Enhancing computer-based training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Automated help-desks (augments case-based reasoning tools)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Chat room monitoring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Web page monitoring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Document clustering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Legacy document conversion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Machine translation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Knowledge management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Intelligent search engines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e-Procurement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Sources of Text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Chat rooms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Web pages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Corporate intranets and documents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E-mails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Voice (telephone)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Broadcasts (TV, radio etc.)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Performance Metrics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Accuracy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The percentage of information extracted that is correct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Thoroughness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Percentage of facts the system extracts that are stated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Focus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Percentage of information extracted that is relevant to the application domain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Where to Get More Information - NLP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lvl="1" marL="739800" indent="-28728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White Papers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White paper on Text-Mining by Kas Kasravi, EDS, 2000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Proceedings of ACM – SIGKDD: Knowledge Discovery and Data Mining Conference, 1999.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Books: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Foundations of Statistical Natural Language Processing by Christopher D. Manning, Hinrich Schutze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Computational Linguistics – An introduction by Ralph Grishman, Cambridge University Press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An Introduction to Natural Language Processing Through Prolog (Learning About Language) by Clive Matthews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AI/NLP web-sites: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http://www.cs.cmu.edu/afs/cs/project/ai-repository/ai/areas/nlp/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http://www.phrasys.com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http://www.cse.unsw.edu.au/~billw/nlpdict.html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…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</p:txBody>
      </p:sp>
    </p:spTree>
  </p:cSld>
  <p:transition>
    <p:checker dir="horz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1143000" y="2743200"/>
            <a:ext cx="58737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ee1914"/>
                </a:solidFill>
                <a:effectLst/>
                <a:uFillTx/>
                <a:latin typeface="Times New Roman"/>
              </a:rPr>
              <a:t>EDS Commercial Applications</a:t>
            </a:r>
            <a:endParaRPr b="0" lang="en-US" sz="36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NASD Sonar Project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Client: NASD Regulation (Rockville, MD)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EDS Solution Provider: bluesphere (Troy, MI)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Project Start Date: August 1999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Project Duration: 3.5 Years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Project Objective:  Develop an advanced securities fraud and insider detection system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Current Situation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NASD is responsible for regulating Nasdaq and Amex stock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NASD’s Market Regulation department has 30 market analysts who look for violations of securities laws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 2000, over 250 individuals and firms were prosecuted for securities infractions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NASD uses a number of computer applications to monitor and detect anomalous market behavior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Current applications are based on a mathematical analysis of the market behavior, and present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97% false positive trigger rate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Immeasurable false negative rate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Objectives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Better support NASD’s market regulators by providing them with monitoring tools that would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Reduce false positive triggers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Reduce false negatives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Extend the current market detection algorithms to consider the same information accessed by the investors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Capture information from news stories (real-time)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Capture information from  SEC filings (Edgar documents)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Generate triggers based the aggregation of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Market behavior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The latest news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Company/individual’s backgrounds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Topics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Computational Linguistic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Text-Mining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NASD Sonar Project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EDS Procurement Contracts Prototype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EDS Solution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Use text-mining to extract pertinent information from news stories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Reduces false positives by explaining market behavior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Use text-mining to extract company/individual information from the SEC filings in Edgar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Provides background information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Use data mining and statistics to better detect anomalies in the market behavior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Use expert systems to better analyze a broader range of information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Reduces false negatives by considering domain expertise and broader information base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Text-Mining in Sonar </a:t>
            </a:r>
            <a:r>
              <a:rPr b="0" lang="en-US" sz="18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- Examples</a:t>
            </a:r>
            <a:endParaRPr b="0" lang="en-US" sz="18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General Events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Companies, Market Classes and Issue Symbols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Locations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News Types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…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Insider Trading Events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Mergers, Acquisitions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Product Announcements, Joint Ventures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Earnings Announcements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Regulatory Rulings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Temporal Information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…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Text-Mining in Sonar </a:t>
            </a:r>
            <a:r>
              <a:rPr b="0" lang="en-US" sz="18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- Examples</a:t>
            </a:r>
            <a:endParaRPr b="0" lang="en-US" sz="18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Fraud Events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Small companies making lofty claims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Frequently changing industries/products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Operations in unverifiable locations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…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Edgar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Earning reports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Earning forecasts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Product information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Officer/owner information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Architecture Overview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grpSp>
        <p:nvGrpSpPr>
          <p:cNvPr id="174" name=""/>
          <p:cNvGrpSpPr/>
          <p:nvPr/>
        </p:nvGrpSpPr>
        <p:grpSpPr>
          <a:xfrm>
            <a:off x="4572000" y="2895480"/>
            <a:ext cx="1523880" cy="1066680"/>
            <a:chOff x="4572000" y="2895480"/>
            <a:chExt cx="1523880" cy="1066680"/>
          </a:xfrm>
        </p:grpSpPr>
        <p:sp>
          <p:nvSpPr>
            <p:cNvPr id="175" name=""/>
            <p:cNvSpPr/>
            <p:nvPr/>
          </p:nvSpPr>
          <p:spPr>
            <a:xfrm>
              <a:off x="4572000" y="2895480"/>
              <a:ext cx="1523880" cy="1066680"/>
            </a:xfrm>
            <a:prstGeom prst="can">
              <a:avLst>
                <a:gd name="adj" fmla="val 25000"/>
              </a:avLst>
            </a:prstGeom>
            <a:solidFill>
              <a:srgbClr val="00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4936680" y="3214440"/>
              <a:ext cx="764640" cy="397440"/>
            </a:xfrm>
            <a:prstGeom prst="rect">
              <a:avLst/>
            </a:prstGeom>
            <a:solidFill>
              <a:srgbClr val="00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e6e6e6"/>
                  </a:solidFill>
                  <a:effectLst/>
                  <a:uFillTx/>
                  <a:latin typeface="Times New Roman"/>
                </a:rPr>
                <a:t>News</a:t>
              </a:r>
              <a:endParaRPr b="0" lang="en-US" sz="20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" name=""/>
          <p:cNvGrpSpPr/>
          <p:nvPr/>
        </p:nvGrpSpPr>
        <p:grpSpPr>
          <a:xfrm>
            <a:off x="4572000" y="4419720"/>
            <a:ext cx="1523880" cy="1066680"/>
            <a:chOff x="4572000" y="4419720"/>
            <a:chExt cx="1523880" cy="1066680"/>
          </a:xfrm>
        </p:grpSpPr>
        <p:sp>
          <p:nvSpPr>
            <p:cNvPr id="178" name=""/>
            <p:cNvSpPr/>
            <p:nvPr/>
          </p:nvSpPr>
          <p:spPr>
            <a:xfrm>
              <a:off x="4572000" y="4419720"/>
              <a:ext cx="1523880" cy="1066680"/>
            </a:xfrm>
            <a:prstGeom prst="can">
              <a:avLst>
                <a:gd name="adj" fmla="val 25000"/>
              </a:avLst>
            </a:prstGeom>
            <a:solidFill>
              <a:srgbClr val="00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935960" y="4738680"/>
              <a:ext cx="792720" cy="397440"/>
            </a:xfrm>
            <a:prstGeom prst="rect">
              <a:avLst/>
            </a:prstGeom>
            <a:solidFill>
              <a:srgbClr val="00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e6e6e6"/>
                  </a:solidFill>
                  <a:effectLst/>
                  <a:uFillTx/>
                  <a:latin typeface="Times New Roman"/>
                </a:rPr>
                <a:t>Edgar</a:t>
              </a:r>
              <a:endParaRPr b="0" lang="en-US" sz="20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0" name=""/>
          <p:cNvGrpSpPr/>
          <p:nvPr/>
        </p:nvGrpSpPr>
        <p:grpSpPr>
          <a:xfrm>
            <a:off x="4572000" y="1371600"/>
            <a:ext cx="1523880" cy="1084680"/>
            <a:chOff x="4572000" y="1371600"/>
            <a:chExt cx="1523880" cy="1084680"/>
          </a:xfrm>
        </p:grpSpPr>
        <p:sp>
          <p:nvSpPr>
            <p:cNvPr id="181" name=""/>
            <p:cNvSpPr/>
            <p:nvPr/>
          </p:nvSpPr>
          <p:spPr>
            <a:xfrm>
              <a:off x="4572000" y="1371600"/>
              <a:ext cx="1523880" cy="1066680"/>
            </a:xfrm>
            <a:prstGeom prst="can">
              <a:avLst>
                <a:gd name="adj" fmla="val 25000"/>
              </a:avLst>
            </a:prstGeom>
            <a:solidFill>
              <a:srgbClr val="00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4934880" y="1690560"/>
              <a:ext cx="920160" cy="765720"/>
            </a:xfrm>
            <a:prstGeom prst="rect">
              <a:avLst/>
            </a:prstGeom>
            <a:solidFill>
              <a:srgbClr val="00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e6e6e6"/>
                  </a:solidFill>
                  <a:effectLst/>
                  <a:uFillTx/>
                  <a:latin typeface="Times New Roman"/>
                </a:rPr>
                <a:t>Market</a:t>
              </a:r>
              <a:endParaRPr b="0" lang="en-US" sz="20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e6e6e6"/>
                  </a:solidFill>
                  <a:effectLst/>
                  <a:uFillTx/>
                  <a:latin typeface="Times New Roman"/>
                </a:rPr>
                <a:t>Data</a:t>
              </a:r>
              <a:endParaRPr b="0" lang="en-US" sz="20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3" name=""/>
          <p:cNvGrpSpPr/>
          <p:nvPr/>
        </p:nvGrpSpPr>
        <p:grpSpPr>
          <a:xfrm>
            <a:off x="228600" y="4572000"/>
            <a:ext cx="1523880" cy="838080"/>
            <a:chOff x="228600" y="4572000"/>
            <a:chExt cx="1523880" cy="838080"/>
          </a:xfrm>
        </p:grpSpPr>
        <p:sp>
          <p:nvSpPr>
            <p:cNvPr id="184" name=""/>
            <p:cNvSpPr/>
            <p:nvPr/>
          </p:nvSpPr>
          <p:spPr>
            <a:xfrm>
              <a:off x="228600" y="4572000"/>
              <a:ext cx="1523880" cy="838080"/>
            </a:xfrm>
            <a:prstGeom prst="rect">
              <a:avLst/>
            </a:prstGeom>
            <a:solidFill>
              <a:srgbClr val="00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387000" y="4647960"/>
              <a:ext cx="1226160" cy="698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SEC Edgar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Documents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6" name=""/>
          <p:cNvSpPr/>
          <p:nvPr/>
        </p:nvSpPr>
        <p:spPr>
          <a:xfrm>
            <a:off x="304920" y="3048120"/>
            <a:ext cx="1676160" cy="914400"/>
          </a:xfrm>
          <a:prstGeom prst="lightningBolt">
            <a:avLst/>
          </a:prstGeom>
          <a:solidFill>
            <a:srgbClr val="00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7" name=""/>
          <p:cNvGrpSpPr/>
          <p:nvPr/>
        </p:nvGrpSpPr>
        <p:grpSpPr>
          <a:xfrm>
            <a:off x="228600" y="1523880"/>
            <a:ext cx="1523880" cy="838080"/>
            <a:chOff x="228600" y="1523880"/>
            <a:chExt cx="1523880" cy="838080"/>
          </a:xfrm>
        </p:grpSpPr>
        <p:sp>
          <p:nvSpPr>
            <p:cNvPr id="188" name=""/>
            <p:cNvSpPr/>
            <p:nvPr/>
          </p:nvSpPr>
          <p:spPr>
            <a:xfrm>
              <a:off x="228600" y="1523880"/>
              <a:ext cx="1523880" cy="838080"/>
            </a:xfrm>
            <a:prstGeom prst="rect">
              <a:avLst/>
            </a:prstGeom>
            <a:solidFill>
              <a:srgbClr val="00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533160" y="1599840"/>
              <a:ext cx="934200" cy="698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Stock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Markets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0" name=""/>
          <p:cNvSpPr/>
          <p:nvPr/>
        </p:nvSpPr>
        <p:spPr>
          <a:xfrm>
            <a:off x="304560" y="3657600"/>
            <a:ext cx="121968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News Wire</a:t>
            </a:r>
            <a:endParaRPr b="0" lang="en-US" sz="18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1" name=""/>
          <p:cNvGrpSpPr/>
          <p:nvPr/>
        </p:nvGrpSpPr>
        <p:grpSpPr>
          <a:xfrm>
            <a:off x="2285640" y="1523880"/>
            <a:ext cx="1778760" cy="838080"/>
            <a:chOff x="2285640" y="1523880"/>
            <a:chExt cx="1778760" cy="838080"/>
          </a:xfrm>
        </p:grpSpPr>
        <p:sp>
          <p:nvSpPr>
            <p:cNvPr id="192" name=""/>
            <p:cNvSpPr/>
            <p:nvPr/>
          </p:nvSpPr>
          <p:spPr>
            <a:xfrm>
              <a:off x="2362680" y="1523880"/>
              <a:ext cx="1603800" cy="838080"/>
            </a:xfrm>
            <a:prstGeom prst="rect">
              <a:avLst/>
            </a:prstGeom>
            <a:solidFill>
              <a:srgbClr val="00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2285640" y="1599840"/>
              <a:ext cx="1778760" cy="698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Financial Models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(Data Mining)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4" name=""/>
          <p:cNvGrpSpPr/>
          <p:nvPr/>
        </p:nvGrpSpPr>
        <p:grpSpPr>
          <a:xfrm>
            <a:off x="2362320" y="3048120"/>
            <a:ext cx="1604520" cy="838080"/>
            <a:chOff x="2362320" y="3048120"/>
            <a:chExt cx="1604520" cy="838080"/>
          </a:xfrm>
        </p:grpSpPr>
        <p:sp>
          <p:nvSpPr>
            <p:cNvPr id="195" name=""/>
            <p:cNvSpPr/>
            <p:nvPr/>
          </p:nvSpPr>
          <p:spPr>
            <a:xfrm>
              <a:off x="2362320" y="3048120"/>
              <a:ext cx="1604520" cy="838080"/>
            </a:xfrm>
            <a:prstGeom prst="rect">
              <a:avLst/>
            </a:prstGeom>
            <a:solidFill>
              <a:srgbClr val="00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2393280" y="3124080"/>
              <a:ext cx="1562760" cy="698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News Analysis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(Text-Mining)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7" name=""/>
          <p:cNvGrpSpPr/>
          <p:nvPr/>
        </p:nvGrpSpPr>
        <p:grpSpPr>
          <a:xfrm>
            <a:off x="2362320" y="4572000"/>
            <a:ext cx="1606320" cy="838080"/>
            <a:chOff x="2362320" y="4572000"/>
            <a:chExt cx="1606320" cy="838080"/>
          </a:xfrm>
        </p:grpSpPr>
        <p:sp>
          <p:nvSpPr>
            <p:cNvPr id="198" name=""/>
            <p:cNvSpPr/>
            <p:nvPr/>
          </p:nvSpPr>
          <p:spPr>
            <a:xfrm>
              <a:off x="2362320" y="4572000"/>
              <a:ext cx="1604160" cy="838080"/>
            </a:xfrm>
            <a:prstGeom prst="rect">
              <a:avLst/>
            </a:prstGeom>
            <a:solidFill>
              <a:srgbClr val="00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2380680" y="4647960"/>
              <a:ext cx="1587960" cy="698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Edgar Analysis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(Text-Mining)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0" name=""/>
          <p:cNvSpPr/>
          <p:nvPr/>
        </p:nvSpPr>
        <p:spPr>
          <a:xfrm>
            <a:off x="6095880" y="1981080"/>
            <a:ext cx="609840" cy="0"/>
          </a:xfrm>
          <a:prstGeom prst="line">
            <a:avLst/>
          </a:prstGeom>
          <a:ln w="9360">
            <a:solidFill>
              <a:srgbClr val="eafc3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095880" y="3505320"/>
            <a:ext cx="914400" cy="0"/>
          </a:xfrm>
          <a:prstGeom prst="line">
            <a:avLst/>
          </a:prstGeom>
          <a:ln w="9360">
            <a:solidFill>
              <a:srgbClr val="eafc3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095880" y="5029200"/>
            <a:ext cx="609840" cy="0"/>
          </a:xfrm>
          <a:prstGeom prst="line">
            <a:avLst/>
          </a:prstGeom>
          <a:ln w="9360">
            <a:solidFill>
              <a:srgbClr val="eafc3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705720" y="1981080"/>
            <a:ext cx="0" cy="3048120"/>
          </a:xfrm>
          <a:prstGeom prst="line">
            <a:avLst/>
          </a:prstGeom>
          <a:ln w="9360">
            <a:solidFill>
              <a:srgbClr val="eafc3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4" name=""/>
          <p:cNvGrpSpPr/>
          <p:nvPr/>
        </p:nvGrpSpPr>
        <p:grpSpPr>
          <a:xfrm>
            <a:off x="6973560" y="3124080"/>
            <a:ext cx="1943280" cy="838080"/>
            <a:chOff x="6973560" y="3124080"/>
            <a:chExt cx="1943280" cy="838080"/>
          </a:xfrm>
        </p:grpSpPr>
        <p:sp>
          <p:nvSpPr>
            <p:cNvPr id="205" name=""/>
            <p:cNvSpPr/>
            <p:nvPr/>
          </p:nvSpPr>
          <p:spPr>
            <a:xfrm>
              <a:off x="7014240" y="3124080"/>
              <a:ext cx="1838880" cy="838080"/>
            </a:xfrm>
            <a:prstGeom prst="rect">
              <a:avLst/>
            </a:prstGeom>
            <a:solidFill>
              <a:srgbClr val="00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6973560" y="3200040"/>
              <a:ext cx="1943280" cy="698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Trigger Generation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00"/>
                  </a:solidFill>
                  <a:effectLst/>
                  <a:uFillTx/>
                  <a:latin typeface="Times New Roman"/>
                </a:rPr>
                <a:t>(Expert System)</a:t>
              </a:r>
              <a:endParaRPr b="0" lang="en-US" sz="18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7" name=""/>
          <p:cNvSpPr/>
          <p:nvPr/>
        </p:nvSpPr>
        <p:spPr>
          <a:xfrm>
            <a:off x="1752480" y="1905120"/>
            <a:ext cx="609840" cy="0"/>
          </a:xfrm>
          <a:prstGeom prst="line">
            <a:avLst/>
          </a:prstGeom>
          <a:ln w="9360">
            <a:solidFill>
              <a:srgbClr val="eafc3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1752480" y="3429000"/>
            <a:ext cx="609840" cy="0"/>
          </a:xfrm>
          <a:prstGeom prst="line">
            <a:avLst/>
          </a:prstGeom>
          <a:ln w="9360">
            <a:solidFill>
              <a:srgbClr val="eafc3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1752480" y="4952880"/>
            <a:ext cx="609840" cy="0"/>
          </a:xfrm>
          <a:prstGeom prst="line">
            <a:avLst/>
          </a:prstGeom>
          <a:ln w="9360">
            <a:solidFill>
              <a:srgbClr val="eafc3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962520" y="1905120"/>
            <a:ext cx="609480" cy="0"/>
          </a:xfrm>
          <a:prstGeom prst="line">
            <a:avLst/>
          </a:prstGeom>
          <a:ln w="9360">
            <a:solidFill>
              <a:srgbClr val="eafc3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962520" y="3429000"/>
            <a:ext cx="609480" cy="0"/>
          </a:xfrm>
          <a:prstGeom prst="line">
            <a:avLst/>
          </a:prstGeom>
          <a:ln w="9360">
            <a:solidFill>
              <a:srgbClr val="eafc3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3962520" y="4876920"/>
            <a:ext cx="609480" cy="0"/>
          </a:xfrm>
          <a:prstGeom prst="line">
            <a:avLst/>
          </a:prstGeom>
          <a:ln w="9360">
            <a:solidFill>
              <a:srgbClr val="eafc3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3" name=""/>
          <p:cNvGrpSpPr/>
          <p:nvPr/>
        </p:nvGrpSpPr>
        <p:grpSpPr>
          <a:xfrm>
            <a:off x="7162920" y="5181480"/>
            <a:ext cx="1523880" cy="1067040"/>
            <a:chOff x="7162920" y="5181480"/>
            <a:chExt cx="1523880" cy="1067040"/>
          </a:xfrm>
        </p:grpSpPr>
        <p:sp>
          <p:nvSpPr>
            <p:cNvPr id="214" name=""/>
            <p:cNvSpPr/>
            <p:nvPr/>
          </p:nvSpPr>
          <p:spPr>
            <a:xfrm>
              <a:off x="7162920" y="5181480"/>
              <a:ext cx="1523880" cy="1067040"/>
            </a:xfrm>
            <a:prstGeom prst="can">
              <a:avLst>
                <a:gd name="adj" fmla="val 25000"/>
              </a:avLst>
            </a:prstGeom>
            <a:solidFill>
              <a:srgbClr val="00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7389000" y="5562720"/>
              <a:ext cx="1117800" cy="397440"/>
            </a:xfrm>
            <a:prstGeom prst="rect">
              <a:avLst/>
            </a:prstGeom>
            <a:solidFill>
              <a:srgbClr val="00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e6e6e6"/>
                  </a:solidFill>
                  <a:effectLst/>
                  <a:uFillTx/>
                  <a:latin typeface="Times New Roman"/>
                </a:rPr>
                <a:t>Incidents</a:t>
              </a:r>
              <a:endParaRPr b="0" lang="en-US" sz="2000" strike="noStrike" u="none">
                <a:solidFill>
                  <a:srgbClr val="e6e6e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6" name=""/>
          <p:cNvSpPr/>
          <p:nvPr/>
        </p:nvSpPr>
        <p:spPr>
          <a:xfrm>
            <a:off x="7924680" y="4038480"/>
            <a:ext cx="0" cy="1067040"/>
          </a:xfrm>
          <a:prstGeom prst="line">
            <a:avLst/>
          </a:prstGeom>
          <a:ln w="9360">
            <a:solidFill>
              <a:srgbClr val="eafc3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Project Status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Completed proof-of-concept in January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First production release in July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Insider trading event extraction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Insider trading analysis and reporting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production release planned for March 2001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General news story analysis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Fraud event extraction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Fraud event analysis and reporting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Incremental releases planned every 6-9 months through 2003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Current benefits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Substantial reduction in “read time” by market analysts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Better focused information search and retrieval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EDS Procurement Contracts Prototype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Overview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Contractual Attributes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Benefits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Prototype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Architecture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Overview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EDS has 35,000 active contracts (in paper form)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Not possible to read, understand, and utilize all the terms in those contracts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enforced, some contractual terms, such as discounts and prorata refunds offer EDS revenue opportunities, and others may reduce costs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Many revenue and cost reduction opportunities are lost because certain contractual terms are not known, and therefore not enforced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 opportunity exists for electronically capturing and analyzing the content of EDS’ supplier contracts for appropriate enforcement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Contractual Attributes </a:t>
            </a:r>
            <a:r>
              <a:rPr b="0" lang="en-US" sz="18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- Examples</a:t>
            </a:r>
            <a:endParaRPr b="0" lang="en-US" sz="18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38040" indent="-33804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High Priority Attributes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Pricing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Discounts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Margins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Prorata Refunds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Important Attributes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Levels of Support (Maintenance)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License Clauses 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Reseller Rights</a:t>
            </a:r>
            <a:endParaRPr b="0" lang="en-US" sz="18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GM Only Restriction</a:t>
            </a:r>
            <a:endParaRPr b="0" lang="en-US" sz="18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Grant of License (Worldwide, Perpetual, Irrevocable, Non-Exclusive)</a:t>
            </a:r>
            <a:endParaRPr b="0" lang="en-US" sz="18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Transfer provisions</a:t>
            </a:r>
            <a:endParaRPr b="0" lang="en-US" sz="18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Third party Access</a:t>
            </a:r>
            <a:endParaRPr b="0" lang="en-US" sz="18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Contract Amendments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Confidentiality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Warranty Information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lnSpc>
                <a:spcPct val="90000"/>
              </a:lnSpc>
              <a:spcBef>
                <a:spcPts val="45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Freight Information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Prototype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Knowledge acquisition with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Key contract attributes identified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Linguistic rules were written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Pricing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Discounts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Margins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Prorata Refunds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Tested with 22 software contracts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Architecture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4394160" y="228600"/>
            <a:ext cx="4521240" cy="102888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Document  Processing</a:t>
            </a:r>
            <a:endParaRPr b="0" lang="en-US" sz="1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2971800" y="1708200"/>
            <a:ext cx="3200400" cy="468612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286680" y="1708200"/>
            <a:ext cx="2628720" cy="468612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378240" y="560520"/>
            <a:ext cx="7999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Paper Contracts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4686480" y="565200"/>
            <a:ext cx="799920" cy="452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Scanning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058080" y="453960"/>
            <a:ext cx="1028520" cy="689040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Digital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Images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7772400" y="565200"/>
            <a:ext cx="571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OCR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7594560" y="1943280"/>
            <a:ext cx="914400" cy="685800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Electronic Contracts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7937640" y="3086280"/>
            <a:ext cx="685800" cy="571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Text Mining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7823160" y="4343400"/>
            <a:ext cx="914400" cy="914400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Contracts Linguistic Rules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705720" y="5823000"/>
            <a:ext cx="17524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Prioritized Contracts’ Linguistic Patterns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6451560" y="2857680"/>
            <a:ext cx="914400" cy="799920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Contract Attributes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000680" y="2163600"/>
            <a:ext cx="1028520" cy="57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Contracts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Application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229280" y="3425760"/>
            <a:ext cx="914400" cy="343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BOK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314880" y="3879720"/>
            <a:ext cx="914400" cy="685800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Other GP DBs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114800" y="5823000"/>
            <a:ext cx="571680" cy="342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EDS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800600" y="5823000"/>
            <a:ext cx="800280" cy="342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372280" y="3425760"/>
            <a:ext cx="685800" cy="343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Silos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80880" y="1981080"/>
            <a:ext cx="2171880" cy="1035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buClr>
                <a:srgbClr val="00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Contract Browsing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Refunds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Discounts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Compliances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etc.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4178160" y="789120"/>
            <a:ext cx="457200" cy="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5486400" y="793800"/>
            <a:ext cx="571680" cy="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7086600" y="793800"/>
            <a:ext cx="685800" cy="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8001000" y="1022400"/>
            <a:ext cx="0" cy="91440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8051760" y="2629080"/>
            <a:ext cx="0" cy="45720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V="1">
            <a:off x="8280360" y="3657240"/>
            <a:ext cx="0" cy="68580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V="1">
            <a:off x="8115480" y="5251320"/>
            <a:ext cx="114120" cy="57168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H="1">
            <a:off x="7365960" y="3314880"/>
            <a:ext cx="571680" cy="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flipH="1" flipV="1">
            <a:off x="5029200" y="2622600"/>
            <a:ext cx="1371600" cy="45720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H="1">
            <a:off x="5143320" y="3540240"/>
            <a:ext cx="228600" cy="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flipH="1" flipV="1">
            <a:off x="4635000" y="2735280"/>
            <a:ext cx="279720" cy="69048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flipV="1">
            <a:off x="3886200" y="2734920"/>
            <a:ext cx="291960" cy="114444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V="1">
            <a:off x="4915080" y="3768480"/>
            <a:ext cx="0" cy="79668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V="1">
            <a:off x="4457880" y="5365800"/>
            <a:ext cx="0" cy="45720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flipV="1">
            <a:off x="5029200" y="5365800"/>
            <a:ext cx="0" cy="45720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V="1">
            <a:off x="7251840" y="2400480"/>
            <a:ext cx="342720" cy="457200"/>
          </a:xfrm>
          <a:prstGeom prst="line">
            <a:avLst/>
          </a:prstGeom>
          <a:ln w="9360">
            <a:solidFill>
              <a:srgbClr val="ffff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H="1">
            <a:off x="5029200" y="2282760"/>
            <a:ext cx="2565360" cy="111240"/>
          </a:xfrm>
          <a:prstGeom prst="line">
            <a:avLst/>
          </a:prstGeom>
          <a:ln w="9360">
            <a:solidFill>
              <a:srgbClr val="ffff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229280" y="4565520"/>
            <a:ext cx="1028520" cy="800280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Procurement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Data</a:t>
            </a:r>
            <a:endParaRPr b="0" lang="en-US" sz="12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6324480" y="1752480"/>
            <a:ext cx="1409760" cy="34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Text -Mining</a:t>
            </a:r>
            <a:endParaRPr b="0" lang="en-US" sz="1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971800" y="1708200"/>
            <a:ext cx="1028880" cy="34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Analysis</a:t>
            </a:r>
            <a:endParaRPr b="0" lang="en-US" sz="1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H="1">
            <a:off x="2514600" y="2362320"/>
            <a:ext cx="1447920" cy="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380880"/>
            <a:ext cx="808056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Computational Linguistics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Definition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Study of computer systems for: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39760" indent="-285840"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Natural  language understanding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Natural language generation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Objectives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Machine translation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Information retrieval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Human-Machine interface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Early work began in 1950s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Perhaps the most advanced IT research topic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checker dir="horz"/>
  </p:transition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Benefits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lnSpc>
                <a:spcPct val="90000"/>
              </a:lnSpc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Revenue generation through enforcing prorata refunds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90000"/>
              </a:lnSpc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Cost reduction through enforcing volume discounts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90000"/>
              </a:lnSpc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More effective research for appropriate terms in contracts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90000"/>
              </a:lnSpc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Legal action avoidance via contractual compliance by EDS and suppliers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90000"/>
              </a:lnSpc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Cost reduction through capturing price increase notifications not allowed by contracts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90000"/>
              </a:lnSpc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Understanding the contractual effects of mergers/acquisitions among suppliers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90000"/>
              </a:lnSpc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Understanding the effects of supplier bankruptcy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90000"/>
              </a:lnSpc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Monitoring expiration dates and other events of interest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90000"/>
              </a:lnSpc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Monitoring warranties, maintenance agreements, and other services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3124080" y="3429000"/>
            <a:ext cx="4496040" cy="2209680"/>
          </a:xfrm>
          <a:prstGeom prst="cloudCallout">
            <a:avLst>
              <a:gd name="adj1" fmla="val 35523"/>
              <a:gd name="adj2" fmla="val 61851"/>
            </a:avLst>
          </a:prstGeom>
          <a:solidFill>
            <a:srgbClr val="00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ctr">
              <a:lnSpc>
                <a:spcPts val="4598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Computational Linguistics: A Survey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120120" y="1676520"/>
            <a:ext cx="2888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fc3c"/>
                </a:solidFill>
                <a:effectLst/>
                <a:uFillTx/>
                <a:latin typeface="Times New Roman"/>
              </a:rPr>
              <a:t>Computational Linguistics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032920" y="2722680"/>
            <a:ext cx="2138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fc3c"/>
                </a:solidFill>
                <a:effectLst/>
                <a:uFillTx/>
                <a:latin typeface="Times New Roman"/>
              </a:rPr>
              <a:t>Language Analysis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828320" y="2722680"/>
            <a:ext cx="2378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fc3c"/>
                </a:solidFill>
                <a:effectLst/>
                <a:uFillTx/>
                <a:latin typeface="Times New Roman"/>
              </a:rPr>
              <a:t>Language Generation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65360" y="3789360"/>
            <a:ext cx="18698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fc3c"/>
                </a:solidFill>
                <a:effectLst/>
                <a:uFillTx/>
                <a:latin typeface="Times New Roman"/>
              </a:rPr>
              <a:t>Discourse and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fc3c"/>
                </a:solidFill>
                <a:effectLst/>
                <a:uFillTx/>
                <a:latin typeface="Times New Roman"/>
              </a:rPr>
              <a:t>Dialog Structure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642120" y="3789360"/>
            <a:ext cx="2053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Sentence Analysis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3522600" y="2084400"/>
            <a:ext cx="914400" cy="60948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437000" y="2084400"/>
            <a:ext cx="990720" cy="60948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2226960" y="3151080"/>
            <a:ext cx="762120" cy="60984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989440" y="3151080"/>
            <a:ext cx="838080" cy="60984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3827160" y="4218120"/>
            <a:ext cx="685800" cy="60948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13320" y="4218120"/>
            <a:ext cx="838080" cy="60948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935240" y="4856040"/>
            <a:ext cx="2082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Semantic Analysis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818440" y="4876920"/>
            <a:ext cx="1842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Syntax Analysis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629400" y="5790960"/>
            <a:ext cx="1882800" cy="67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spAutoFit/>
          </a:bodyPr>
          <a:p>
            <a:pPr algn="ctr">
              <a:lnSpc>
                <a:spcPts val="4598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e1914"/>
                </a:solidFill>
                <a:effectLst/>
                <a:uFillTx/>
                <a:latin typeface="Arial"/>
              </a:rPr>
              <a:t>Our Focus</a:t>
            </a:r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Syntax Analysis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Structure Determination: Generation of a parse tree using a grammar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Regularizing the syntactic structure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Restricting large number of possible structures to a small number.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810240" y="2438280"/>
            <a:ext cx="1099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fc3c"/>
                </a:solidFill>
                <a:effectLst/>
                <a:uFillTx/>
                <a:latin typeface="Times New Roman"/>
              </a:rPr>
              <a:t>Sentence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438280" y="3124080"/>
            <a:ext cx="944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fc3c"/>
                </a:solidFill>
                <a:effectLst/>
                <a:uFillTx/>
                <a:latin typeface="Times New Roman"/>
              </a:rPr>
              <a:t>Subject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113440" y="3124080"/>
            <a:ext cx="1431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fc3c"/>
                </a:solidFill>
                <a:effectLst/>
                <a:uFillTx/>
                <a:latin typeface="Times New Roman"/>
              </a:rPr>
              <a:t>Verb Phrase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3276360" y="2819520"/>
            <a:ext cx="1066680" cy="38088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343400" y="2819520"/>
            <a:ext cx="1295280" cy="38088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819520" y="3505320"/>
            <a:ext cx="0" cy="76176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4876920" y="3505320"/>
            <a:ext cx="761760" cy="22860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38680" y="3505320"/>
            <a:ext cx="609840" cy="22860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471560" y="3657600"/>
            <a:ext cx="689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fc3c"/>
                </a:solidFill>
                <a:effectLst/>
                <a:uFillTx/>
                <a:latin typeface="Times New Roman"/>
              </a:rPr>
              <a:t>Verb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834880" y="3657600"/>
            <a:ext cx="858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fc3c"/>
                </a:solidFill>
                <a:effectLst/>
                <a:uFillTx/>
                <a:latin typeface="Times New Roman"/>
              </a:rPr>
              <a:t>Object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439000" y="4191120"/>
            <a:ext cx="731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Mary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496400" y="4191120"/>
            <a:ext cx="576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eats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792040" y="4191120"/>
            <a:ext cx="858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cheese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800600" y="3962520"/>
            <a:ext cx="0" cy="30456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248520" y="4038480"/>
            <a:ext cx="0" cy="304920"/>
          </a:xfrm>
          <a:prstGeom prst="line">
            <a:avLst/>
          </a:prstGeom>
          <a:ln w="9360">
            <a:solidFill>
              <a:srgbClr val="e6e6e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810240" y="2438280"/>
            <a:ext cx="1099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fc3c"/>
                </a:solidFill>
                <a:effectLst/>
                <a:uFillTx/>
                <a:latin typeface="Times New Roman"/>
              </a:rPr>
              <a:t>Sentence</a:t>
            </a:r>
            <a:endParaRPr b="0" lang="en-US" sz="2000" strike="noStrike" u="none">
              <a:solidFill>
                <a:srgbClr val="e6e6e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Syntax Analysis – Ambiguities and Resolution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838080" y="1294920"/>
            <a:ext cx="78487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Example of ambiguities at the syntactic level include: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Adjuncts: what modifies what?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39760" indent="-285840"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e.g., I saw the man in the park with a telescope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lvl="2" marL="1139760" indent="-285840"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e.g., I fixed the pipe under the sink in the bathroom with a wrench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Semantic Analysis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410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Objective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 determine what a sentence means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General Approach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Define a formal language with simple semantics and change the problem to one of mapping from the natural language to this formal language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Sentence =&gt; Deep Structure =&gt; Formal Logical Form</a:t>
            </a:r>
            <a:endParaRPr b="0" lang="en-US" sz="2000" strike="noStrike" u="none">
              <a:solidFill>
                <a:srgbClr val="66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Desired properties of the formal language: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Be unambiguous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Have simple rules of interpretation and inference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Have a logical structure determined by the form of the sentence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Overview of Text-Mining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48006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process of extracting information from textual data, and using it for better business decisions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Based on multiple technologies: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Computational linguistics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Other artificial intelligence techniques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Statistics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Information retrieval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 new business intelligence tool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Focus on semantics and not keywords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 emerging technology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3059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ts val="45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d9f05"/>
                </a:solidFill>
                <a:effectLst/>
                <a:uFillTx/>
                <a:latin typeface="Arial"/>
              </a:rPr>
              <a:t>Text-Mining Value Statement</a:t>
            </a:r>
            <a:endParaRPr b="0" lang="en-US" sz="2400" strike="noStrike" u="none">
              <a:solidFill>
                <a:srgbClr val="fd9f05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7720" y="129492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8040" indent="-338040">
              <a:spcBef>
                <a:spcPts val="601"/>
              </a:spcBef>
              <a:buClr>
                <a:srgbClr val="ff9900"/>
              </a:buClr>
              <a:buSzPct val="11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Organizational information is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20% structured (databases)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39800" indent="-287280">
              <a:spcBef>
                <a:spcPts val="499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80% unstructured (text)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2000-01-27T16:25:04Z</dcterms:created>
  <dc:creator>Sundar Varadarajan</dc:creator>
  <dc:description/>
  <dc:language>en-US</dc:language>
  <cp:lastModifiedBy>jkolodgi</cp:lastModifiedBy>
  <cp:lastPrinted>2000-02-02T15:50:22Z</cp:lastPrinted>
  <dcterms:modified xsi:type="dcterms:W3CDTF">2001-06-01T17:43:32Z</dcterms:modified>
  <cp:revision>112</cp:revision>
  <dc:subject>Text Mining</dc:subject>
  <dc:title>Text Mining with ClearStudio</dc:title>
</cp:coreProperties>
</file>