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1.xlsx" ContentType="application/vnd.openxmlformats-officedocument.spreadsheetml.sheet"/>
  <Override PartName="/ppt/embeddings/oleObject1.pptx" ContentType="application/vnd.openxmlformats-officedocument.presentationml.presentation"/>
  <Override PartName="/ppt/media/image13.wmf" ContentType="image/x-wmf"/>
  <Override PartName="/ppt/media/image4.wmf" ContentType="image/x-wmf"/>
  <Override PartName="/ppt/media/image15.png" ContentType="image/png"/>
  <Override PartName="/ppt/media/image9.wmf" ContentType="image/x-wmf"/>
  <Override PartName="/ppt/media/image14.png" ContentType="image/png"/>
  <Override PartName="/ppt/media/image5.png" ContentType="image/png"/>
  <Override PartName="/ppt/media/image6.wmf" ContentType="image/x-wmf"/>
  <Override PartName="/ppt/media/image10.wmf" ContentType="image/x-wmf"/>
  <Override PartName="/ppt/media/image1.wmf" ContentType="image/x-wmf"/>
  <Override PartName="/ppt/media/image7.wmf" ContentType="image/x-wmf"/>
  <Override PartName="/ppt/media/image11.wmf" ContentType="image/x-wmf"/>
  <Override PartName="/ppt/media/image2.wmf" ContentType="image/x-wmf"/>
  <Override PartName="/ppt/media/image8.wmf" ContentType="image/x-wmf"/>
  <Override PartName="/ppt/media/image12.wmf" ContentType="image/x-wmf"/>
  <Override PartName="/ppt/media/image3.wmf" ContentType="image/x-wmf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DD41B4-52CC-4425-946F-ED260272464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EF1F73-3D14-453A-AD23-B19AED7F699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A9F92A-BF74-4836-913B-0FD2EC08730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F75DACA-5466-4FC3-8D05-19EB71AF0CDD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pptx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pptx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62120" y="1142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990000"/>
                </a:solidFill>
                <a:effectLst/>
                <a:uFillTx/>
                <a:latin typeface="Times New Roman"/>
              </a:rPr>
              <a:t>Coal-based Electricity </a:t>
            </a:r>
            <a:br>
              <a:rPr sz="4800"/>
            </a:br>
            <a:r>
              <a:rPr b="0" lang="en-US" sz="4800" strike="noStrike" u="none">
                <a:solidFill>
                  <a:srgbClr val="990000"/>
                </a:solidFill>
                <a:effectLst/>
                <a:uFillTx/>
                <a:latin typeface="Times New Roman"/>
              </a:rPr>
              <a:t>Energy Security for Texas and the Nation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Texas Conservative Forum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Sept. 27, 2001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"/>
          <p:cNvGrpSpPr/>
          <p:nvPr/>
        </p:nvGrpSpPr>
        <p:grpSpPr>
          <a:xfrm>
            <a:off x="1143000" y="125280"/>
            <a:ext cx="6705360" cy="6180120"/>
            <a:chOff x="1143000" y="125280"/>
            <a:chExt cx="6705360" cy="6180120"/>
          </a:xfrm>
        </p:grpSpPr>
        <p:sp>
          <p:nvSpPr>
            <p:cNvPr id="46" name=""/>
            <p:cNvSpPr/>
            <p:nvPr/>
          </p:nvSpPr>
          <p:spPr>
            <a:xfrm>
              <a:off x="1143000" y="125280"/>
              <a:ext cx="6696360" cy="61801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2946600" y="4172400"/>
              <a:ext cx="4372560" cy="339480"/>
            </a:xfrm>
            <a:custGeom>
              <a:avLst/>
              <a:gdLst/>
              <a:ahLst/>
              <a:rect l="l" t="t" r="r" b="b"/>
              <a:pathLst>
                <a:path w="2858" h="222">
                  <a:moveTo>
                    <a:pt x="0" y="222"/>
                  </a:moveTo>
                  <a:lnTo>
                    <a:pt x="301" y="0"/>
                  </a:lnTo>
                  <a:lnTo>
                    <a:pt x="2858" y="0"/>
                  </a:lnTo>
                  <a:lnTo>
                    <a:pt x="2557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2946600" y="1166760"/>
              <a:ext cx="460080" cy="3345120"/>
            </a:xfrm>
            <a:custGeom>
              <a:avLst/>
              <a:gdLst/>
              <a:ahLst/>
              <a:rect l="l" t="t" r="r" b="b"/>
              <a:pathLst>
                <a:path w="301" h="2187">
                  <a:moveTo>
                    <a:pt x="0" y="2187"/>
                  </a:moveTo>
                  <a:lnTo>
                    <a:pt x="0" y="222"/>
                  </a:lnTo>
                  <a:lnTo>
                    <a:pt x="301" y="0"/>
                  </a:lnTo>
                  <a:lnTo>
                    <a:pt x="301" y="1965"/>
                  </a:lnTo>
                  <a:lnTo>
                    <a:pt x="0" y="2187"/>
                  </a:lnTo>
                  <a:close/>
                </a:path>
              </a:pathLst>
            </a:custGeom>
            <a:solidFill>
              <a:srgbClr val="c0c0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3413160" y="1166760"/>
              <a:ext cx="3911760" cy="3005640"/>
            </a:xfrm>
            <a:prstGeom prst="rect">
              <a:avLst/>
            </a:prstGeom>
            <a:solidFill>
              <a:srgbClr val="c0c0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2946600" y="4172400"/>
              <a:ext cx="4372560" cy="339480"/>
            </a:xfrm>
            <a:custGeom>
              <a:avLst/>
              <a:gdLst/>
              <a:ahLst/>
              <a:rect l="l" t="t" r="r" b="b"/>
              <a:pathLst>
                <a:path w="2858" h="222">
                  <a:moveTo>
                    <a:pt x="2858" y="0"/>
                  </a:moveTo>
                  <a:lnTo>
                    <a:pt x="2557" y="222"/>
                  </a:lnTo>
                  <a:lnTo>
                    <a:pt x="0" y="222"/>
                  </a:lnTo>
                  <a:lnTo>
                    <a:pt x="301" y="0"/>
                  </a:lnTo>
                  <a:lnTo>
                    <a:pt x="2858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2946600" y="1166760"/>
              <a:ext cx="460080" cy="3345120"/>
            </a:xfrm>
            <a:custGeom>
              <a:avLst/>
              <a:gdLst/>
              <a:ahLst/>
              <a:rect l="l" t="t" r="r" b="b"/>
              <a:pathLst>
                <a:path w="301" h="2187">
                  <a:moveTo>
                    <a:pt x="0" y="2187"/>
                  </a:moveTo>
                  <a:lnTo>
                    <a:pt x="0" y="222"/>
                  </a:lnTo>
                  <a:lnTo>
                    <a:pt x="301" y="0"/>
                  </a:lnTo>
                  <a:lnTo>
                    <a:pt x="301" y="1965"/>
                  </a:lnTo>
                  <a:lnTo>
                    <a:pt x="0" y="2187"/>
                  </a:lnTo>
                  <a:close/>
                </a:path>
              </a:pathLst>
            </a:custGeom>
            <a:noFill/>
            <a:ln w="237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3407040" y="1166760"/>
              <a:ext cx="3912120" cy="3005640"/>
            </a:xfrm>
            <a:prstGeom prst="rect">
              <a:avLst/>
            </a:prstGeom>
            <a:noFill/>
            <a:ln w="2376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4005360" y="3882240"/>
              <a:ext cx="160560" cy="532080"/>
            </a:xfrm>
            <a:custGeom>
              <a:avLst/>
              <a:gdLst/>
              <a:ahLst/>
              <a:rect l="l" t="t" r="r" b="b"/>
              <a:pathLst>
                <a:path w="105" h="348">
                  <a:moveTo>
                    <a:pt x="0" y="348"/>
                  </a:moveTo>
                  <a:lnTo>
                    <a:pt x="0" y="95"/>
                  </a:lnTo>
                  <a:lnTo>
                    <a:pt x="105" y="0"/>
                  </a:lnTo>
                  <a:lnTo>
                    <a:pt x="105" y="253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4d4d80"/>
            </a:solidFill>
            <a:ln w="237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3475800" y="4027680"/>
              <a:ext cx="529200" cy="386640"/>
            </a:xfrm>
            <a:prstGeom prst="rect">
              <a:avLst/>
            </a:prstGeom>
            <a:solidFill>
              <a:srgbClr val="9999ff"/>
            </a:solidFill>
            <a:ln w="237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3475800" y="3882240"/>
              <a:ext cx="689760" cy="145080"/>
            </a:xfrm>
            <a:custGeom>
              <a:avLst/>
              <a:gdLst/>
              <a:ahLst/>
              <a:rect l="l" t="t" r="r" b="b"/>
              <a:pathLst>
                <a:path w="451" h="95">
                  <a:moveTo>
                    <a:pt x="346" y="95"/>
                  </a:moveTo>
                  <a:lnTo>
                    <a:pt x="451" y="0"/>
                  </a:lnTo>
                  <a:lnTo>
                    <a:pt x="121" y="0"/>
                  </a:lnTo>
                  <a:lnTo>
                    <a:pt x="0" y="95"/>
                  </a:lnTo>
                  <a:lnTo>
                    <a:pt x="346" y="95"/>
                  </a:lnTo>
                  <a:close/>
                </a:path>
              </a:pathLst>
            </a:custGeom>
            <a:solidFill>
              <a:srgbClr val="7373bf"/>
            </a:solidFill>
            <a:ln w="237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3555360" y="4067280"/>
              <a:ext cx="33120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4%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5293440" y="2961360"/>
              <a:ext cx="185040" cy="1452960"/>
            </a:xfrm>
            <a:custGeom>
              <a:avLst/>
              <a:gdLst/>
              <a:ahLst/>
              <a:rect l="l" t="t" r="r" b="b"/>
              <a:pathLst>
                <a:path w="121" h="950">
                  <a:moveTo>
                    <a:pt x="0" y="950"/>
                  </a:moveTo>
                  <a:lnTo>
                    <a:pt x="0" y="95"/>
                  </a:lnTo>
                  <a:lnTo>
                    <a:pt x="121" y="0"/>
                  </a:lnTo>
                  <a:lnTo>
                    <a:pt x="121" y="855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4d4d80"/>
            </a:solidFill>
            <a:ln w="237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4787280" y="3106440"/>
              <a:ext cx="506160" cy="1307520"/>
            </a:xfrm>
            <a:prstGeom prst="rect">
              <a:avLst/>
            </a:prstGeom>
            <a:solidFill>
              <a:srgbClr val="9999ff"/>
            </a:solidFill>
            <a:ln w="237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4787280" y="2961360"/>
              <a:ext cx="691200" cy="145080"/>
            </a:xfrm>
            <a:custGeom>
              <a:avLst/>
              <a:gdLst/>
              <a:ahLst/>
              <a:rect l="l" t="t" r="r" b="b"/>
              <a:pathLst>
                <a:path w="452" h="95">
                  <a:moveTo>
                    <a:pt x="331" y="95"/>
                  </a:moveTo>
                  <a:lnTo>
                    <a:pt x="452" y="0"/>
                  </a:lnTo>
                  <a:lnTo>
                    <a:pt x="121" y="0"/>
                  </a:lnTo>
                  <a:lnTo>
                    <a:pt x="0" y="95"/>
                  </a:lnTo>
                  <a:lnTo>
                    <a:pt x="331" y="95"/>
                  </a:lnTo>
                  <a:close/>
                </a:path>
              </a:pathLst>
            </a:custGeom>
            <a:solidFill>
              <a:srgbClr val="7373bf"/>
            </a:solidFill>
            <a:ln w="237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4828320" y="3121920"/>
              <a:ext cx="45828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13%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6606360" y="1361160"/>
              <a:ext cx="183240" cy="3053160"/>
            </a:xfrm>
            <a:custGeom>
              <a:avLst/>
              <a:gdLst/>
              <a:ahLst/>
              <a:rect l="l" t="t" r="r" b="b"/>
              <a:pathLst>
                <a:path w="120" h="1996">
                  <a:moveTo>
                    <a:pt x="0" y="1996"/>
                  </a:moveTo>
                  <a:lnTo>
                    <a:pt x="0" y="95"/>
                  </a:lnTo>
                  <a:lnTo>
                    <a:pt x="120" y="0"/>
                  </a:lnTo>
                  <a:lnTo>
                    <a:pt x="120" y="1901"/>
                  </a:lnTo>
                  <a:lnTo>
                    <a:pt x="0" y="1996"/>
                  </a:lnTo>
                  <a:close/>
                </a:path>
              </a:pathLst>
            </a:custGeom>
            <a:solidFill>
              <a:srgbClr val="4d4d80"/>
            </a:solidFill>
            <a:ln w="237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6099840" y="1506240"/>
              <a:ext cx="506520" cy="2907720"/>
            </a:xfrm>
            <a:prstGeom prst="rect">
              <a:avLst/>
            </a:prstGeom>
            <a:solidFill>
              <a:srgbClr val="9999ff"/>
            </a:solidFill>
            <a:ln w="237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6099840" y="1361160"/>
              <a:ext cx="689760" cy="145080"/>
            </a:xfrm>
            <a:custGeom>
              <a:avLst/>
              <a:gdLst/>
              <a:ahLst/>
              <a:rect l="l" t="t" r="r" b="b"/>
              <a:pathLst>
                <a:path w="451" h="95">
                  <a:moveTo>
                    <a:pt x="331" y="95"/>
                  </a:moveTo>
                  <a:lnTo>
                    <a:pt x="451" y="0"/>
                  </a:lnTo>
                  <a:lnTo>
                    <a:pt x="105" y="0"/>
                  </a:lnTo>
                  <a:lnTo>
                    <a:pt x="0" y="95"/>
                  </a:lnTo>
                  <a:lnTo>
                    <a:pt x="331" y="95"/>
                  </a:lnTo>
                  <a:close/>
                </a:path>
              </a:pathLst>
            </a:custGeom>
            <a:solidFill>
              <a:srgbClr val="7373bf"/>
            </a:solidFill>
            <a:ln w="237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6150240" y="1546200"/>
              <a:ext cx="45828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29%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 flipV="1">
              <a:off x="2946600" y="1505880"/>
              <a:ext cx="1080" cy="30056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 flipH="1">
              <a:off x="2877120" y="4512240"/>
              <a:ext cx="6876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 flipH="1">
              <a:off x="2877120" y="4027680"/>
              <a:ext cx="68760" cy="1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" name=""/>
            <p:cNvSpPr/>
            <p:nvPr/>
          </p:nvSpPr>
          <p:spPr>
            <a:xfrm flipH="1">
              <a:off x="2877120" y="3517920"/>
              <a:ext cx="6876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 flipH="1">
              <a:off x="2877120" y="3008880"/>
              <a:ext cx="68760" cy="1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 flipH="1">
              <a:off x="2877120" y="2525040"/>
              <a:ext cx="6876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 flipH="1">
              <a:off x="2877120" y="2016000"/>
              <a:ext cx="68760" cy="1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 flipH="1">
              <a:off x="2877120" y="1506240"/>
              <a:ext cx="6876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2463120" y="4342680"/>
              <a:ext cx="403920" cy="33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0%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2463120" y="3857760"/>
              <a:ext cx="403920" cy="33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5%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2324880" y="3348360"/>
              <a:ext cx="559080" cy="33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10%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2324880" y="2838960"/>
              <a:ext cx="559080" cy="33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15%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2324880" y="2355480"/>
              <a:ext cx="559080" cy="33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20%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2324880" y="1846080"/>
              <a:ext cx="559080" cy="33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25%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2324880" y="1336680"/>
              <a:ext cx="559080" cy="33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30%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 rot="16200000">
              <a:off x="1473120" y="2856240"/>
              <a:ext cx="1023840" cy="33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Percent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2946600" y="4512240"/>
              <a:ext cx="391176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2946600" y="4512240"/>
              <a:ext cx="1080" cy="720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4259160" y="4512240"/>
              <a:ext cx="1440" cy="720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5570280" y="4512240"/>
              <a:ext cx="1440" cy="720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6858720" y="4512240"/>
              <a:ext cx="1440" cy="720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3361320" y="4657680"/>
              <a:ext cx="605160" cy="33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Over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3178800" y="5019840"/>
              <a:ext cx="1008720" cy="33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$50,000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4421160" y="4657680"/>
              <a:ext cx="1101600" cy="33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$10,000-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4467240" y="5019840"/>
              <a:ext cx="1008720" cy="33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$25,000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5892480" y="4657680"/>
              <a:ext cx="760320" cy="33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Under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5778360" y="5019840"/>
              <a:ext cx="1008720" cy="33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$10,000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4443840" y="5529600"/>
              <a:ext cx="977040" cy="33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Income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2495160" y="319320"/>
              <a:ext cx="4386240" cy="33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200" strike="noStrike" u="none">
                  <a:solidFill>
                    <a:srgbClr val="990000"/>
                  </a:solidFill>
                  <a:effectLst/>
                  <a:uFillTx/>
                  <a:latin typeface="Arial"/>
                </a:rPr>
                <a:t>Household Energy Expenditures 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3204360" y="683640"/>
              <a:ext cx="2790720" cy="33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200" strike="noStrike" u="none">
                  <a:solidFill>
                    <a:srgbClr val="990000"/>
                  </a:solidFill>
                  <a:effectLst/>
                  <a:uFillTx/>
                  <a:latin typeface="Arial"/>
                </a:rPr>
                <a:t>as a Share of Income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1152000" y="125280"/>
              <a:ext cx="6696360" cy="6180120"/>
            </a:xfrm>
            <a:prstGeom prst="rect">
              <a:avLst/>
            </a:pr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6" name=""/>
          <p:cNvSpPr/>
          <p:nvPr/>
        </p:nvSpPr>
        <p:spPr>
          <a:xfrm>
            <a:off x="2666880" y="6477120"/>
            <a:ext cx="6477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Source: DOE Survey of Household Energy Expenditures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"/>
          <p:cNvGraphicFramePr/>
          <p:nvPr/>
        </p:nvGraphicFramePr>
        <p:xfrm>
          <a:off x="1295280" y="1981080"/>
          <a:ext cx="6218280" cy="41148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9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95280" y="1981080"/>
                    <a:ext cx="6218280" cy="411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9" name=""/>
          <p:cNvSpPr/>
          <p:nvPr/>
        </p:nvSpPr>
        <p:spPr>
          <a:xfrm>
            <a:off x="838080" y="609480"/>
            <a:ext cx="76201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990000"/>
                </a:solidFill>
                <a:effectLst/>
                <a:uFillTx/>
                <a:latin typeface="Times New Roman"/>
              </a:rPr>
              <a:t>Environmental Goals Being Met Even With Increased Coal Utilization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7010280" y="2514600"/>
            <a:ext cx="914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7010280" y="3200400"/>
            <a:ext cx="16002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Electric Generation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7086600" y="4419720"/>
            <a:ext cx="1143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7086600" y="4952880"/>
            <a:ext cx="9907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7162920" y="5562720"/>
            <a:ext cx="1600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PM (soot)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5715000" y="6324480"/>
            <a:ext cx="34290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Source: EPA Environmental Trends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822240" y="1676520"/>
            <a:ext cx="7864560" cy="4724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" name=""/>
          <p:cNvSpPr/>
          <p:nvPr/>
        </p:nvSpPr>
        <p:spPr>
          <a:xfrm>
            <a:off x="1219320" y="152280"/>
            <a:ext cx="7315200" cy="14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990000"/>
                </a:solidFill>
                <a:effectLst/>
                <a:uFillTx/>
                <a:latin typeface="Times New Roman"/>
              </a:rPr>
              <a:t>Increasingly Clean Power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990000"/>
                </a:solidFill>
                <a:effectLst/>
                <a:uFillTx/>
                <a:latin typeface="Times New Roman"/>
              </a:rPr>
              <a:t>From Coal-based Plants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6172200" y="6324480"/>
            <a:ext cx="2971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Source: EPA and EIA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"/>
          <p:cNvSpPr/>
          <p:nvPr/>
        </p:nvSpPr>
        <p:spPr>
          <a:xfrm>
            <a:off x="0" y="2362320"/>
            <a:ext cx="9144000" cy="41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U.S. Avg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.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Texas Avg.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Diff.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Sulfur Dioxide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1.17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.86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-26%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Nitrogen Oxide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.49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.32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-35%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(Calculated in #/mmbtu)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0" y="304920"/>
            <a:ext cx="914400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Emission Comparison of Lignite/Coal-fueled Power Plants 1999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"/>
          <p:cNvGraphicFramePr/>
          <p:nvPr/>
        </p:nvGraphicFramePr>
        <p:xfrm>
          <a:off x="380880" y="1066680"/>
          <a:ext cx="5338800" cy="502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1066680"/>
                    <a:ext cx="5338800" cy="502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3" name=""/>
          <p:cNvSpPr/>
          <p:nvPr/>
        </p:nvSpPr>
        <p:spPr>
          <a:xfrm>
            <a:off x="5791320" y="1752480"/>
            <a:ext cx="3352680" cy="36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According EPA, Texas had the 3rd lowest average coal-fired NOx rate in US (0.34#NOx/MMBtu). Only CT and AR had lower average NOx rates.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Texas NOx rate was 36% below national average rate of 0.53#NOx per MMBtu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1998 Texas rates will decline further due to  additional reductions required by SB7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1371600" y="6078600"/>
            <a:ext cx="4572000" cy="78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Source: US Environmental Protection Agency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1998 Emissions Monitoring Data Reports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988200" y="380880"/>
            <a:ext cx="69422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Texas Coal Units are already third cleanest in US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Sulfur Emissions (SO2)</a:t>
            </a:r>
            <a:br>
              <a:rPr sz="2800"/>
            </a:b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Texas Coal-based Powerplants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151920" y="1599840"/>
            <a:ext cx="3429000" cy="472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Texas is in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 attainment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with SO2 air quality standards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Texas coal-based  powerplant emission rate was 0.78#/MMBtu,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31% less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than the national average (1.04#/MMBtu)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Additional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40-45,000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tons of SO2 reductions will occur from implementation of SB7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18" name=""/>
          <p:cNvGraphicFramePr/>
          <p:nvPr/>
        </p:nvGraphicFramePr>
        <p:xfrm>
          <a:off x="3657600" y="1066680"/>
          <a:ext cx="4800600" cy="502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657600" y="1066680"/>
                    <a:ext cx="4800600" cy="502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0" name=""/>
          <p:cNvSpPr/>
          <p:nvPr/>
        </p:nvSpPr>
        <p:spPr>
          <a:xfrm>
            <a:off x="5719680" y="6095880"/>
            <a:ext cx="278136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Source: EPA CEMS Data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EPA AIRData NET Tier Report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400" cy="60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NOx Emission</a:t>
            </a:r>
            <a:br>
              <a:rPr sz="3200"/>
            </a:b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Texas Coal-based Powerplants 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0" y="1523880"/>
            <a:ext cx="327672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Account for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only 10%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of total Texas NOx emissions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Texas 2000 coal emission rate was 0.30#/MMBtu,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33% less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than the national average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</a:rPr>
              <a:t>nd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lowest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rate in nation (behind only Connecticut)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Additional reductions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SB7 (50%) and ozone SIP (80-&gt;90% in Houston)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3" name=""/>
          <p:cNvGraphicFramePr/>
          <p:nvPr/>
        </p:nvGraphicFramePr>
        <p:xfrm>
          <a:off x="3429000" y="1676520"/>
          <a:ext cx="5029200" cy="4419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29000" y="1676520"/>
                    <a:ext cx="5029200" cy="4419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5" name=""/>
          <p:cNvSpPr/>
          <p:nvPr/>
        </p:nvSpPr>
        <p:spPr>
          <a:xfrm>
            <a:off x="5519520" y="6048360"/>
            <a:ext cx="278136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Source: EPA CEMS Data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EPA AIRData NET Tier Report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1325520" y="304920"/>
            <a:ext cx="704268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Existing Texas Regulations will Require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Additional Emission Reductions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380880" y="1752480"/>
            <a:ext cx="4572000" cy="266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SB7- June 1999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25% SO2 reduction from 1997 levels at 4 pre-NSPS coal-fired units by 2003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50% Seasonal NOx reduction from “grandfathered” coal and gas powerplants by 2003 (2 Coal stations, 73 Gas-fired stations)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3809880" y="4495680"/>
            <a:ext cx="4572000" cy="159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Ozone Attainment Plans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Powerplants in Houston-Galveston area must reduce NOx emissions by roughly 85%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457200" y="2590920"/>
            <a:ext cx="4191120" cy="332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0" name=""/>
          <p:cNvSpPr/>
          <p:nvPr/>
        </p:nvSpPr>
        <p:spPr>
          <a:xfrm>
            <a:off x="838080" y="457200"/>
            <a:ext cx="7696440" cy="147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990000"/>
                </a:solidFill>
                <a:effectLst/>
                <a:uFillTx/>
                <a:latin typeface="Times New Roman"/>
              </a:rPr>
              <a:t>Vision 21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990000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2800" strike="noStrike" u="none">
                <a:solidFill>
                  <a:srgbClr val="990000"/>
                </a:solidFill>
                <a:effectLst/>
                <a:uFillTx/>
                <a:latin typeface="Times New Roman"/>
              </a:rPr>
              <a:t>U.S. DOE Clean Coal Technology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5181480" y="2362320"/>
            <a:ext cx="373392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 Gasification = NGCC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Increase efficiency by 35%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Economical by 2015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"/>
          <p:cNvGrpSpPr/>
          <p:nvPr/>
        </p:nvGrpSpPr>
        <p:grpSpPr>
          <a:xfrm>
            <a:off x="609480" y="762120"/>
            <a:ext cx="8010720" cy="5401800"/>
            <a:chOff x="609480" y="762120"/>
            <a:chExt cx="8010720" cy="5401800"/>
          </a:xfrm>
        </p:grpSpPr>
        <p:sp>
          <p:nvSpPr>
            <p:cNvPr id="133" name=""/>
            <p:cNvSpPr/>
            <p:nvPr/>
          </p:nvSpPr>
          <p:spPr>
            <a:xfrm>
              <a:off x="676440" y="838080"/>
              <a:ext cx="7924680" cy="5318280"/>
            </a:xfrm>
            <a:prstGeom prst="rect">
              <a:avLst/>
            </a:prstGeom>
            <a:noFill/>
            <a:ln w="9360">
              <a:solidFill>
                <a:srgbClr val="01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676440" y="1285920"/>
              <a:ext cx="7924680" cy="1440"/>
            </a:xfrm>
            <a:custGeom>
              <a:avLst/>
              <a:gdLst/>
              <a:ahLst/>
              <a:rect l="l" t="t" r="r" b="b"/>
              <a:pathLst>
                <a:path w="4992" h="0">
                  <a:moveTo>
                    <a:pt x="0" y="0"/>
                  </a:moveTo>
                  <a:lnTo>
                    <a:pt x="49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f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676440" y="1285920"/>
              <a:ext cx="7924680" cy="1440"/>
            </a:xfrm>
            <a:custGeom>
              <a:avLst/>
              <a:gdLst/>
              <a:ahLst/>
              <a:rect l="l" t="t" r="r" b="b"/>
              <a:pathLst>
                <a:path w="4992" h="0">
                  <a:moveTo>
                    <a:pt x="0" y="0"/>
                  </a:moveTo>
                  <a:lnTo>
                    <a:pt x="4992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1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7000920" y="1285920"/>
              <a:ext cx="1440" cy="4870440"/>
            </a:xfrm>
            <a:custGeom>
              <a:avLst/>
              <a:gdLst/>
              <a:ahLst/>
              <a:rect l="l" t="t" r="r" b="b"/>
              <a:pathLst>
                <a:path w="0" h="3111">
                  <a:moveTo>
                    <a:pt x="0" y="0"/>
                  </a:moveTo>
                  <a:lnTo>
                    <a:pt x="0" y="3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f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7000920" y="128592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7000920" y="14540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7000920" y="16225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7000920" y="17924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7000920" y="19591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7000920" y="2128680"/>
              <a:ext cx="9360" cy="1130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7000920" y="22971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7000920" y="2467080"/>
              <a:ext cx="9360" cy="1108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7000920" y="26337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7000920" y="28036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7000920" y="297180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7000920" y="3139920"/>
              <a:ext cx="9360" cy="1130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7000920" y="33084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7000920" y="34783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7000920" y="36450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7000920" y="38149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7000920" y="39830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7000920" y="415296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7000920" y="43196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7000920" y="44895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7000920" y="465768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7000920" y="48261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7000920" y="49942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7000920" y="51642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7000920" y="53308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7000920" y="56689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7000920" y="583884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7000920" y="60055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7000920" y="60339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7000920" y="58658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7000920" y="5697360"/>
              <a:ext cx="9360" cy="1130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7000920" y="55292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7000920" y="53593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7000920" y="519264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7000920" y="50227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7000920" y="48546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7000920" y="4686480"/>
              <a:ext cx="9360" cy="1108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7000920" y="45180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7000920" y="43480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7000920" y="41799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7000920" y="40114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7000920" y="38433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7000920" y="36734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7000920" y="350676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7000920" y="33368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7000920" y="31687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7000920" y="300024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7000920" y="28321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7000920" y="26622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7000920" y="24940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7000920" y="23256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" name=""/>
            <p:cNvSpPr/>
            <p:nvPr/>
          </p:nvSpPr>
          <p:spPr>
            <a:xfrm>
              <a:off x="7000920" y="21574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" name=""/>
            <p:cNvSpPr/>
            <p:nvPr/>
          </p:nvSpPr>
          <p:spPr>
            <a:xfrm>
              <a:off x="7000920" y="19875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" name=""/>
            <p:cNvSpPr/>
            <p:nvPr/>
          </p:nvSpPr>
          <p:spPr>
            <a:xfrm>
              <a:off x="7000920" y="182088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7000920" y="16509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" name=""/>
            <p:cNvSpPr/>
            <p:nvPr/>
          </p:nvSpPr>
          <p:spPr>
            <a:xfrm>
              <a:off x="7000920" y="14828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" name=""/>
            <p:cNvSpPr/>
            <p:nvPr/>
          </p:nvSpPr>
          <p:spPr>
            <a:xfrm>
              <a:off x="7000920" y="131436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" name=""/>
            <p:cNvSpPr/>
            <p:nvPr/>
          </p:nvSpPr>
          <p:spPr>
            <a:xfrm>
              <a:off x="5400720" y="1285920"/>
              <a:ext cx="1440" cy="4870440"/>
            </a:xfrm>
            <a:custGeom>
              <a:avLst/>
              <a:gdLst/>
              <a:ahLst/>
              <a:rect l="l" t="t" r="r" b="b"/>
              <a:pathLst>
                <a:path w="0" h="3111">
                  <a:moveTo>
                    <a:pt x="0" y="0"/>
                  </a:moveTo>
                  <a:lnTo>
                    <a:pt x="0" y="3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f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5400720" y="128592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5400720" y="14540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5400720" y="16225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5400720" y="17924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5400720" y="19591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5400720" y="2128680"/>
              <a:ext cx="9360" cy="1130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5400720" y="22971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5400720" y="2467080"/>
              <a:ext cx="9360" cy="1108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5400720" y="26337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5400720" y="28036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5400720" y="297180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5400720" y="3139920"/>
              <a:ext cx="9360" cy="1130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5400720" y="33084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5400720" y="34783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5400720" y="36450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5400720" y="38149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5400720" y="39830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5400720" y="415296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5400720" y="43196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5400720" y="44895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5400720" y="465768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5400720" y="48261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5400720" y="49942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5400720" y="51642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5400720" y="53308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5400720" y="55008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5400720" y="56689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5400720" y="583884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5400720" y="60055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5400720" y="60339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5400720" y="58658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5400720" y="5697360"/>
              <a:ext cx="9360" cy="1130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5400720" y="55292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5400720" y="53593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5400720" y="519264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5400720" y="50227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5400720" y="48546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5400720" y="4686480"/>
              <a:ext cx="9360" cy="1108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5400720" y="45180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5400720" y="43480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5400720" y="41799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5400720" y="40114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5400720" y="38433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5400720" y="36734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5400720" y="350676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5400720" y="33368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5400720" y="31687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5400720" y="300024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5400720" y="28321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5400720" y="26622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5400720" y="24940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5400720" y="23256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400720" y="21574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5400720" y="19875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5400720" y="182088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5400720" y="16509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5400720" y="14828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5400720" y="131436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3800520" y="1285920"/>
              <a:ext cx="1440" cy="4870440"/>
            </a:xfrm>
            <a:custGeom>
              <a:avLst/>
              <a:gdLst/>
              <a:ahLst/>
              <a:rect l="l" t="t" r="r" b="b"/>
              <a:pathLst>
                <a:path w="0" h="3111">
                  <a:moveTo>
                    <a:pt x="0" y="0"/>
                  </a:moveTo>
                  <a:lnTo>
                    <a:pt x="0" y="3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f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3800520" y="128592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3800520" y="14540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3800520" y="16225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3800520" y="17924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3800520" y="19591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3800520" y="2128680"/>
              <a:ext cx="9360" cy="1130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3800520" y="22971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3800520" y="2467080"/>
              <a:ext cx="9360" cy="1108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3800520" y="26337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3800520" y="28036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3800520" y="297180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3800520" y="3139920"/>
              <a:ext cx="9360" cy="1130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3800520" y="33084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3800520" y="34783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3800520" y="36450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3800520" y="38149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3800520" y="39830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3800520" y="415296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3800520" y="43196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3800520" y="44895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3800520" y="465768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3800520" y="48261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3800520" y="49942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3800520" y="51642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3800520" y="53308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3800520" y="55008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3800520" y="56689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3800520" y="583884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3800520" y="60055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3800520" y="60339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3800520" y="58658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3800520" y="5697360"/>
              <a:ext cx="9360" cy="1130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3800520" y="55292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3800520" y="53593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3800520" y="519264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3800520" y="50227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3800520" y="48546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3800520" y="4686480"/>
              <a:ext cx="9360" cy="1108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3800520" y="45180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3800520" y="43480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3800520" y="41799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3800520" y="40114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3800520" y="38433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3800520" y="36734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3800520" y="350676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3800520" y="33368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3800520" y="31687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3800520" y="300024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3800520" y="283212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3800520" y="26622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3800520" y="24940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3800520" y="232560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3800520" y="215748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3800520" y="19875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3800520" y="182088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3800520" y="165096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3800520" y="1482840"/>
              <a:ext cx="9360" cy="11268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3800520" y="1314360"/>
              <a:ext cx="9360" cy="11124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1005840" y="957240"/>
              <a:ext cx="1757160" cy="35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3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Performance </a:t>
              </a:r>
              <a:endParaRPr b="0" lang="en-US" sz="2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2721600" y="938160"/>
              <a:ext cx="846360" cy="35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3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Target</a:t>
              </a:r>
              <a:endParaRPr b="0" lang="en-US" sz="2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4188240" y="920880"/>
              <a:ext cx="1139040" cy="35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3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Today    </a:t>
              </a:r>
              <a:endParaRPr b="0" lang="en-US" sz="2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5931720" y="920880"/>
              <a:ext cx="976680" cy="35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3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2010    </a:t>
              </a:r>
              <a:endParaRPr b="0" lang="en-US" sz="2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7484760" y="957240"/>
              <a:ext cx="651600" cy="35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3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2020</a:t>
              </a:r>
              <a:endParaRPr b="0" lang="en-US" sz="2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4105440" y="1360440"/>
              <a:ext cx="990360" cy="384120"/>
            </a:xfrm>
            <a:prstGeom prst="rect">
              <a:avLst/>
            </a:prstGeom>
            <a:noFill/>
            <a:ln w="9360">
              <a:solidFill>
                <a:srgbClr val="01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4124880" y="1473120"/>
              <a:ext cx="9698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10000"/>
                  </a:solidFill>
                  <a:effectLst/>
                  <a:uFillTx/>
                  <a:latin typeface="Arial"/>
                </a:rPr>
                <a:t>900 - 1300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5562720" y="1492200"/>
              <a:ext cx="1218960" cy="374760"/>
            </a:xfrm>
            <a:prstGeom prst="rect">
              <a:avLst/>
            </a:prstGeom>
            <a:noFill/>
            <a:ln w="9360">
              <a:solidFill>
                <a:srgbClr val="01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3800520" y="762120"/>
              <a:ext cx="1440" cy="523800"/>
            </a:xfrm>
            <a:custGeom>
              <a:avLst/>
              <a:gdLst/>
              <a:ahLst/>
              <a:rect l="l" t="t" r="r" b="b"/>
              <a:pathLst>
                <a:path w="0" h="335">
                  <a:moveTo>
                    <a:pt x="0" y="0"/>
                  </a:moveTo>
                  <a:lnTo>
                    <a:pt x="0" y="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f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" name=""/>
            <p:cNvSpPr/>
            <p:nvPr/>
          </p:nvSpPr>
          <p:spPr>
            <a:xfrm>
              <a:off x="5400720" y="762120"/>
              <a:ext cx="1440" cy="523800"/>
            </a:xfrm>
            <a:custGeom>
              <a:avLst/>
              <a:gdLst/>
              <a:ahLst/>
              <a:rect l="l" t="t" r="r" b="b"/>
              <a:pathLst>
                <a:path w="0" h="335">
                  <a:moveTo>
                    <a:pt x="0" y="0"/>
                  </a:moveTo>
                  <a:lnTo>
                    <a:pt x="0" y="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f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" name=""/>
            <p:cNvSpPr/>
            <p:nvPr/>
          </p:nvSpPr>
          <p:spPr>
            <a:xfrm>
              <a:off x="7000920" y="762120"/>
              <a:ext cx="1440" cy="523800"/>
            </a:xfrm>
            <a:custGeom>
              <a:avLst/>
              <a:gdLst/>
              <a:ahLst/>
              <a:rect l="l" t="t" r="r" b="b"/>
              <a:pathLst>
                <a:path w="0" h="335">
                  <a:moveTo>
                    <a:pt x="0" y="0"/>
                  </a:moveTo>
                  <a:lnTo>
                    <a:pt x="0" y="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f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" name=""/>
            <p:cNvSpPr/>
            <p:nvPr/>
          </p:nvSpPr>
          <p:spPr>
            <a:xfrm>
              <a:off x="7238880" y="1514520"/>
              <a:ext cx="1152720" cy="376200"/>
            </a:xfrm>
            <a:prstGeom prst="rect">
              <a:avLst/>
            </a:prstGeom>
            <a:noFill/>
            <a:ln w="9360">
              <a:solidFill>
                <a:srgbClr val="01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7315200" y="1590840"/>
              <a:ext cx="10490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10000"/>
                  </a:solidFill>
                  <a:effectLst/>
                  <a:uFillTx/>
                  <a:latin typeface="Arial"/>
                </a:rPr>
                <a:t>1000-1500*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7201080" y="2016000"/>
              <a:ext cx="1143000" cy="376200"/>
            </a:xfrm>
            <a:prstGeom prst="rect">
              <a:avLst/>
            </a:prstGeom>
            <a:noFill/>
            <a:ln w="9360">
              <a:solidFill>
                <a:srgbClr val="01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7430400" y="2054160"/>
              <a:ext cx="63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10000"/>
                  </a:solidFill>
                  <a:effectLst/>
                  <a:uFillTx/>
                  <a:latin typeface="Arial"/>
                </a:rPr>
                <a:t>45 - 60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327" name=""/>
            <p:cNvGrpSpPr/>
            <p:nvPr/>
          </p:nvGrpSpPr>
          <p:grpSpPr>
            <a:xfrm>
              <a:off x="676440" y="1968480"/>
              <a:ext cx="7943760" cy="1519200"/>
              <a:chOff x="676440" y="1968480"/>
              <a:chExt cx="7943760" cy="1519200"/>
            </a:xfrm>
          </p:grpSpPr>
          <p:sp>
            <p:nvSpPr>
              <p:cNvPr id="328" name=""/>
              <p:cNvSpPr/>
              <p:nvPr/>
            </p:nvSpPr>
            <p:spPr>
              <a:xfrm>
                <a:off x="4124160" y="2184480"/>
                <a:ext cx="990720" cy="374400"/>
              </a:xfrm>
              <a:prstGeom prst="rect">
                <a:avLst/>
              </a:prstGeom>
              <a:noFill/>
              <a:ln w="9360">
                <a:solidFill>
                  <a:srgbClr val="01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9" name=""/>
              <p:cNvSpPr/>
              <p:nvPr/>
            </p:nvSpPr>
            <p:spPr>
              <a:xfrm>
                <a:off x="4505040" y="2295360"/>
                <a:ext cx="22608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10000"/>
                    </a:solidFill>
                    <a:effectLst/>
                    <a:uFillTx/>
                    <a:latin typeface="Arial"/>
                  </a:rPr>
                  <a:t>40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0" name=""/>
              <p:cNvSpPr/>
              <p:nvPr/>
            </p:nvSpPr>
            <p:spPr>
              <a:xfrm>
                <a:off x="5695920" y="2128680"/>
                <a:ext cx="990720" cy="373320"/>
              </a:xfrm>
              <a:prstGeom prst="rect">
                <a:avLst/>
              </a:prstGeom>
              <a:noFill/>
              <a:ln w="9360">
                <a:solidFill>
                  <a:srgbClr val="01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1" name=""/>
              <p:cNvSpPr/>
              <p:nvPr/>
            </p:nvSpPr>
            <p:spPr>
              <a:xfrm>
                <a:off x="6095880" y="2209680"/>
                <a:ext cx="22608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10000"/>
                    </a:solidFill>
                    <a:effectLst/>
                    <a:uFillTx/>
                    <a:latin typeface="Arial"/>
                  </a:rPr>
                  <a:t>45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2" name=""/>
              <p:cNvSpPr/>
              <p:nvPr/>
            </p:nvSpPr>
            <p:spPr>
              <a:xfrm>
                <a:off x="685800" y="1968480"/>
                <a:ext cx="7924680" cy="1440"/>
              </a:xfrm>
              <a:custGeom>
                <a:avLst/>
                <a:gdLst/>
                <a:ahLst/>
                <a:rect l="l" t="t" r="r" b="b"/>
                <a:pathLst>
                  <a:path w="4992" h="0">
                    <a:moveTo>
                      <a:pt x="4992" y="0"/>
                    </a:moveTo>
                    <a:lnTo>
                      <a:pt x="0" y="0"/>
                    </a:lnTo>
                    <a:lnTo>
                      <a:pt x="4992" y="0"/>
                    </a:lnTo>
                    <a:close/>
                  </a:path>
                </a:pathLst>
              </a:custGeom>
              <a:solidFill>
                <a:srgbClr val="618ff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3" name=""/>
              <p:cNvSpPr/>
              <p:nvPr/>
            </p:nvSpPr>
            <p:spPr>
              <a:xfrm>
                <a:off x="850572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4" name=""/>
              <p:cNvSpPr/>
              <p:nvPr/>
            </p:nvSpPr>
            <p:spPr>
              <a:xfrm>
                <a:off x="833436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5" name=""/>
              <p:cNvSpPr/>
              <p:nvPr/>
            </p:nvSpPr>
            <p:spPr>
              <a:xfrm>
                <a:off x="816300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6" name=""/>
              <p:cNvSpPr/>
              <p:nvPr/>
            </p:nvSpPr>
            <p:spPr>
              <a:xfrm>
                <a:off x="799164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7" name=""/>
              <p:cNvSpPr/>
              <p:nvPr/>
            </p:nvSpPr>
            <p:spPr>
              <a:xfrm>
                <a:off x="781992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8" name=""/>
              <p:cNvSpPr/>
              <p:nvPr/>
            </p:nvSpPr>
            <p:spPr>
              <a:xfrm>
                <a:off x="764856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9" name=""/>
              <p:cNvSpPr/>
              <p:nvPr/>
            </p:nvSpPr>
            <p:spPr>
              <a:xfrm>
                <a:off x="747720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0" name=""/>
              <p:cNvSpPr/>
              <p:nvPr/>
            </p:nvSpPr>
            <p:spPr>
              <a:xfrm>
                <a:off x="730584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1" name=""/>
              <p:cNvSpPr/>
              <p:nvPr/>
            </p:nvSpPr>
            <p:spPr>
              <a:xfrm>
                <a:off x="713412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2" name=""/>
              <p:cNvSpPr/>
              <p:nvPr/>
            </p:nvSpPr>
            <p:spPr>
              <a:xfrm>
                <a:off x="696276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3" name=""/>
              <p:cNvSpPr/>
              <p:nvPr/>
            </p:nvSpPr>
            <p:spPr>
              <a:xfrm>
                <a:off x="679140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4" name=""/>
              <p:cNvSpPr/>
              <p:nvPr/>
            </p:nvSpPr>
            <p:spPr>
              <a:xfrm>
                <a:off x="662004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5" name=""/>
              <p:cNvSpPr/>
              <p:nvPr/>
            </p:nvSpPr>
            <p:spPr>
              <a:xfrm>
                <a:off x="644832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6" name=""/>
              <p:cNvSpPr/>
              <p:nvPr/>
            </p:nvSpPr>
            <p:spPr>
              <a:xfrm>
                <a:off x="627696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7" name=""/>
              <p:cNvSpPr/>
              <p:nvPr/>
            </p:nvSpPr>
            <p:spPr>
              <a:xfrm>
                <a:off x="610560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8" name=""/>
              <p:cNvSpPr/>
              <p:nvPr/>
            </p:nvSpPr>
            <p:spPr>
              <a:xfrm>
                <a:off x="593424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9" name=""/>
              <p:cNvSpPr/>
              <p:nvPr/>
            </p:nvSpPr>
            <p:spPr>
              <a:xfrm>
                <a:off x="576252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0" name=""/>
              <p:cNvSpPr/>
              <p:nvPr/>
            </p:nvSpPr>
            <p:spPr>
              <a:xfrm>
                <a:off x="559116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1" name=""/>
              <p:cNvSpPr/>
              <p:nvPr/>
            </p:nvSpPr>
            <p:spPr>
              <a:xfrm>
                <a:off x="541980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2" name=""/>
              <p:cNvSpPr/>
              <p:nvPr/>
            </p:nvSpPr>
            <p:spPr>
              <a:xfrm>
                <a:off x="524844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3" name=""/>
              <p:cNvSpPr/>
              <p:nvPr/>
            </p:nvSpPr>
            <p:spPr>
              <a:xfrm>
                <a:off x="507672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4" name=""/>
              <p:cNvSpPr/>
              <p:nvPr/>
            </p:nvSpPr>
            <p:spPr>
              <a:xfrm>
                <a:off x="490536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5" name=""/>
              <p:cNvSpPr/>
              <p:nvPr/>
            </p:nvSpPr>
            <p:spPr>
              <a:xfrm>
                <a:off x="473400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6" name=""/>
              <p:cNvSpPr/>
              <p:nvPr/>
            </p:nvSpPr>
            <p:spPr>
              <a:xfrm>
                <a:off x="456264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7" name=""/>
              <p:cNvSpPr/>
              <p:nvPr/>
            </p:nvSpPr>
            <p:spPr>
              <a:xfrm>
                <a:off x="439092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8" name=""/>
              <p:cNvSpPr/>
              <p:nvPr/>
            </p:nvSpPr>
            <p:spPr>
              <a:xfrm>
                <a:off x="421956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9" name=""/>
              <p:cNvSpPr/>
              <p:nvPr/>
            </p:nvSpPr>
            <p:spPr>
              <a:xfrm>
                <a:off x="404820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0" name=""/>
              <p:cNvSpPr/>
              <p:nvPr/>
            </p:nvSpPr>
            <p:spPr>
              <a:xfrm>
                <a:off x="387684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1" name=""/>
              <p:cNvSpPr/>
              <p:nvPr/>
            </p:nvSpPr>
            <p:spPr>
              <a:xfrm>
                <a:off x="370512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2" name=""/>
              <p:cNvSpPr/>
              <p:nvPr/>
            </p:nvSpPr>
            <p:spPr>
              <a:xfrm>
                <a:off x="353376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3" name=""/>
              <p:cNvSpPr/>
              <p:nvPr/>
            </p:nvSpPr>
            <p:spPr>
              <a:xfrm>
                <a:off x="336240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4" name=""/>
              <p:cNvSpPr/>
              <p:nvPr/>
            </p:nvSpPr>
            <p:spPr>
              <a:xfrm>
                <a:off x="319104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5" name=""/>
              <p:cNvSpPr/>
              <p:nvPr/>
            </p:nvSpPr>
            <p:spPr>
              <a:xfrm>
                <a:off x="301932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6" name=""/>
              <p:cNvSpPr/>
              <p:nvPr/>
            </p:nvSpPr>
            <p:spPr>
              <a:xfrm>
                <a:off x="284796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7" name=""/>
              <p:cNvSpPr/>
              <p:nvPr/>
            </p:nvSpPr>
            <p:spPr>
              <a:xfrm>
                <a:off x="267660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8" name=""/>
              <p:cNvSpPr/>
              <p:nvPr/>
            </p:nvSpPr>
            <p:spPr>
              <a:xfrm>
                <a:off x="250524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" name=""/>
              <p:cNvSpPr/>
              <p:nvPr/>
            </p:nvSpPr>
            <p:spPr>
              <a:xfrm>
                <a:off x="233352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" name=""/>
              <p:cNvSpPr/>
              <p:nvPr/>
            </p:nvSpPr>
            <p:spPr>
              <a:xfrm>
                <a:off x="216216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" name=""/>
              <p:cNvSpPr/>
              <p:nvPr/>
            </p:nvSpPr>
            <p:spPr>
              <a:xfrm>
                <a:off x="199080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2" name=""/>
              <p:cNvSpPr/>
              <p:nvPr/>
            </p:nvSpPr>
            <p:spPr>
              <a:xfrm>
                <a:off x="181944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3" name=""/>
              <p:cNvSpPr/>
              <p:nvPr/>
            </p:nvSpPr>
            <p:spPr>
              <a:xfrm>
                <a:off x="164772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4" name=""/>
              <p:cNvSpPr/>
              <p:nvPr/>
            </p:nvSpPr>
            <p:spPr>
              <a:xfrm>
                <a:off x="147636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5" name=""/>
              <p:cNvSpPr/>
              <p:nvPr/>
            </p:nvSpPr>
            <p:spPr>
              <a:xfrm>
                <a:off x="130500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6" name=""/>
              <p:cNvSpPr/>
              <p:nvPr/>
            </p:nvSpPr>
            <p:spPr>
              <a:xfrm>
                <a:off x="113364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7" name=""/>
              <p:cNvSpPr/>
              <p:nvPr/>
            </p:nvSpPr>
            <p:spPr>
              <a:xfrm>
                <a:off x="96192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8" name=""/>
              <p:cNvSpPr/>
              <p:nvPr/>
            </p:nvSpPr>
            <p:spPr>
              <a:xfrm>
                <a:off x="79056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9" name=""/>
              <p:cNvSpPr/>
              <p:nvPr/>
            </p:nvSpPr>
            <p:spPr>
              <a:xfrm>
                <a:off x="685800" y="1968480"/>
                <a:ext cx="475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0" name=""/>
              <p:cNvSpPr/>
              <p:nvPr/>
            </p:nvSpPr>
            <p:spPr>
              <a:xfrm>
                <a:off x="685800" y="1968480"/>
                <a:ext cx="763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1" name=""/>
              <p:cNvSpPr/>
              <p:nvPr/>
            </p:nvSpPr>
            <p:spPr>
              <a:xfrm>
                <a:off x="81900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2" name=""/>
              <p:cNvSpPr/>
              <p:nvPr/>
            </p:nvSpPr>
            <p:spPr>
              <a:xfrm>
                <a:off x="99072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3" name=""/>
              <p:cNvSpPr/>
              <p:nvPr/>
            </p:nvSpPr>
            <p:spPr>
              <a:xfrm>
                <a:off x="116208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4" name=""/>
              <p:cNvSpPr/>
              <p:nvPr/>
            </p:nvSpPr>
            <p:spPr>
              <a:xfrm>
                <a:off x="133344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5" name=""/>
              <p:cNvSpPr/>
              <p:nvPr/>
            </p:nvSpPr>
            <p:spPr>
              <a:xfrm>
                <a:off x="150480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6" name=""/>
              <p:cNvSpPr/>
              <p:nvPr/>
            </p:nvSpPr>
            <p:spPr>
              <a:xfrm>
                <a:off x="167652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7" name=""/>
              <p:cNvSpPr/>
              <p:nvPr/>
            </p:nvSpPr>
            <p:spPr>
              <a:xfrm>
                <a:off x="184788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8" name=""/>
              <p:cNvSpPr/>
              <p:nvPr/>
            </p:nvSpPr>
            <p:spPr>
              <a:xfrm>
                <a:off x="201924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9" name=""/>
              <p:cNvSpPr/>
              <p:nvPr/>
            </p:nvSpPr>
            <p:spPr>
              <a:xfrm>
                <a:off x="219060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0" name=""/>
              <p:cNvSpPr/>
              <p:nvPr/>
            </p:nvSpPr>
            <p:spPr>
              <a:xfrm>
                <a:off x="236232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1" name=""/>
              <p:cNvSpPr/>
              <p:nvPr/>
            </p:nvSpPr>
            <p:spPr>
              <a:xfrm>
                <a:off x="253368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" name=""/>
              <p:cNvSpPr/>
              <p:nvPr/>
            </p:nvSpPr>
            <p:spPr>
              <a:xfrm>
                <a:off x="270504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" name=""/>
              <p:cNvSpPr/>
              <p:nvPr/>
            </p:nvSpPr>
            <p:spPr>
              <a:xfrm>
                <a:off x="287640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" name=""/>
              <p:cNvSpPr/>
              <p:nvPr/>
            </p:nvSpPr>
            <p:spPr>
              <a:xfrm>
                <a:off x="304812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" name=""/>
              <p:cNvSpPr/>
              <p:nvPr/>
            </p:nvSpPr>
            <p:spPr>
              <a:xfrm>
                <a:off x="321948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" name=""/>
              <p:cNvSpPr/>
              <p:nvPr/>
            </p:nvSpPr>
            <p:spPr>
              <a:xfrm>
                <a:off x="339084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" name=""/>
              <p:cNvSpPr/>
              <p:nvPr/>
            </p:nvSpPr>
            <p:spPr>
              <a:xfrm>
                <a:off x="356220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" name=""/>
              <p:cNvSpPr/>
              <p:nvPr/>
            </p:nvSpPr>
            <p:spPr>
              <a:xfrm>
                <a:off x="373392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" name=""/>
              <p:cNvSpPr/>
              <p:nvPr/>
            </p:nvSpPr>
            <p:spPr>
              <a:xfrm>
                <a:off x="390528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" name=""/>
              <p:cNvSpPr/>
              <p:nvPr/>
            </p:nvSpPr>
            <p:spPr>
              <a:xfrm>
                <a:off x="407664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" name=""/>
              <p:cNvSpPr/>
              <p:nvPr/>
            </p:nvSpPr>
            <p:spPr>
              <a:xfrm>
                <a:off x="424800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" name=""/>
              <p:cNvSpPr/>
              <p:nvPr/>
            </p:nvSpPr>
            <p:spPr>
              <a:xfrm>
                <a:off x="441972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3" name=""/>
              <p:cNvSpPr/>
              <p:nvPr/>
            </p:nvSpPr>
            <p:spPr>
              <a:xfrm>
                <a:off x="459108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4" name=""/>
              <p:cNvSpPr/>
              <p:nvPr/>
            </p:nvSpPr>
            <p:spPr>
              <a:xfrm>
                <a:off x="476244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5" name=""/>
              <p:cNvSpPr/>
              <p:nvPr/>
            </p:nvSpPr>
            <p:spPr>
              <a:xfrm>
                <a:off x="493380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6" name=""/>
              <p:cNvSpPr/>
              <p:nvPr/>
            </p:nvSpPr>
            <p:spPr>
              <a:xfrm>
                <a:off x="510552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7" name=""/>
              <p:cNvSpPr/>
              <p:nvPr/>
            </p:nvSpPr>
            <p:spPr>
              <a:xfrm>
                <a:off x="527688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8" name=""/>
              <p:cNvSpPr/>
              <p:nvPr/>
            </p:nvSpPr>
            <p:spPr>
              <a:xfrm>
                <a:off x="544824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9" name=""/>
              <p:cNvSpPr/>
              <p:nvPr/>
            </p:nvSpPr>
            <p:spPr>
              <a:xfrm>
                <a:off x="561960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0" name=""/>
              <p:cNvSpPr/>
              <p:nvPr/>
            </p:nvSpPr>
            <p:spPr>
              <a:xfrm>
                <a:off x="579132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1" name=""/>
              <p:cNvSpPr/>
              <p:nvPr/>
            </p:nvSpPr>
            <p:spPr>
              <a:xfrm>
                <a:off x="596268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2" name=""/>
              <p:cNvSpPr/>
              <p:nvPr/>
            </p:nvSpPr>
            <p:spPr>
              <a:xfrm>
                <a:off x="613404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3" name=""/>
              <p:cNvSpPr/>
              <p:nvPr/>
            </p:nvSpPr>
            <p:spPr>
              <a:xfrm>
                <a:off x="630540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4" name=""/>
              <p:cNvSpPr/>
              <p:nvPr/>
            </p:nvSpPr>
            <p:spPr>
              <a:xfrm>
                <a:off x="647712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5" name=""/>
              <p:cNvSpPr/>
              <p:nvPr/>
            </p:nvSpPr>
            <p:spPr>
              <a:xfrm>
                <a:off x="664848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6" name=""/>
              <p:cNvSpPr/>
              <p:nvPr/>
            </p:nvSpPr>
            <p:spPr>
              <a:xfrm>
                <a:off x="681984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7" name=""/>
              <p:cNvSpPr/>
              <p:nvPr/>
            </p:nvSpPr>
            <p:spPr>
              <a:xfrm>
                <a:off x="699120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8" name=""/>
              <p:cNvSpPr/>
              <p:nvPr/>
            </p:nvSpPr>
            <p:spPr>
              <a:xfrm>
                <a:off x="716292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9" name=""/>
              <p:cNvSpPr/>
              <p:nvPr/>
            </p:nvSpPr>
            <p:spPr>
              <a:xfrm>
                <a:off x="733428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0" name=""/>
              <p:cNvSpPr/>
              <p:nvPr/>
            </p:nvSpPr>
            <p:spPr>
              <a:xfrm>
                <a:off x="750564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1" name=""/>
              <p:cNvSpPr/>
              <p:nvPr/>
            </p:nvSpPr>
            <p:spPr>
              <a:xfrm>
                <a:off x="767700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2" name=""/>
              <p:cNvSpPr/>
              <p:nvPr/>
            </p:nvSpPr>
            <p:spPr>
              <a:xfrm>
                <a:off x="784872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3" name=""/>
              <p:cNvSpPr/>
              <p:nvPr/>
            </p:nvSpPr>
            <p:spPr>
              <a:xfrm>
                <a:off x="8020080" y="196848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4" name=""/>
              <p:cNvSpPr/>
              <p:nvPr/>
            </p:nvSpPr>
            <p:spPr>
              <a:xfrm>
                <a:off x="819144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5" name=""/>
              <p:cNvSpPr/>
              <p:nvPr/>
            </p:nvSpPr>
            <p:spPr>
              <a:xfrm>
                <a:off x="8362800" y="196848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6" name=""/>
              <p:cNvSpPr/>
              <p:nvPr/>
            </p:nvSpPr>
            <p:spPr>
              <a:xfrm>
                <a:off x="8534520" y="1968480"/>
                <a:ext cx="856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7" name=""/>
              <p:cNvSpPr/>
              <p:nvPr/>
            </p:nvSpPr>
            <p:spPr>
              <a:xfrm>
                <a:off x="676440" y="2755800"/>
                <a:ext cx="7924680" cy="1800"/>
              </a:xfrm>
              <a:custGeom>
                <a:avLst/>
                <a:gdLst/>
                <a:ahLst/>
                <a:rect l="l" t="t" r="r" b="b"/>
                <a:pathLst>
                  <a:path w="4992" h="0">
                    <a:moveTo>
                      <a:pt x="4992" y="0"/>
                    </a:moveTo>
                    <a:lnTo>
                      <a:pt x="0" y="0"/>
                    </a:lnTo>
                    <a:lnTo>
                      <a:pt x="4992" y="0"/>
                    </a:lnTo>
                    <a:close/>
                  </a:path>
                </a:pathLst>
              </a:custGeom>
              <a:solidFill>
                <a:srgbClr val="618ff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8" name=""/>
              <p:cNvSpPr/>
              <p:nvPr/>
            </p:nvSpPr>
            <p:spPr>
              <a:xfrm>
                <a:off x="849636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9" name=""/>
              <p:cNvSpPr/>
              <p:nvPr/>
            </p:nvSpPr>
            <p:spPr>
              <a:xfrm>
                <a:off x="832500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0" name=""/>
              <p:cNvSpPr/>
              <p:nvPr/>
            </p:nvSpPr>
            <p:spPr>
              <a:xfrm>
                <a:off x="815328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1" name=""/>
              <p:cNvSpPr/>
              <p:nvPr/>
            </p:nvSpPr>
            <p:spPr>
              <a:xfrm>
                <a:off x="798192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2" name=""/>
              <p:cNvSpPr/>
              <p:nvPr/>
            </p:nvSpPr>
            <p:spPr>
              <a:xfrm>
                <a:off x="781056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3" name=""/>
              <p:cNvSpPr/>
              <p:nvPr/>
            </p:nvSpPr>
            <p:spPr>
              <a:xfrm>
                <a:off x="763920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4" name=""/>
              <p:cNvSpPr/>
              <p:nvPr/>
            </p:nvSpPr>
            <p:spPr>
              <a:xfrm>
                <a:off x="746748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5" name=""/>
              <p:cNvSpPr/>
              <p:nvPr/>
            </p:nvSpPr>
            <p:spPr>
              <a:xfrm>
                <a:off x="729612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6" name=""/>
              <p:cNvSpPr/>
              <p:nvPr/>
            </p:nvSpPr>
            <p:spPr>
              <a:xfrm>
                <a:off x="712476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7" name=""/>
              <p:cNvSpPr/>
              <p:nvPr/>
            </p:nvSpPr>
            <p:spPr>
              <a:xfrm>
                <a:off x="695340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8" name=""/>
              <p:cNvSpPr/>
              <p:nvPr/>
            </p:nvSpPr>
            <p:spPr>
              <a:xfrm>
                <a:off x="678168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9" name=""/>
              <p:cNvSpPr/>
              <p:nvPr/>
            </p:nvSpPr>
            <p:spPr>
              <a:xfrm>
                <a:off x="661032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0" name=""/>
              <p:cNvSpPr/>
              <p:nvPr/>
            </p:nvSpPr>
            <p:spPr>
              <a:xfrm>
                <a:off x="643896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1" name=""/>
              <p:cNvSpPr/>
              <p:nvPr/>
            </p:nvSpPr>
            <p:spPr>
              <a:xfrm>
                <a:off x="626760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2" name=""/>
              <p:cNvSpPr/>
              <p:nvPr/>
            </p:nvSpPr>
            <p:spPr>
              <a:xfrm>
                <a:off x="609588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3" name=""/>
              <p:cNvSpPr/>
              <p:nvPr/>
            </p:nvSpPr>
            <p:spPr>
              <a:xfrm>
                <a:off x="592452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4" name=""/>
              <p:cNvSpPr/>
              <p:nvPr/>
            </p:nvSpPr>
            <p:spPr>
              <a:xfrm>
                <a:off x="575316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5" name=""/>
              <p:cNvSpPr/>
              <p:nvPr/>
            </p:nvSpPr>
            <p:spPr>
              <a:xfrm>
                <a:off x="558180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6" name=""/>
              <p:cNvSpPr/>
              <p:nvPr/>
            </p:nvSpPr>
            <p:spPr>
              <a:xfrm>
                <a:off x="541008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7" name=""/>
              <p:cNvSpPr/>
              <p:nvPr/>
            </p:nvSpPr>
            <p:spPr>
              <a:xfrm>
                <a:off x="523872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8" name=""/>
              <p:cNvSpPr/>
              <p:nvPr/>
            </p:nvSpPr>
            <p:spPr>
              <a:xfrm>
                <a:off x="506736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9" name=""/>
              <p:cNvSpPr/>
              <p:nvPr/>
            </p:nvSpPr>
            <p:spPr>
              <a:xfrm>
                <a:off x="489600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0" name=""/>
              <p:cNvSpPr/>
              <p:nvPr/>
            </p:nvSpPr>
            <p:spPr>
              <a:xfrm>
                <a:off x="472428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1" name=""/>
              <p:cNvSpPr/>
              <p:nvPr/>
            </p:nvSpPr>
            <p:spPr>
              <a:xfrm>
                <a:off x="455292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2" name=""/>
              <p:cNvSpPr/>
              <p:nvPr/>
            </p:nvSpPr>
            <p:spPr>
              <a:xfrm>
                <a:off x="438156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" name=""/>
              <p:cNvSpPr/>
              <p:nvPr/>
            </p:nvSpPr>
            <p:spPr>
              <a:xfrm>
                <a:off x="421020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" name=""/>
              <p:cNvSpPr/>
              <p:nvPr/>
            </p:nvSpPr>
            <p:spPr>
              <a:xfrm>
                <a:off x="403848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" name=""/>
              <p:cNvSpPr/>
              <p:nvPr/>
            </p:nvSpPr>
            <p:spPr>
              <a:xfrm>
                <a:off x="386712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" name=""/>
              <p:cNvSpPr/>
              <p:nvPr/>
            </p:nvSpPr>
            <p:spPr>
              <a:xfrm>
                <a:off x="369576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7" name=""/>
              <p:cNvSpPr/>
              <p:nvPr/>
            </p:nvSpPr>
            <p:spPr>
              <a:xfrm>
                <a:off x="352440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8" name=""/>
              <p:cNvSpPr/>
              <p:nvPr/>
            </p:nvSpPr>
            <p:spPr>
              <a:xfrm>
                <a:off x="335268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9" name=""/>
              <p:cNvSpPr/>
              <p:nvPr/>
            </p:nvSpPr>
            <p:spPr>
              <a:xfrm>
                <a:off x="318132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0" name=""/>
              <p:cNvSpPr/>
              <p:nvPr/>
            </p:nvSpPr>
            <p:spPr>
              <a:xfrm>
                <a:off x="300996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1" name=""/>
              <p:cNvSpPr/>
              <p:nvPr/>
            </p:nvSpPr>
            <p:spPr>
              <a:xfrm>
                <a:off x="283860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2" name=""/>
              <p:cNvSpPr/>
              <p:nvPr/>
            </p:nvSpPr>
            <p:spPr>
              <a:xfrm>
                <a:off x="266688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3" name=""/>
              <p:cNvSpPr/>
              <p:nvPr/>
            </p:nvSpPr>
            <p:spPr>
              <a:xfrm>
                <a:off x="249552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4" name=""/>
              <p:cNvSpPr/>
              <p:nvPr/>
            </p:nvSpPr>
            <p:spPr>
              <a:xfrm>
                <a:off x="232416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5" name=""/>
              <p:cNvSpPr/>
              <p:nvPr/>
            </p:nvSpPr>
            <p:spPr>
              <a:xfrm>
                <a:off x="215280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6" name=""/>
              <p:cNvSpPr/>
              <p:nvPr/>
            </p:nvSpPr>
            <p:spPr>
              <a:xfrm>
                <a:off x="198108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" name=""/>
              <p:cNvSpPr/>
              <p:nvPr/>
            </p:nvSpPr>
            <p:spPr>
              <a:xfrm>
                <a:off x="180972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" name=""/>
              <p:cNvSpPr/>
              <p:nvPr/>
            </p:nvSpPr>
            <p:spPr>
              <a:xfrm>
                <a:off x="163836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" name=""/>
              <p:cNvSpPr/>
              <p:nvPr/>
            </p:nvSpPr>
            <p:spPr>
              <a:xfrm>
                <a:off x="146700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0" name=""/>
              <p:cNvSpPr/>
              <p:nvPr/>
            </p:nvSpPr>
            <p:spPr>
              <a:xfrm>
                <a:off x="129528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1" name=""/>
              <p:cNvSpPr/>
              <p:nvPr/>
            </p:nvSpPr>
            <p:spPr>
              <a:xfrm>
                <a:off x="112392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2" name=""/>
              <p:cNvSpPr/>
              <p:nvPr/>
            </p:nvSpPr>
            <p:spPr>
              <a:xfrm>
                <a:off x="95256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3" name=""/>
              <p:cNvSpPr/>
              <p:nvPr/>
            </p:nvSpPr>
            <p:spPr>
              <a:xfrm>
                <a:off x="78120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4" name=""/>
              <p:cNvSpPr/>
              <p:nvPr/>
            </p:nvSpPr>
            <p:spPr>
              <a:xfrm>
                <a:off x="676440" y="2755800"/>
                <a:ext cx="475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5" name=""/>
              <p:cNvSpPr/>
              <p:nvPr/>
            </p:nvSpPr>
            <p:spPr>
              <a:xfrm>
                <a:off x="676440" y="2755800"/>
                <a:ext cx="7596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6" name=""/>
              <p:cNvSpPr/>
              <p:nvPr/>
            </p:nvSpPr>
            <p:spPr>
              <a:xfrm>
                <a:off x="80964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" name=""/>
              <p:cNvSpPr/>
              <p:nvPr/>
            </p:nvSpPr>
            <p:spPr>
              <a:xfrm>
                <a:off x="98100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" name=""/>
              <p:cNvSpPr/>
              <p:nvPr/>
            </p:nvSpPr>
            <p:spPr>
              <a:xfrm>
                <a:off x="115236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9" name=""/>
              <p:cNvSpPr/>
              <p:nvPr/>
            </p:nvSpPr>
            <p:spPr>
              <a:xfrm>
                <a:off x="132408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" name=""/>
              <p:cNvSpPr/>
              <p:nvPr/>
            </p:nvSpPr>
            <p:spPr>
              <a:xfrm>
                <a:off x="149544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1" name=""/>
              <p:cNvSpPr/>
              <p:nvPr/>
            </p:nvSpPr>
            <p:spPr>
              <a:xfrm>
                <a:off x="166680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2" name=""/>
              <p:cNvSpPr/>
              <p:nvPr/>
            </p:nvSpPr>
            <p:spPr>
              <a:xfrm>
                <a:off x="183816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3" name=""/>
              <p:cNvSpPr/>
              <p:nvPr/>
            </p:nvSpPr>
            <p:spPr>
              <a:xfrm>
                <a:off x="200988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4" name=""/>
              <p:cNvSpPr/>
              <p:nvPr/>
            </p:nvSpPr>
            <p:spPr>
              <a:xfrm>
                <a:off x="218124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5" name=""/>
              <p:cNvSpPr/>
              <p:nvPr/>
            </p:nvSpPr>
            <p:spPr>
              <a:xfrm>
                <a:off x="235260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6" name=""/>
              <p:cNvSpPr/>
              <p:nvPr/>
            </p:nvSpPr>
            <p:spPr>
              <a:xfrm>
                <a:off x="252396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7" name=""/>
              <p:cNvSpPr/>
              <p:nvPr/>
            </p:nvSpPr>
            <p:spPr>
              <a:xfrm>
                <a:off x="269568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8" name=""/>
              <p:cNvSpPr/>
              <p:nvPr/>
            </p:nvSpPr>
            <p:spPr>
              <a:xfrm>
                <a:off x="286704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9" name=""/>
              <p:cNvSpPr/>
              <p:nvPr/>
            </p:nvSpPr>
            <p:spPr>
              <a:xfrm>
                <a:off x="303840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0" name=""/>
              <p:cNvSpPr/>
              <p:nvPr/>
            </p:nvSpPr>
            <p:spPr>
              <a:xfrm>
                <a:off x="320976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1" name=""/>
              <p:cNvSpPr/>
              <p:nvPr/>
            </p:nvSpPr>
            <p:spPr>
              <a:xfrm>
                <a:off x="338148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2" name=""/>
              <p:cNvSpPr/>
              <p:nvPr/>
            </p:nvSpPr>
            <p:spPr>
              <a:xfrm>
                <a:off x="355284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3" name=""/>
              <p:cNvSpPr/>
              <p:nvPr/>
            </p:nvSpPr>
            <p:spPr>
              <a:xfrm>
                <a:off x="372420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4" name=""/>
              <p:cNvSpPr/>
              <p:nvPr/>
            </p:nvSpPr>
            <p:spPr>
              <a:xfrm>
                <a:off x="389556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5" name=""/>
              <p:cNvSpPr/>
              <p:nvPr/>
            </p:nvSpPr>
            <p:spPr>
              <a:xfrm>
                <a:off x="406728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6" name=""/>
              <p:cNvSpPr/>
              <p:nvPr/>
            </p:nvSpPr>
            <p:spPr>
              <a:xfrm>
                <a:off x="423864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7" name=""/>
              <p:cNvSpPr/>
              <p:nvPr/>
            </p:nvSpPr>
            <p:spPr>
              <a:xfrm>
                <a:off x="441000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8" name=""/>
              <p:cNvSpPr/>
              <p:nvPr/>
            </p:nvSpPr>
            <p:spPr>
              <a:xfrm>
                <a:off x="458136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9" name=""/>
              <p:cNvSpPr/>
              <p:nvPr/>
            </p:nvSpPr>
            <p:spPr>
              <a:xfrm>
                <a:off x="475308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0" name=""/>
              <p:cNvSpPr/>
              <p:nvPr/>
            </p:nvSpPr>
            <p:spPr>
              <a:xfrm>
                <a:off x="492444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1" name=""/>
              <p:cNvSpPr/>
              <p:nvPr/>
            </p:nvSpPr>
            <p:spPr>
              <a:xfrm>
                <a:off x="509580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2" name=""/>
              <p:cNvSpPr/>
              <p:nvPr/>
            </p:nvSpPr>
            <p:spPr>
              <a:xfrm>
                <a:off x="526716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3" name=""/>
              <p:cNvSpPr/>
              <p:nvPr/>
            </p:nvSpPr>
            <p:spPr>
              <a:xfrm>
                <a:off x="543888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" name=""/>
              <p:cNvSpPr/>
              <p:nvPr/>
            </p:nvSpPr>
            <p:spPr>
              <a:xfrm>
                <a:off x="561024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5" name=""/>
              <p:cNvSpPr/>
              <p:nvPr/>
            </p:nvSpPr>
            <p:spPr>
              <a:xfrm>
                <a:off x="578160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6" name=""/>
              <p:cNvSpPr/>
              <p:nvPr/>
            </p:nvSpPr>
            <p:spPr>
              <a:xfrm>
                <a:off x="595296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7" name=""/>
              <p:cNvSpPr/>
              <p:nvPr/>
            </p:nvSpPr>
            <p:spPr>
              <a:xfrm>
                <a:off x="612468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8" name=""/>
              <p:cNvSpPr/>
              <p:nvPr/>
            </p:nvSpPr>
            <p:spPr>
              <a:xfrm>
                <a:off x="629604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9" name=""/>
              <p:cNvSpPr/>
              <p:nvPr/>
            </p:nvSpPr>
            <p:spPr>
              <a:xfrm>
                <a:off x="646740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0" name=""/>
              <p:cNvSpPr/>
              <p:nvPr/>
            </p:nvSpPr>
            <p:spPr>
              <a:xfrm>
                <a:off x="663876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1" name=""/>
              <p:cNvSpPr/>
              <p:nvPr/>
            </p:nvSpPr>
            <p:spPr>
              <a:xfrm>
                <a:off x="681048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2" name=""/>
              <p:cNvSpPr/>
              <p:nvPr/>
            </p:nvSpPr>
            <p:spPr>
              <a:xfrm>
                <a:off x="698184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3" name=""/>
              <p:cNvSpPr/>
              <p:nvPr/>
            </p:nvSpPr>
            <p:spPr>
              <a:xfrm>
                <a:off x="715320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4" name=""/>
              <p:cNvSpPr/>
              <p:nvPr/>
            </p:nvSpPr>
            <p:spPr>
              <a:xfrm>
                <a:off x="732456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5" name=""/>
              <p:cNvSpPr/>
              <p:nvPr/>
            </p:nvSpPr>
            <p:spPr>
              <a:xfrm>
                <a:off x="749628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6" name=""/>
              <p:cNvSpPr/>
              <p:nvPr/>
            </p:nvSpPr>
            <p:spPr>
              <a:xfrm>
                <a:off x="766764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7" name=""/>
              <p:cNvSpPr/>
              <p:nvPr/>
            </p:nvSpPr>
            <p:spPr>
              <a:xfrm>
                <a:off x="783900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8" name=""/>
              <p:cNvSpPr/>
              <p:nvPr/>
            </p:nvSpPr>
            <p:spPr>
              <a:xfrm>
                <a:off x="8010360" y="2755800"/>
                <a:ext cx="1144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9" name=""/>
              <p:cNvSpPr/>
              <p:nvPr/>
            </p:nvSpPr>
            <p:spPr>
              <a:xfrm>
                <a:off x="818208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0" name=""/>
              <p:cNvSpPr/>
              <p:nvPr/>
            </p:nvSpPr>
            <p:spPr>
              <a:xfrm>
                <a:off x="8353440" y="2755800"/>
                <a:ext cx="11412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1" name=""/>
              <p:cNvSpPr/>
              <p:nvPr/>
            </p:nvSpPr>
            <p:spPr>
              <a:xfrm>
                <a:off x="8524800" y="2755800"/>
                <a:ext cx="85680" cy="972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080" bIns="-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2" name=""/>
              <p:cNvSpPr/>
              <p:nvPr/>
            </p:nvSpPr>
            <p:spPr>
              <a:xfrm>
                <a:off x="685800" y="3478320"/>
                <a:ext cx="7924680" cy="1440"/>
              </a:xfrm>
              <a:custGeom>
                <a:avLst/>
                <a:gdLst/>
                <a:ahLst/>
                <a:rect l="l" t="t" r="r" b="b"/>
                <a:pathLst>
                  <a:path w="4992" h="0">
                    <a:moveTo>
                      <a:pt x="4992" y="0"/>
                    </a:moveTo>
                    <a:lnTo>
                      <a:pt x="0" y="0"/>
                    </a:lnTo>
                    <a:lnTo>
                      <a:pt x="4992" y="0"/>
                    </a:lnTo>
                    <a:close/>
                  </a:path>
                </a:pathLst>
              </a:custGeom>
              <a:solidFill>
                <a:srgbClr val="618ff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3" name=""/>
              <p:cNvSpPr/>
              <p:nvPr/>
            </p:nvSpPr>
            <p:spPr>
              <a:xfrm>
                <a:off x="8505720" y="3478320"/>
                <a:ext cx="114480" cy="936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4" name=""/>
              <p:cNvSpPr/>
              <p:nvPr/>
            </p:nvSpPr>
            <p:spPr>
              <a:xfrm>
                <a:off x="8334360" y="3478320"/>
                <a:ext cx="114480" cy="936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" name=""/>
              <p:cNvSpPr/>
              <p:nvPr/>
            </p:nvSpPr>
            <p:spPr>
              <a:xfrm>
                <a:off x="8163000" y="3478320"/>
                <a:ext cx="114120" cy="936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" name=""/>
              <p:cNvSpPr/>
              <p:nvPr/>
            </p:nvSpPr>
            <p:spPr>
              <a:xfrm>
                <a:off x="7991640" y="3478320"/>
                <a:ext cx="114120" cy="936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7" name=""/>
              <p:cNvSpPr/>
              <p:nvPr/>
            </p:nvSpPr>
            <p:spPr>
              <a:xfrm>
                <a:off x="7819920" y="3478320"/>
                <a:ext cx="114480" cy="9360"/>
              </a:xfrm>
              <a:prstGeom prst="rect">
                <a:avLst/>
              </a:prstGeom>
              <a:solidFill>
                <a:srgbClr val="0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528" name=""/>
            <p:cNvSpPr/>
            <p:nvPr/>
          </p:nvSpPr>
          <p:spPr>
            <a:xfrm>
              <a:off x="764856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" name=""/>
            <p:cNvSpPr/>
            <p:nvPr/>
          </p:nvSpPr>
          <p:spPr>
            <a:xfrm>
              <a:off x="747720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" name=""/>
            <p:cNvSpPr/>
            <p:nvPr/>
          </p:nvSpPr>
          <p:spPr>
            <a:xfrm>
              <a:off x="730584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1" name=""/>
            <p:cNvSpPr/>
            <p:nvPr/>
          </p:nvSpPr>
          <p:spPr>
            <a:xfrm>
              <a:off x="713412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2" name=""/>
            <p:cNvSpPr/>
            <p:nvPr/>
          </p:nvSpPr>
          <p:spPr>
            <a:xfrm>
              <a:off x="696276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3" name=""/>
            <p:cNvSpPr/>
            <p:nvPr/>
          </p:nvSpPr>
          <p:spPr>
            <a:xfrm>
              <a:off x="679140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" name=""/>
            <p:cNvSpPr/>
            <p:nvPr/>
          </p:nvSpPr>
          <p:spPr>
            <a:xfrm>
              <a:off x="662004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" name=""/>
            <p:cNvSpPr/>
            <p:nvPr/>
          </p:nvSpPr>
          <p:spPr>
            <a:xfrm>
              <a:off x="644832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" name=""/>
            <p:cNvSpPr/>
            <p:nvPr/>
          </p:nvSpPr>
          <p:spPr>
            <a:xfrm>
              <a:off x="627696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7" name=""/>
            <p:cNvSpPr/>
            <p:nvPr/>
          </p:nvSpPr>
          <p:spPr>
            <a:xfrm>
              <a:off x="610560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8" name=""/>
            <p:cNvSpPr/>
            <p:nvPr/>
          </p:nvSpPr>
          <p:spPr>
            <a:xfrm>
              <a:off x="593424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9" name=""/>
            <p:cNvSpPr/>
            <p:nvPr/>
          </p:nvSpPr>
          <p:spPr>
            <a:xfrm>
              <a:off x="576252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" name=""/>
            <p:cNvSpPr/>
            <p:nvPr/>
          </p:nvSpPr>
          <p:spPr>
            <a:xfrm>
              <a:off x="559116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" name=""/>
            <p:cNvSpPr/>
            <p:nvPr/>
          </p:nvSpPr>
          <p:spPr>
            <a:xfrm>
              <a:off x="541980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" name=""/>
            <p:cNvSpPr/>
            <p:nvPr/>
          </p:nvSpPr>
          <p:spPr>
            <a:xfrm>
              <a:off x="524844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" name=""/>
            <p:cNvSpPr/>
            <p:nvPr/>
          </p:nvSpPr>
          <p:spPr>
            <a:xfrm>
              <a:off x="507672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" name=""/>
            <p:cNvSpPr/>
            <p:nvPr/>
          </p:nvSpPr>
          <p:spPr>
            <a:xfrm>
              <a:off x="490536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" name=""/>
            <p:cNvSpPr/>
            <p:nvPr/>
          </p:nvSpPr>
          <p:spPr>
            <a:xfrm>
              <a:off x="473400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" name=""/>
            <p:cNvSpPr/>
            <p:nvPr/>
          </p:nvSpPr>
          <p:spPr>
            <a:xfrm>
              <a:off x="456264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" name=""/>
            <p:cNvSpPr/>
            <p:nvPr/>
          </p:nvSpPr>
          <p:spPr>
            <a:xfrm>
              <a:off x="439092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" name=""/>
            <p:cNvSpPr/>
            <p:nvPr/>
          </p:nvSpPr>
          <p:spPr>
            <a:xfrm>
              <a:off x="421956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" name=""/>
            <p:cNvSpPr/>
            <p:nvPr/>
          </p:nvSpPr>
          <p:spPr>
            <a:xfrm>
              <a:off x="404820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0" name=""/>
            <p:cNvSpPr/>
            <p:nvPr/>
          </p:nvSpPr>
          <p:spPr>
            <a:xfrm>
              <a:off x="387684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1" name=""/>
            <p:cNvSpPr/>
            <p:nvPr/>
          </p:nvSpPr>
          <p:spPr>
            <a:xfrm>
              <a:off x="370512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" name=""/>
            <p:cNvSpPr/>
            <p:nvPr/>
          </p:nvSpPr>
          <p:spPr>
            <a:xfrm>
              <a:off x="353376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" name=""/>
            <p:cNvSpPr/>
            <p:nvPr/>
          </p:nvSpPr>
          <p:spPr>
            <a:xfrm>
              <a:off x="336240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4" name=""/>
            <p:cNvSpPr/>
            <p:nvPr/>
          </p:nvSpPr>
          <p:spPr>
            <a:xfrm>
              <a:off x="319104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" name=""/>
            <p:cNvSpPr/>
            <p:nvPr/>
          </p:nvSpPr>
          <p:spPr>
            <a:xfrm>
              <a:off x="301932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" name=""/>
            <p:cNvSpPr/>
            <p:nvPr/>
          </p:nvSpPr>
          <p:spPr>
            <a:xfrm>
              <a:off x="284796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" name=""/>
            <p:cNvSpPr/>
            <p:nvPr/>
          </p:nvSpPr>
          <p:spPr>
            <a:xfrm>
              <a:off x="267660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8" name=""/>
            <p:cNvSpPr/>
            <p:nvPr/>
          </p:nvSpPr>
          <p:spPr>
            <a:xfrm>
              <a:off x="250524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9" name=""/>
            <p:cNvSpPr/>
            <p:nvPr/>
          </p:nvSpPr>
          <p:spPr>
            <a:xfrm>
              <a:off x="233352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0" name=""/>
            <p:cNvSpPr/>
            <p:nvPr/>
          </p:nvSpPr>
          <p:spPr>
            <a:xfrm>
              <a:off x="216216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1" name=""/>
            <p:cNvSpPr/>
            <p:nvPr/>
          </p:nvSpPr>
          <p:spPr>
            <a:xfrm>
              <a:off x="199080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2" name=""/>
            <p:cNvSpPr/>
            <p:nvPr/>
          </p:nvSpPr>
          <p:spPr>
            <a:xfrm>
              <a:off x="181944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" name=""/>
            <p:cNvSpPr/>
            <p:nvPr/>
          </p:nvSpPr>
          <p:spPr>
            <a:xfrm>
              <a:off x="164772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" name=""/>
            <p:cNvSpPr/>
            <p:nvPr/>
          </p:nvSpPr>
          <p:spPr>
            <a:xfrm>
              <a:off x="147636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" name=""/>
            <p:cNvSpPr/>
            <p:nvPr/>
          </p:nvSpPr>
          <p:spPr>
            <a:xfrm>
              <a:off x="130500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" name=""/>
            <p:cNvSpPr/>
            <p:nvPr/>
          </p:nvSpPr>
          <p:spPr>
            <a:xfrm>
              <a:off x="113364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7" name=""/>
            <p:cNvSpPr/>
            <p:nvPr/>
          </p:nvSpPr>
          <p:spPr>
            <a:xfrm>
              <a:off x="96192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8" name=""/>
            <p:cNvSpPr/>
            <p:nvPr/>
          </p:nvSpPr>
          <p:spPr>
            <a:xfrm>
              <a:off x="79056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" name=""/>
            <p:cNvSpPr/>
            <p:nvPr/>
          </p:nvSpPr>
          <p:spPr>
            <a:xfrm>
              <a:off x="685800" y="3478320"/>
              <a:ext cx="475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" name=""/>
            <p:cNvSpPr/>
            <p:nvPr/>
          </p:nvSpPr>
          <p:spPr>
            <a:xfrm>
              <a:off x="685800" y="3478320"/>
              <a:ext cx="763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" name=""/>
            <p:cNvSpPr/>
            <p:nvPr/>
          </p:nvSpPr>
          <p:spPr>
            <a:xfrm>
              <a:off x="81900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2" name=""/>
            <p:cNvSpPr/>
            <p:nvPr/>
          </p:nvSpPr>
          <p:spPr>
            <a:xfrm>
              <a:off x="99072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" name=""/>
            <p:cNvSpPr/>
            <p:nvPr/>
          </p:nvSpPr>
          <p:spPr>
            <a:xfrm>
              <a:off x="116208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" name=""/>
            <p:cNvSpPr/>
            <p:nvPr/>
          </p:nvSpPr>
          <p:spPr>
            <a:xfrm>
              <a:off x="133344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5" name=""/>
            <p:cNvSpPr/>
            <p:nvPr/>
          </p:nvSpPr>
          <p:spPr>
            <a:xfrm>
              <a:off x="150480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" name=""/>
            <p:cNvSpPr/>
            <p:nvPr/>
          </p:nvSpPr>
          <p:spPr>
            <a:xfrm>
              <a:off x="167652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7" name=""/>
            <p:cNvSpPr/>
            <p:nvPr/>
          </p:nvSpPr>
          <p:spPr>
            <a:xfrm>
              <a:off x="184788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8" name=""/>
            <p:cNvSpPr/>
            <p:nvPr/>
          </p:nvSpPr>
          <p:spPr>
            <a:xfrm>
              <a:off x="201924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9" name=""/>
            <p:cNvSpPr/>
            <p:nvPr/>
          </p:nvSpPr>
          <p:spPr>
            <a:xfrm>
              <a:off x="219060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0" name=""/>
            <p:cNvSpPr/>
            <p:nvPr/>
          </p:nvSpPr>
          <p:spPr>
            <a:xfrm>
              <a:off x="236232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1" name=""/>
            <p:cNvSpPr/>
            <p:nvPr/>
          </p:nvSpPr>
          <p:spPr>
            <a:xfrm>
              <a:off x="253368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2" name=""/>
            <p:cNvSpPr/>
            <p:nvPr/>
          </p:nvSpPr>
          <p:spPr>
            <a:xfrm>
              <a:off x="270504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3" name=""/>
            <p:cNvSpPr/>
            <p:nvPr/>
          </p:nvSpPr>
          <p:spPr>
            <a:xfrm>
              <a:off x="287640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4" name=""/>
            <p:cNvSpPr/>
            <p:nvPr/>
          </p:nvSpPr>
          <p:spPr>
            <a:xfrm>
              <a:off x="304812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5" name=""/>
            <p:cNvSpPr/>
            <p:nvPr/>
          </p:nvSpPr>
          <p:spPr>
            <a:xfrm>
              <a:off x="321948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6" name=""/>
            <p:cNvSpPr/>
            <p:nvPr/>
          </p:nvSpPr>
          <p:spPr>
            <a:xfrm>
              <a:off x="339084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356220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8" name=""/>
            <p:cNvSpPr/>
            <p:nvPr/>
          </p:nvSpPr>
          <p:spPr>
            <a:xfrm>
              <a:off x="373392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9" name=""/>
            <p:cNvSpPr/>
            <p:nvPr/>
          </p:nvSpPr>
          <p:spPr>
            <a:xfrm>
              <a:off x="390528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0" name=""/>
            <p:cNvSpPr/>
            <p:nvPr/>
          </p:nvSpPr>
          <p:spPr>
            <a:xfrm>
              <a:off x="407664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1" name=""/>
            <p:cNvSpPr/>
            <p:nvPr/>
          </p:nvSpPr>
          <p:spPr>
            <a:xfrm>
              <a:off x="424800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" name=""/>
            <p:cNvSpPr/>
            <p:nvPr/>
          </p:nvSpPr>
          <p:spPr>
            <a:xfrm>
              <a:off x="441972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3" name=""/>
            <p:cNvSpPr/>
            <p:nvPr/>
          </p:nvSpPr>
          <p:spPr>
            <a:xfrm>
              <a:off x="459108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4" name=""/>
            <p:cNvSpPr/>
            <p:nvPr/>
          </p:nvSpPr>
          <p:spPr>
            <a:xfrm>
              <a:off x="476244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" name=""/>
            <p:cNvSpPr/>
            <p:nvPr/>
          </p:nvSpPr>
          <p:spPr>
            <a:xfrm>
              <a:off x="493380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6" name=""/>
            <p:cNvSpPr/>
            <p:nvPr/>
          </p:nvSpPr>
          <p:spPr>
            <a:xfrm>
              <a:off x="510552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7" name=""/>
            <p:cNvSpPr/>
            <p:nvPr/>
          </p:nvSpPr>
          <p:spPr>
            <a:xfrm>
              <a:off x="527688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" name=""/>
            <p:cNvSpPr/>
            <p:nvPr/>
          </p:nvSpPr>
          <p:spPr>
            <a:xfrm>
              <a:off x="544824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561960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579132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596268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613404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630540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" name=""/>
            <p:cNvSpPr/>
            <p:nvPr/>
          </p:nvSpPr>
          <p:spPr>
            <a:xfrm>
              <a:off x="647712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664848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6" name=""/>
            <p:cNvSpPr/>
            <p:nvPr/>
          </p:nvSpPr>
          <p:spPr>
            <a:xfrm>
              <a:off x="681984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7" name=""/>
            <p:cNvSpPr/>
            <p:nvPr/>
          </p:nvSpPr>
          <p:spPr>
            <a:xfrm>
              <a:off x="699120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8" name=""/>
            <p:cNvSpPr/>
            <p:nvPr/>
          </p:nvSpPr>
          <p:spPr>
            <a:xfrm>
              <a:off x="716292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733428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750564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1" name=""/>
            <p:cNvSpPr/>
            <p:nvPr/>
          </p:nvSpPr>
          <p:spPr>
            <a:xfrm>
              <a:off x="767700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2" name=""/>
            <p:cNvSpPr/>
            <p:nvPr/>
          </p:nvSpPr>
          <p:spPr>
            <a:xfrm>
              <a:off x="784872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3" name=""/>
            <p:cNvSpPr/>
            <p:nvPr/>
          </p:nvSpPr>
          <p:spPr>
            <a:xfrm>
              <a:off x="8020080" y="3478320"/>
              <a:ext cx="11412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4" name=""/>
            <p:cNvSpPr/>
            <p:nvPr/>
          </p:nvSpPr>
          <p:spPr>
            <a:xfrm>
              <a:off x="819144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5" name=""/>
            <p:cNvSpPr/>
            <p:nvPr/>
          </p:nvSpPr>
          <p:spPr>
            <a:xfrm>
              <a:off x="8362800" y="3478320"/>
              <a:ext cx="1144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" name=""/>
            <p:cNvSpPr/>
            <p:nvPr/>
          </p:nvSpPr>
          <p:spPr>
            <a:xfrm>
              <a:off x="8534520" y="3478320"/>
              <a:ext cx="85680" cy="936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" name=""/>
            <p:cNvSpPr/>
            <p:nvPr/>
          </p:nvSpPr>
          <p:spPr>
            <a:xfrm>
              <a:off x="837252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" name=""/>
            <p:cNvSpPr/>
            <p:nvPr/>
          </p:nvSpPr>
          <p:spPr>
            <a:xfrm>
              <a:off x="820116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9" name=""/>
            <p:cNvSpPr/>
            <p:nvPr/>
          </p:nvSpPr>
          <p:spPr>
            <a:xfrm>
              <a:off x="802944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0" name=""/>
            <p:cNvSpPr/>
            <p:nvPr/>
          </p:nvSpPr>
          <p:spPr>
            <a:xfrm>
              <a:off x="785808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1" name=""/>
            <p:cNvSpPr/>
            <p:nvPr/>
          </p:nvSpPr>
          <p:spPr>
            <a:xfrm>
              <a:off x="768672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2" name=""/>
            <p:cNvSpPr/>
            <p:nvPr/>
          </p:nvSpPr>
          <p:spPr>
            <a:xfrm>
              <a:off x="751536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3" name=""/>
            <p:cNvSpPr/>
            <p:nvPr/>
          </p:nvSpPr>
          <p:spPr>
            <a:xfrm>
              <a:off x="734364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4" name=""/>
            <p:cNvSpPr/>
            <p:nvPr/>
          </p:nvSpPr>
          <p:spPr>
            <a:xfrm>
              <a:off x="717228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" name=""/>
            <p:cNvSpPr/>
            <p:nvPr/>
          </p:nvSpPr>
          <p:spPr>
            <a:xfrm>
              <a:off x="700092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6" name=""/>
            <p:cNvSpPr/>
            <p:nvPr/>
          </p:nvSpPr>
          <p:spPr>
            <a:xfrm>
              <a:off x="682956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7" name=""/>
            <p:cNvSpPr/>
            <p:nvPr/>
          </p:nvSpPr>
          <p:spPr>
            <a:xfrm>
              <a:off x="665784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8" name=""/>
            <p:cNvSpPr/>
            <p:nvPr/>
          </p:nvSpPr>
          <p:spPr>
            <a:xfrm>
              <a:off x="648648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9" name=""/>
            <p:cNvSpPr/>
            <p:nvPr/>
          </p:nvSpPr>
          <p:spPr>
            <a:xfrm>
              <a:off x="631512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0" name=""/>
            <p:cNvSpPr/>
            <p:nvPr/>
          </p:nvSpPr>
          <p:spPr>
            <a:xfrm>
              <a:off x="614376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1" name=""/>
            <p:cNvSpPr/>
            <p:nvPr/>
          </p:nvSpPr>
          <p:spPr>
            <a:xfrm>
              <a:off x="597204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2" name=""/>
            <p:cNvSpPr/>
            <p:nvPr/>
          </p:nvSpPr>
          <p:spPr>
            <a:xfrm>
              <a:off x="580068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3" name=""/>
            <p:cNvSpPr/>
            <p:nvPr/>
          </p:nvSpPr>
          <p:spPr>
            <a:xfrm>
              <a:off x="562932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" name=""/>
            <p:cNvSpPr/>
            <p:nvPr/>
          </p:nvSpPr>
          <p:spPr>
            <a:xfrm>
              <a:off x="545796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" name=""/>
            <p:cNvSpPr/>
            <p:nvPr/>
          </p:nvSpPr>
          <p:spPr>
            <a:xfrm>
              <a:off x="528624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6" name=""/>
            <p:cNvSpPr/>
            <p:nvPr/>
          </p:nvSpPr>
          <p:spPr>
            <a:xfrm>
              <a:off x="511488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" name=""/>
            <p:cNvSpPr/>
            <p:nvPr/>
          </p:nvSpPr>
          <p:spPr>
            <a:xfrm>
              <a:off x="494352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" name=""/>
            <p:cNvSpPr/>
            <p:nvPr/>
          </p:nvSpPr>
          <p:spPr>
            <a:xfrm>
              <a:off x="477216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9" name=""/>
            <p:cNvSpPr/>
            <p:nvPr/>
          </p:nvSpPr>
          <p:spPr>
            <a:xfrm>
              <a:off x="460044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0" name=""/>
            <p:cNvSpPr/>
            <p:nvPr/>
          </p:nvSpPr>
          <p:spPr>
            <a:xfrm>
              <a:off x="442908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1" name=""/>
            <p:cNvSpPr/>
            <p:nvPr/>
          </p:nvSpPr>
          <p:spPr>
            <a:xfrm>
              <a:off x="425772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2" name=""/>
            <p:cNvSpPr/>
            <p:nvPr/>
          </p:nvSpPr>
          <p:spPr>
            <a:xfrm>
              <a:off x="408636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3" name=""/>
            <p:cNvSpPr/>
            <p:nvPr/>
          </p:nvSpPr>
          <p:spPr>
            <a:xfrm>
              <a:off x="391464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" name=""/>
            <p:cNvSpPr/>
            <p:nvPr/>
          </p:nvSpPr>
          <p:spPr>
            <a:xfrm>
              <a:off x="374328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5" name=""/>
            <p:cNvSpPr/>
            <p:nvPr/>
          </p:nvSpPr>
          <p:spPr>
            <a:xfrm>
              <a:off x="357192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6" name=""/>
            <p:cNvSpPr/>
            <p:nvPr/>
          </p:nvSpPr>
          <p:spPr>
            <a:xfrm>
              <a:off x="340056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7" name=""/>
            <p:cNvSpPr/>
            <p:nvPr/>
          </p:nvSpPr>
          <p:spPr>
            <a:xfrm>
              <a:off x="322884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8" name=""/>
            <p:cNvSpPr/>
            <p:nvPr/>
          </p:nvSpPr>
          <p:spPr>
            <a:xfrm>
              <a:off x="305748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9" name=""/>
            <p:cNvSpPr/>
            <p:nvPr/>
          </p:nvSpPr>
          <p:spPr>
            <a:xfrm>
              <a:off x="288612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0" name=""/>
            <p:cNvSpPr/>
            <p:nvPr/>
          </p:nvSpPr>
          <p:spPr>
            <a:xfrm>
              <a:off x="271476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1" name=""/>
            <p:cNvSpPr/>
            <p:nvPr/>
          </p:nvSpPr>
          <p:spPr>
            <a:xfrm>
              <a:off x="254304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" name=""/>
            <p:cNvSpPr/>
            <p:nvPr/>
          </p:nvSpPr>
          <p:spPr>
            <a:xfrm>
              <a:off x="237168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" name=""/>
            <p:cNvSpPr/>
            <p:nvPr/>
          </p:nvSpPr>
          <p:spPr>
            <a:xfrm>
              <a:off x="220032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" name=""/>
            <p:cNvSpPr/>
            <p:nvPr/>
          </p:nvSpPr>
          <p:spPr>
            <a:xfrm>
              <a:off x="202896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" name=""/>
            <p:cNvSpPr/>
            <p:nvPr/>
          </p:nvSpPr>
          <p:spPr>
            <a:xfrm>
              <a:off x="185724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" name=""/>
            <p:cNvSpPr/>
            <p:nvPr/>
          </p:nvSpPr>
          <p:spPr>
            <a:xfrm>
              <a:off x="168588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" name=""/>
            <p:cNvSpPr/>
            <p:nvPr/>
          </p:nvSpPr>
          <p:spPr>
            <a:xfrm>
              <a:off x="151452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8" name=""/>
            <p:cNvSpPr/>
            <p:nvPr/>
          </p:nvSpPr>
          <p:spPr>
            <a:xfrm>
              <a:off x="134316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9" name=""/>
            <p:cNvSpPr/>
            <p:nvPr/>
          </p:nvSpPr>
          <p:spPr>
            <a:xfrm>
              <a:off x="117144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0" name=""/>
            <p:cNvSpPr/>
            <p:nvPr/>
          </p:nvSpPr>
          <p:spPr>
            <a:xfrm>
              <a:off x="100008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1" name=""/>
            <p:cNvSpPr/>
            <p:nvPr/>
          </p:nvSpPr>
          <p:spPr>
            <a:xfrm>
              <a:off x="82872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2" name=""/>
            <p:cNvSpPr/>
            <p:nvPr/>
          </p:nvSpPr>
          <p:spPr>
            <a:xfrm>
              <a:off x="723960" y="4309920"/>
              <a:ext cx="475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3" name=""/>
            <p:cNvSpPr/>
            <p:nvPr/>
          </p:nvSpPr>
          <p:spPr>
            <a:xfrm>
              <a:off x="723960" y="4309920"/>
              <a:ext cx="763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4" name=""/>
            <p:cNvSpPr/>
            <p:nvPr/>
          </p:nvSpPr>
          <p:spPr>
            <a:xfrm>
              <a:off x="85716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5" name=""/>
            <p:cNvSpPr/>
            <p:nvPr/>
          </p:nvSpPr>
          <p:spPr>
            <a:xfrm>
              <a:off x="102888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6" name=""/>
            <p:cNvSpPr/>
            <p:nvPr/>
          </p:nvSpPr>
          <p:spPr>
            <a:xfrm>
              <a:off x="120024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7" name=""/>
            <p:cNvSpPr/>
            <p:nvPr/>
          </p:nvSpPr>
          <p:spPr>
            <a:xfrm>
              <a:off x="137160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8" name=""/>
            <p:cNvSpPr/>
            <p:nvPr/>
          </p:nvSpPr>
          <p:spPr>
            <a:xfrm>
              <a:off x="154296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9" name=""/>
            <p:cNvSpPr/>
            <p:nvPr/>
          </p:nvSpPr>
          <p:spPr>
            <a:xfrm>
              <a:off x="171468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0" name=""/>
            <p:cNvSpPr/>
            <p:nvPr/>
          </p:nvSpPr>
          <p:spPr>
            <a:xfrm>
              <a:off x="188604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1" name=""/>
            <p:cNvSpPr/>
            <p:nvPr/>
          </p:nvSpPr>
          <p:spPr>
            <a:xfrm>
              <a:off x="205740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2" name=""/>
            <p:cNvSpPr/>
            <p:nvPr/>
          </p:nvSpPr>
          <p:spPr>
            <a:xfrm>
              <a:off x="222876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3" name=""/>
            <p:cNvSpPr/>
            <p:nvPr/>
          </p:nvSpPr>
          <p:spPr>
            <a:xfrm>
              <a:off x="240048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4" name=""/>
            <p:cNvSpPr/>
            <p:nvPr/>
          </p:nvSpPr>
          <p:spPr>
            <a:xfrm>
              <a:off x="257184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5" name=""/>
            <p:cNvSpPr/>
            <p:nvPr/>
          </p:nvSpPr>
          <p:spPr>
            <a:xfrm>
              <a:off x="274320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" name=""/>
            <p:cNvSpPr/>
            <p:nvPr/>
          </p:nvSpPr>
          <p:spPr>
            <a:xfrm>
              <a:off x="291456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7" name=""/>
            <p:cNvSpPr/>
            <p:nvPr/>
          </p:nvSpPr>
          <p:spPr>
            <a:xfrm>
              <a:off x="308628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8" name=""/>
            <p:cNvSpPr/>
            <p:nvPr/>
          </p:nvSpPr>
          <p:spPr>
            <a:xfrm>
              <a:off x="325764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9" name=""/>
            <p:cNvSpPr/>
            <p:nvPr/>
          </p:nvSpPr>
          <p:spPr>
            <a:xfrm>
              <a:off x="342900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0" name=""/>
            <p:cNvSpPr/>
            <p:nvPr/>
          </p:nvSpPr>
          <p:spPr>
            <a:xfrm>
              <a:off x="360036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1" name=""/>
            <p:cNvSpPr/>
            <p:nvPr/>
          </p:nvSpPr>
          <p:spPr>
            <a:xfrm>
              <a:off x="377208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" name=""/>
            <p:cNvSpPr/>
            <p:nvPr/>
          </p:nvSpPr>
          <p:spPr>
            <a:xfrm>
              <a:off x="394344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" name=""/>
            <p:cNvSpPr/>
            <p:nvPr/>
          </p:nvSpPr>
          <p:spPr>
            <a:xfrm>
              <a:off x="411480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" name=""/>
            <p:cNvSpPr/>
            <p:nvPr/>
          </p:nvSpPr>
          <p:spPr>
            <a:xfrm>
              <a:off x="428616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" name=""/>
            <p:cNvSpPr/>
            <p:nvPr/>
          </p:nvSpPr>
          <p:spPr>
            <a:xfrm>
              <a:off x="445788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" name=""/>
            <p:cNvSpPr/>
            <p:nvPr/>
          </p:nvSpPr>
          <p:spPr>
            <a:xfrm>
              <a:off x="462924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" name=""/>
            <p:cNvSpPr/>
            <p:nvPr/>
          </p:nvSpPr>
          <p:spPr>
            <a:xfrm>
              <a:off x="480060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" name=""/>
            <p:cNvSpPr/>
            <p:nvPr/>
          </p:nvSpPr>
          <p:spPr>
            <a:xfrm>
              <a:off x="497196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" name=""/>
            <p:cNvSpPr/>
            <p:nvPr/>
          </p:nvSpPr>
          <p:spPr>
            <a:xfrm>
              <a:off x="514368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" name=""/>
            <p:cNvSpPr/>
            <p:nvPr/>
          </p:nvSpPr>
          <p:spPr>
            <a:xfrm>
              <a:off x="531504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" name=""/>
            <p:cNvSpPr/>
            <p:nvPr/>
          </p:nvSpPr>
          <p:spPr>
            <a:xfrm>
              <a:off x="548640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" name=""/>
            <p:cNvSpPr/>
            <p:nvPr/>
          </p:nvSpPr>
          <p:spPr>
            <a:xfrm>
              <a:off x="565776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" name=""/>
            <p:cNvSpPr/>
            <p:nvPr/>
          </p:nvSpPr>
          <p:spPr>
            <a:xfrm>
              <a:off x="582948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" name=""/>
            <p:cNvSpPr/>
            <p:nvPr/>
          </p:nvSpPr>
          <p:spPr>
            <a:xfrm>
              <a:off x="600084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" name=""/>
            <p:cNvSpPr/>
            <p:nvPr/>
          </p:nvSpPr>
          <p:spPr>
            <a:xfrm>
              <a:off x="617220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" name=""/>
            <p:cNvSpPr/>
            <p:nvPr/>
          </p:nvSpPr>
          <p:spPr>
            <a:xfrm>
              <a:off x="634356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" name=""/>
            <p:cNvSpPr/>
            <p:nvPr/>
          </p:nvSpPr>
          <p:spPr>
            <a:xfrm>
              <a:off x="651528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" name=""/>
            <p:cNvSpPr/>
            <p:nvPr/>
          </p:nvSpPr>
          <p:spPr>
            <a:xfrm>
              <a:off x="668664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" name=""/>
            <p:cNvSpPr/>
            <p:nvPr/>
          </p:nvSpPr>
          <p:spPr>
            <a:xfrm>
              <a:off x="685800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" name=""/>
            <p:cNvSpPr/>
            <p:nvPr/>
          </p:nvSpPr>
          <p:spPr>
            <a:xfrm>
              <a:off x="702936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" name=""/>
            <p:cNvSpPr/>
            <p:nvPr/>
          </p:nvSpPr>
          <p:spPr>
            <a:xfrm>
              <a:off x="720108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" name=""/>
            <p:cNvSpPr/>
            <p:nvPr/>
          </p:nvSpPr>
          <p:spPr>
            <a:xfrm>
              <a:off x="737244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" name=""/>
            <p:cNvSpPr/>
            <p:nvPr/>
          </p:nvSpPr>
          <p:spPr>
            <a:xfrm>
              <a:off x="754380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4" name=""/>
            <p:cNvSpPr/>
            <p:nvPr/>
          </p:nvSpPr>
          <p:spPr>
            <a:xfrm>
              <a:off x="771516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5" name=""/>
            <p:cNvSpPr/>
            <p:nvPr/>
          </p:nvSpPr>
          <p:spPr>
            <a:xfrm>
              <a:off x="788688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6" name=""/>
            <p:cNvSpPr/>
            <p:nvPr/>
          </p:nvSpPr>
          <p:spPr>
            <a:xfrm>
              <a:off x="8058240" y="4309920"/>
              <a:ext cx="11412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7" name=""/>
            <p:cNvSpPr/>
            <p:nvPr/>
          </p:nvSpPr>
          <p:spPr>
            <a:xfrm>
              <a:off x="822960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" name=""/>
            <p:cNvSpPr/>
            <p:nvPr/>
          </p:nvSpPr>
          <p:spPr>
            <a:xfrm>
              <a:off x="8400960" y="4309920"/>
              <a:ext cx="114480" cy="9720"/>
            </a:xfrm>
            <a:prstGeom prst="rect">
              <a:avLst/>
            </a:prstGeom>
            <a:solidFill>
              <a:srgbClr val="0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" name=""/>
            <p:cNvSpPr/>
            <p:nvPr/>
          </p:nvSpPr>
          <p:spPr>
            <a:xfrm>
              <a:off x="7334280" y="2859120"/>
              <a:ext cx="990720" cy="374760"/>
            </a:xfrm>
            <a:prstGeom prst="rect">
              <a:avLst/>
            </a:prstGeom>
            <a:noFill/>
            <a:ln w="9360">
              <a:solidFill>
                <a:srgbClr val="01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" name=""/>
            <p:cNvSpPr/>
            <p:nvPr/>
          </p:nvSpPr>
          <p:spPr>
            <a:xfrm>
              <a:off x="7714800" y="2943360"/>
              <a:ext cx="22608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10000"/>
                  </a:solidFill>
                  <a:effectLst/>
                  <a:uFillTx/>
                  <a:latin typeface="Arial"/>
                </a:rPr>
                <a:t>99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" name=""/>
            <p:cNvSpPr/>
            <p:nvPr/>
          </p:nvSpPr>
          <p:spPr>
            <a:xfrm>
              <a:off x="5715000" y="2925720"/>
              <a:ext cx="1000080" cy="372960"/>
            </a:xfrm>
            <a:prstGeom prst="rect">
              <a:avLst/>
            </a:prstGeom>
            <a:noFill/>
            <a:ln w="9360">
              <a:solidFill>
                <a:srgbClr val="01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" name=""/>
            <p:cNvSpPr/>
            <p:nvPr/>
          </p:nvSpPr>
          <p:spPr>
            <a:xfrm>
              <a:off x="6067080" y="2998800"/>
              <a:ext cx="22608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10000"/>
                  </a:solidFill>
                  <a:effectLst/>
                  <a:uFillTx/>
                  <a:latin typeface="Arial"/>
                </a:rPr>
                <a:t>97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" name=""/>
            <p:cNvSpPr/>
            <p:nvPr/>
          </p:nvSpPr>
          <p:spPr>
            <a:xfrm>
              <a:off x="4105440" y="2962440"/>
              <a:ext cx="990360" cy="384120"/>
            </a:xfrm>
            <a:prstGeom prst="rect">
              <a:avLst/>
            </a:prstGeom>
            <a:noFill/>
            <a:ln w="9360">
              <a:solidFill>
                <a:srgbClr val="01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" name=""/>
            <p:cNvSpPr/>
            <p:nvPr/>
          </p:nvSpPr>
          <p:spPr>
            <a:xfrm>
              <a:off x="4495680" y="3065400"/>
              <a:ext cx="22608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10000"/>
                  </a:solidFill>
                  <a:effectLst/>
                  <a:uFillTx/>
                  <a:latin typeface="Arial"/>
                </a:rPr>
                <a:t>95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5" name=""/>
            <p:cNvSpPr/>
            <p:nvPr/>
          </p:nvSpPr>
          <p:spPr>
            <a:xfrm>
              <a:off x="4076640" y="3552840"/>
              <a:ext cx="990720" cy="374760"/>
            </a:xfrm>
            <a:prstGeom prst="rect">
              <a:avLst/>
            </a:prstGeom>
            <a:noFill/>
            <a:ln w="9360">
              <a:solidFill>
                <a:srgbClr val="01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6" name=""/>
            <p:cNvSpPr/>
            <p:nvPr/>
          </p:nvSpPr>
          <p:spPr>
            <a:xfrm>
              <a:off x="4201920" y="3619440"/>
              <a:ext cx="74448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10000"/>
                  </a:solidFill>
                  <a:effectLst/>
                  <a:uFillTx/>
                  <a:latin typeface="Arial"/>
                </a:rPr>
                <a:t>0.1 - 0.3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7" name=""/>
            <p:cNvSpPr/>
            <p:nvPr/>
          </p:nvSpPr>
          <p:spPr>
            <a:xfrm>
              <a:off x="5657760" y="3683160"/>
              <a:ext cx="990720" cy="376200"/>
            </a:xfrm>
            <a:prstGeom prst="rect">
              <a:avLst/>
            </a:prstGeom>
            <a:noFill/>
            <a:ln w="9360">
              <a:solidFill>
                <a:srgbClr val="01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8" name=""/>
            <p:cNvSpPr/>
            <p:nvPr/>
          </p:nvSpPr>
          <p:spPr>
            <a:xfrm>
              <a:off x="5972040" y="3747960"/>
              <a:ext cx="39528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10000"/>
                  </a:solidFill>
                  <a:effectLst/>
                  <a:uFillTx/>
                  <a:latin typeface="Arial"/>
                </a:rPr>
                <a:t>0.08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9" name=""/>
            <p:cNvSpPr/>
            <p:nvPr/>
          </p:nvSpPr>
          <p:spPr>
            <a:xfrm>
              <a:off x="7305840" y="3776760"/>
              <a:ext cx="990360" cy="376200"/>
            </a:xfrm>
            <a:prstGeom prst="rect">
              <a:avLst/>
            </a:prstGeom>
            <a:noFill/>
            <a:ln w="9360">
              <a:solidFill>
                <a:srgbClr val="01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" name=""/>
            <p:cNvSpPr/>
            <p:nvPr/>
          </p:nvSpPr>
          <p:spPr>
            <a:xfrm>
              <a:off x="7591320" y="3833640"/>
              <a:ext cx="39528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10000"/>
                  </a:solidFill>
                  <a:effectLst/>
                  <a:uFillTx/>
                  <a:latin typeface="Arial"/>
                </a:rPr>
                <a:t>0.05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1" name=""/>
            <p:cNvSpPr/>
            <p:nvPr/>
          </p:nvSpPr>
          <p:spPr>
            <a:xfrm>
              <a:off x="3885840" y="4325760"/>
              <a:ext cx="133452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10000"/>
                  </a:solidFill>
                  <a:effectLst/>
                  <a:uFillTx/>
                  <a:latin typeface="Arial"/>
                </a:rPr>
                <a:t>define goals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2" name=""/>
            <p:cNvSpPr/>
            <p:nvPr/>
          </p:nvSpPr>
          <p:spPr>
            <a:xfrm>
              <a:off x="5562360" y="4325760"/>
              <a:ext cx="119484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10000"/>
                  </a:solidFill>
                  <a:effectLst/>
                  <a:uFillTx/>
                  <a:latin typeface="Arial"/>
                </a:rPr>
                <a:t>meet goals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3" name=""/>
            <p:cNvSpPr/>
            <p:nvPr/>
          </p:nvSpPr>
          <p:spPr>
            <a:xfrm>
              <a:off x="7133760" y="4325760"/>
              <a:ext cx="119484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10000"/>
                  </a:solidFill>
                  <a:effectLst/>
                  <a:uFillTx/>
                  <a:latin typeface="Arial"/>
                </a:rPr>
                <a:t>meet goals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4" name=""/>
            <p:cNvSpPr/>
            <p:nvPr/>
          </p:nvSpPr>
          <p:spPr>
            <a:xfrm>
              <a:off x="7315200" y="4724280"/>
              <a:ext cx="990720" cy="376200"/>
            </a:xfrm>
            <a:prstGeom prst="rect">
              <a:avLst/>
            </a:prstGeom>
            <a:noFill/>
            <a:ln w="9360">
              <a:solidFill>
                <a:srgbClr val="01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5" name=""/>
            <p:cNvSpPr/>
            <p:nvPr/>
          </p:nvSpPr>
          <p:spPr>
            <a:xfrm>
              <a:off x="7619760" y="4800600"/>
              <a:ext cx="3387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10000"/>
                  </a:solidFill>
                  <a:effectLst/>
                  <a:uFillTx/>
                  <a:latin typeface="Arial"/>
                </a:rPr>
                <a:t>100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6" name=""/>
            <p:cNvSpPr/>
            <p:nvPr/>
          </p:nvSpPr>
          <p:spPr>
            <a:xfrm>
              <a:off x="5715000" y="4876920"/>
              <a:ext cx="990720" cy="372960"/>
            </a:xfrm>
            <a:prstGeom prst="rect">
              <a:avLst/>
            </a:prstGeom>
            <a:noFill/>
            <a:ln w="9360">
              <a:solidFill>
                <a:srgbClr val="01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7" name=""/>
            <p:cNvSpPr/>
            <p:nvPr/>
          </p:nvSpPr>
          <p:spPr>
            <a:xfrm>
              <a:off x="5943600" y="4952880"/>
              <a:ext cx="674280" cy="2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700" strike="noStrike" u="none">
                  <a:solidFill>
                    <a:srgbClr val="010000"/>
                  </a:solidFill>
                  <a:effectLst/>
                  <a:uFillTx/>
                  <a:latin typeface="Arial"/>
                </a:rPr>
                <a:t>50 - 75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8" name=""/>
            <p:cNvSpPr/>
            <p:nvPr/>
          </p:nvSpPr>
          <p:spPr>
            <a:xfrm>
              <a:off x="4038480" y="5029200"/>
              <a:ext cx="990720" cy="374760"/>
            </a:xfrm>
            <a:prstGeom prst="rect">
              <a:avLst/>
            </a:prstGeom>
            <a:noFill/>
            <a:ln w="9360">
              <a:solidFill>
                <a:srgbClr val="01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9" name=""/>
            <p:cNvSpPr/>
            <p:nvPr/>
          </p:nvSpPr>
          <p:spPr>
            <a:xfrm>
              <a:off x="4191840" y="5105520"/>
              <a:ext cx="6318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10000"/>
                  </a:solidFill>
                  <a:effectLst/>
                  <a:uFillTx/>
                  <a:latin typeface="Arial"/>
                </a:rPr>
                <a:t>15 - 30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0" name=""/>
            <p:cNvSpPr/>
            <p:nvPr/>
          </p:nvSpPr>
          <p:spPr>
            <a:xfrm>
              <a:off x="1044000" y="1544760"/>
              <a:ext cx="2220840" cy="30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Capital Cost, $/kW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1" name=""/>
            <p:cNvSpPr/>
            <p:nvPr/>
          </p:nvSpPr>
          <p:spPr>
            <a:xfrm>
              <a:off x="1139760" y="2209680"/>
              <a:ext cx="2108160" cy="30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Efficiency, %HHV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2" name=""/>
            <p:cNvSpPr/>
            <p:nvPr/>
          </p:nvSpPr>
          <p:spPr>
            <a:xfrm>
              <a:off x="1296720" y="2971800"/>
              <a:ext cx="1949760" cy="34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SO</a:t>
              </a:r>
              <a:r>
                <a:rPr b="1" lang="en-US" sz="2000" strike="noStrike" u="none" baseline="-25000">
                  <a:solidFill>
                    <a:srgbClr val="ff0000"/>
                  </a:solidFill>
                  <a:effectLst/>
                  <a:uFillTx/>
                  <a:latin typeface="Arial"/>
                </a:rPr>
                <a:t>2</a:t>
              </a:r>
              <a:r>
                <a:rPr b="1" lang="en-US" sz="20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, Removal %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3" name=""/>
            <p:cNvSpPr/>
            <p:nvPr/>
          </p:nvSpPr>
          <p:spPr>
            <a:xfrm>
              <a:off x="1485360" y="3624120"/>
              <a:ext cx="71280" cy="30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10000"/>
                  </a:solidFill>
                  <a:effectLst/>
                  <a:uFillTx/>
                  <a:latin typeface="Arial"/>
                </a:rPr>
                <a:t>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" name=""/>
            <p:cNvSpPr/>
            <p:nvPr/>
          </p:nvSpPr>
          <p:spPr>
            <a:xfrm>
              <a:off x="857160" y="4307040"/>
              <a:ext cx="679680" cy="30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HAPs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5" name=""/>
            <p:cNvSpPr/>
            <p:nvPr/>
          </p:nvSpPr>
          <p:spPr>
            <a:xfrm>
              <a:off x="1523520" y="4270320"/>
              <a:ext cx="82080" cy="35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3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 </a:t>
              </a:r>
              <a:endParaRPr b="0" lang="en-US" sz="2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6" name=""/>
            <p:cNvSpPr/>
            <p:nvPr/>
          </p:nvSpPr>
          <p:spPr>
            <a:xfrm>
              <a:off x="1593360" y="4373640"/>
              <a:ext cx="20127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14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(hazardous air pollutants)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7" name=""/>
            <p:cNvSpPr/>
            <p:nvPr/>
          </p:nvSpPr>
          <p:spPr>
            <a:xfrm>
              <a:off x="928080" y="4861080"/>
              <a:ext cx="2404800" cy="30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Waste Utilization, %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8" name=""/>
            <p:cNvSpPr/>
            <p:nvPr/>
          </p:nvSpPr>
          <p:spPr>
            <a:xfrm>
              <a:off x="1294920" y="3733920"/>
              <a:ext cx="382320" cy="30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NO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9" name=""/>
            <p:cNvSpPr/>
            <p:nvPr/>
          </p:nvSpPr>
          <p:spPr>
            <a:xfrm>
              <a:off x="1676520" y="3886200"/>
              <a:ext cx="1447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X 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0" name=""/>
            <p:cNvSpPr/>
            <p:nvPr/>
          </p:nvSpPr>
          <p:spPr>
            <a:xfrm>
              <a:off x="1826640" y="3733920"/>
              <a:ext cx="1287360" cy="30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lbs/mmbtu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1" name=""/>
            <p:cNvSpPr/>
            <p:nvPr/>
          </p:nvSpPr>
          <p:spPr>
            <a:xfrm>
              <a:off x="5105520" y="1523880"/>
              <a:ext cx="457200" cy="1526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" name=""/>
            <p:cNvSpPr/>
            <p:nvPr/>
          </p:nvSpPr>
          <p:spPr>
            <a:xfrm>
              <a:off x="6781680" y="1676520"/>
              <a:ext cx="457200" cy="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" name=""/>
            <p:cNvSpPr/>
            <p:nvPr/>
          </p:nvSpPr>
          <p:spPr>
            <a:xfrm flipV="1">
              <a:off x="5105520" y="2286000"/>
              <a:ext cx="609480" cy="1224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" name=""/>
            <p:cNvSpPr/>
            <p:nvPr/>
          </p:nvSpPr>
          <p:spPr>
            <a:xfrm flipV="1">
              <a:off x="6705720" y="2209680"/>
              <a:ext cx="533160" cy="1224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" name=""/>
            <p:cNvSpPr/>
            <p:nvPr/>
          </p:nvSpPr>
          <p:spPr>
            <a:xfrm flipV="1">
              <a:off x="5105520" y="3048120"/>
              <a:ext cx="628560" cy="1396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" name=""/>
            <p:cNvSpPr/>
            <p:nvPr/>
          </p:nvSpPr>
          <p:spPr>
            <a:xfrm flipV="1">
              <a:off x="6705720" y="2971440"/>
              <a:ext cx="647640" cy="1206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" name=""/>
            <p:cNvSpPr/>
            <p:nvPr/>
          </p:nvSpPr>
          <p:spPr>
            <a:xfrm>
              <a:off x="5105520" y="3733920"/>
              <a:ext cx="533160" cy="1522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" name=""/>
            <p:cNvSpPr/>
            <p:nvPr/>
          </p:nvSpPr>
          <p:spPr>
            <a:xfrm>
              <a:off x="6629400" y="3886200"/>
              <a:ext cx="685800" cy="763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" name=""/>
            <p:cNvSpPr/>
            <p:nvPr/>
          </p:nvSpPr>
          <p:spPr>
            <a:xfrm flipV="1">
              <a:off x="5019840" y="4964040"/>
              <a:ext cx="695160" cy="168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0" name=""/>
            <p:cNvSpPr/>
            <p:nvPr/>
          </p:nvSpPr>
          <p:spPr>
            <a:xfrm flipV="1">
              <a:off x="6705720" y="4876560"/>
              <a:ext cx="618840" cy="1508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" name=""/>
            <p:cNvSpPr/>
            <p:nvPr/>
          </p:nvSpPr>
          <p:spPr>
            <a:xfrm>
              <a:off x="609480" y="5403960"/>
              <a:ext cx="7925040" cy="1440"/>
            </a:xfrm>
            <a:custGeom>
              <a:avLst/>
              <a:gdLst/>
              <a:ahLst/>
              <a:rect l="l" t="t" r="r" b="b"/>
              <a:pathLst>
                <a:path w="4992" h="0">
                  <a:moveTo>
                    <a:pt x="4992" y="0"/>
                  </a:moveTo>
                  <a:lnTo>
                    <a:pt x="0" y="0"/>
                  </a:lnTo>
                  <a:lnTo>
                    <a:pt x="4992" y="0"/>
                  </a:lnTo>
                  <a:close/>
                </a:path>
              </a:pathLst>
            </a:custGeom>
            <a:solidFill>
              <a:srgbClr val="618f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2" name=""/>
            <p:cNvSpPr/>
            <p:nvPr/>
          </p:nvSpPr>
          <p:spPr>
            <a:xfrm>
              <a:off x="957600" y="5649840"/>
              <a:ext cx="2207520" cy="30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Overall Emissions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" name=""/>
            <p:cNvSpPr/>
            <p:nvPr/>
          </p:nvSpPr>
          <p:spPr>
            <a:xfrm>
              <a:off x="5446440" y="5575320"/>
              <a:ext cx="78300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Significant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" name=""/>
            <p:cNvSpPr/>
            <p:nvPr/>
          </p:nvSpPr>
          <p:spPr>
            <a:xfrm>
              <a:off x="5446440" y="5762520"/>
              <a:ext cx="1194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Reductions from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" name=""/>
            <p:cNvSpPr/>
            <p:nvPr/>
          </p:nvSpPr>
          <p:spPr>
            <a:xfrm>
              <a:off x="5445720" y="5950080"/>
              <a:ext cx="148140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Today’s Technology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" name=""/>
            <p:cNvSpPr/>
            <p:nvPr/>
          </p:nvSpPr>
          <p:spPr>
            <a:xfrm>
              <a:off x="7409520" y="5641920"/>
              <a:ext cx="79308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Deminimis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" name=""/>
            <p:cNvSpPr/>
            <p:nvPr/>
          </p:nvSpPr>
          <p:spPr>
            <a:xfrm>
              <a:off x="7409520" y="5827680"/>
              <a:ext cx="73404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Emissions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" name=""/>
            <p:cNvSpPr/>
            <p:nvPr/>
          </p:nvSpPr>
          <p:spPr>
            <a:xfrm>
              <a:off x="5641560" y="1514520"/>
              <a:ext cx="114984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10000"/>
                  </a:solidFill>
                  <a:effectLst/>
                  <a:uFillTx/>
                  <a:latin typeface="Arial"/>
                </a:rPr>
                <a:t>900 - 1100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" name=""/>
            <p:cNvSpPr/>
            <p:nvPr/>
          </p:nvSpPr>
          <p:spPr>
            <a:xfrm>
              <a:off x="685800" y="4670280"/>
              <a:ext cx="7924680" cy="0"/>
            </a:xfrm>
            <a:prstGeom prst="line">
              <a:avLst/>
            </a:prstGeom>
            <a:ln w="9360">
              <a:solidFill>
                <a:srgbClr val="000000"/>
              </a:solidFill>
              <a:prstDash val="lg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" name=""/>
            <p:cNvSpPr/>
            <p:nvPr/>
          </p:nvSpPr>
          <p:spPr>
            <a:xfrm>
              <a:off x="685800" y="5497560"/>
              <a:ext cx="7924680" cy="0"/>
            </a:xfrm>
            <a:prstGeom prst="line">
              <a:avLst/>
            </a:prstGeom>
            <a:ln w="9360">
              <a:solidFill>
                <a:srgbClr val="000000"/>
              </a:solidFill>
              <a:prstDash val="lg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61" name=""/>
          <p:cNvSpPr/>
          <p:nvPr/>
        </p:nvSpPr>
        <p:spPr>
          <a:xfrm>
            <a:off x="533520" y="0"/>
            <a:ext cx="82296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" name=""/>
          <p:cNvSpPr/>
          <p:nvPr/>
        </p:nvSpPr>
        <p:spPr>
          <a:xfrm>
            <a:off x="838080" y="0"/>
            <a:ext cx="7543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990000"/>
                </a:solidFill>
                <a:effectLst/>
                <a:uFillTx/>
                <a:latin typeface="Times New Roman"/>
              </a:rPr>
              <a:t>Performance Targets foe Coal-based Generation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"/>
          <p:cNvGraphicFramePr/>
          <p:nvPr/>
        </p:nvGraphicFramePr>
        <p:xfrm>
          <a:off x="457200" y="1828800"/>
          <a:ext cx="7770960" cy="4419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1828800"/>
                    <a:ext cx="7770960" cy="441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" name=""/>
          <p:cNvSpPr/>
          <p:nvPr/>
        </p:nvSpPr>
        <p:spPr>
          <a:xfrm>
            <a:off x="0" y="1752480"/>
            <a:ext cx="9144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86% of Total U.S. Energy Needs Are Supplied by Fossil Fuels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1984320" y="6248520"/>
            <a:ext cx="1825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DOE/EIA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4271400" y="6248520"/>
            <a:ext cx="2377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Includes Hydropower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838080" y="609480"/>
            <a:ext cx="74678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990000"/>
                </a:solidFill>
                <a:effectLst/>
                <a:uFillTx/>
                <a:latin typeface="Times New Roman"/>
              </a:rPr>
              <a:t>Year 2000 Energy Consumption by Source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3" name=""/>
          <p:cNvGraphicFramePr/>
          <p:nvPr/>
        </p:nvGraphicFramePr>
        <p:xfrm>
          <a:off x="304920" y="1676520"/>
          <a:ext cx="8229600" cy="3967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6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676520"/>
                    <a:ext cx="8229600" cy="3967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65" name=""/>
          <p:cNvSpPr/>
          <p:nvPr/>
        </p:nvSpPr>
        <p:spPr>
          <a:xfrm>
            <a:off x="1905120" y="685800"/>
            <a:ext cx="5715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990000"/>
                </a:solidFill>
                <a:effectLst/>
                <a:uFillTx/>
                <a:latin typeface="Times New Roman"/>
              </a:rPr>
              <a:t>Power for the Future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" name=""/>
          <p:cNvSpPr/>
          <p:nvPr/>
        </p:nvSpPr>
        <p:spPr>
          <a:xfrm>
            <a:off x="1523880" y="5791320"/>
            <a:ext cx="6629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990000"/>
                </a:solidFill>
                <a:effectLst/>
                <a:uFillTx/>
                <a:latin typeface="Times New Roman"/>
              </a:rPr>
              <a:t>Zero Emissions Coal-based Power Plant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" name=""/>
          <p:cNvSpPr/>
          <p:nvPr/>
        </p:nvSpPr>
        <p:spPr>
          <a:xfrm>
            <a:off x="6172200" y="6400800"/>
            <a:ext cx="2971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Source: Zero Emissions Consortium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"/>
          <p:cNvGraphicFramePr/>
          <p:nvPr/>
        </p:nvGraphicFramePr>
        <p:xfrm>
          <a:off x="0" y="0"/>
          <a:ext cx="9144000" cy="67150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9144000" cy="6715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" name=""/>
          <p:cNvSpPr/>
          <p:nvPr/>
        </p:nvSpPr>
        <p:spPr>
          <a:xfrm>
            <a:off x="6629400" y="6248520"/>
            <a:ext cx="2514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Source: EIA 2000 AER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progId="PowerPoint.Show.12" r:id="rId1" spid="">
              <p:embed/>
              <p:pic>
                <p:nvPicPr>
                  <p:cNvPr id="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progId="PowerPoint.Show.12" r:id="rId1" spid="">
              <p:embed/>
              <p:pic>
                <p:nvPicPr>
                  <p:cNvPr id="2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" descr=""/>
          <p:cNvPicPr/>
          <p:nvPr/>
        </p:nvPicPr>
        <p:blipFill>
          <a:blip r:embed="rId1"/>
          <a:stretch/>
        </p:blipFill>
        <p:spPr>
          <a:xfrm>
            <a:off x="914400" y="1523880"/>
            <a:ext cx="7391520" cy="478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" name=""/>
          <p:cNvSpPr/>
          <p:nvPr/>
        </p:nvSpPr>
        <p:spPr>
          <a:xfrm>
            <a:off x="1828800" y="380880"/>
            <a:ext cx="61722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1066680" y="533520"/>
            <a:ext cx="7162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Fuel Prices (1988-1998)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6477120" y="6324480"/>
            <a:ext cx="22096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Source: DOE/EIA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"/>
          <p:cNvGraphicFramePr/>
          <p:nvPr/>
        </p:nvGraphicFramePr>
        <p:xfrm>
          <a:off x="3429000" y="609480"/>
          <a:ext cx="5257800" cy="5715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29000" y="609480"/>
                    <a:ext cx="5257800" cy="5715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1" name=""/>
          <p:cNvSpPr/>
          <p:nvPr/>
        </p:nvSpPr>
        <p:spPr>
          <a:xfrm>
            <a:off x="4479840" y="3246480"/>
            <a:ext cx="18432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0" y="1295280"/>
            <a:ext cx="3657600" cy="41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 Use by State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TX-37%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CA-1.2%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New England-18.3%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5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5342040" y="6172200"/>
            <a:ext cx="3552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Source: EIA </a:t>
            </a:r>
            <a:r>
              <a:rPr b="0" i="1" lang="en-US" sz="16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Electric Power Annual 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-320760" y="6335640"/>
            <a:ext cx="1843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Texas Generation Mix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04920" y="1980720"/>
            <a:ext cx="358128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Coal-based electricity accounted for 37%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Largest user of coal-based electricity in the nation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Texas burned 99.75 million tons of coal in 2000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largest coal producing state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7" name=""/>
          <p:cNvGraphicFramePr/>
          <p:nvPr/>
        </p:nvGraphicFramePr>
        <p:xfrm>
          <a:off x="3657600" y="1523880"/>
          <a:ext cx="5181480" cy="4648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657600" y="1523880"/>
                    <a:ext cx="5181480" cy="4648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9" name=""/>
          <p:cNvSpPr/>
          <p:nvPr/>
        </p:nvSpPr>
        <p:spPr>
          <a:xfrm>
            <a:off x="4973760" y="6216480"/>
            <a:ext cx="3552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Source: EIA </a:t>
            </a:r>
            <a:r>
              <a:rPr b="0" i="1" lang="en-US" sz="16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Electric Power Annual 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 Offers Powerplants Low Delivered Fuel Cost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151920" y="2209320"/>
            <a:ext cx="304812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 is significantly lower than natural gas ($1.23 vs. $4.16 per MMBtu)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just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Low fuel prices and low  production cost allow coal units to remain  economical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2" name=""/>
          <p:cNvGraphicFramePr/>
          <p:nvPr/>
        </p:nvGraphicFramePr>
        <p:xfrm>
          <a:off x="3657600" y="1600200"/>
          <a:ext cx="5257800" cy="449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657600" y="1600200"/>
                    <a:ext cx="5257800" cy="449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" name=""/>
          <p:cNvSpPr/>
          <p:nvPr/>
        </p:nvSpPr>
        <p:spPr>
          <a:xfrm>
            <a:off x="4792680" y="6005520"/>
            <a:ext cx="3552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Source: EIA </a:t>
            </a:r>
            <a:r>
              <a:rPr b="0" i="1" lang="en-US" sz="16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Electric Power Annual 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2001-09-20T18:01:30Z</dcterms:created>
  <dc:creator>Tom Hewson</dc:creator>
  <dc:description/>
  <dc:language>en-US</dc:language>
  <cp:lastModifiedBy>Randy Eminger</cp:lastModifiedBy>
  <dcterms:modified xsi:type="dcterms:W3CDTF">2001-10-02T10:18:40Z</dcterms:modified>
  <cp:revision>11</cp:revision>
  <dc:subject/>
  <dc:title>Clean Coal Keeping Texas Power Rates Low and Competitive</dc:title>
</cp:coreProperties>
</file>