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.wmf" ContentType="image/x-wmf"/>
  <Override PartName="/ppt/media/image2.wmf" ContentType="image/x-wmf"/>
  <Override PartName="/ppt/embeddings/oleObject1.xlsx" ContentType="application/vnd.openxmlformats-officedocument.spreadsheetml.sheet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Slides/_rels/notesSlide8.xml.rels" ContentType="application/vnd.openxmlformats-package.relationships+xml"/>
  <Override PartName="/ppt/notesSlides/_rels/notesSlide7.xml.rels" ContentType="application/vnd.openxmlformats-package.relationships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/>
  <p:notesSz cx="6858000" cy="92344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0" y="0"/>
            <a:ext cx="6858000" cy="923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2971800" cy="4618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t">
            <a:noAutofit/>
          </a:bodyPr>
          <a:p>
            <a:pPr indent="0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dt" idx="4"/>
          </p:nvPr>
        </p:nvSpPr>
        <p:spPr>
          <a:xfrm>
            <a:off x="3885840" y="-360"/>
            <a:ext cx="2971800" cy="4618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t">
            <a:noAutofit/>
          </a:bodyPr>
          <a:lstStyle>
            <a:lvl1pPr indent="0" algn="r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sldImg"/>
          </p:nvPr>
        </p:nvSpPr>
        <p:spPr>
          <a:xfrm>
            <a:off x="1120680" y="691920"/>
            <a:ext cx="4616640" cy="3462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body"/>
          </p:nvPr>
        </p:nvSpPr>
        <p:spPr>
          <a:xfrm>
            <a:off x="914400" y="4386240"/>
            <a:ext cx="5029200" cy="415440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ftr" idx="5"/>
          </p:nvPr>
        </p:nvSpPr>
        <p:spPr>
          <a:xfrm>
            <a:off x="-360" y="8770680"/>
            <a:ext cx="2971800" cy="4618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b">
            <a:noAutofit/>
          </a:bodyPr>
          <a:lstStyle>
            <a:lvl1pPr indent="0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6"/>
          <p:cNvSpPr>
            <a:spLocks noGrp="1"/>
          </p:cNvSpPr>
          <p:nvPr>
            <p:ph type="sldNum" idx="6"/>
          </p:nvPr>
        </p:nvSpPr>
        <p:spPr>
          <a:xfrm>
            <a:off x="3885840" y="8770680"/>
            <a:ext cx="2971800" cy="4618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b">
            <a:noAutofit/>
          </a:bodyPr>
          <a:lstStyle>
            <a:lvl1pPr indent="0" algn="r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fld id="{65B96C10-C5E5-47A1-A3CC-85820945DDAA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"/>
          <p:cNvSpPr/>
          <p:nvPr/>
        </p:nvSpPr>
        <p:spPr>
          <a:xfrm>
            <a:off x="3886200" y="0"/>
            <a:ext cx="29718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3886200" y="8764560"/>
            <a:ext cx="2971800" cy="46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800" rIns="19800" tIns="0" bIns="0" anchor="b">
            <a:noAutofit/>
          </a:bodyPr>
          <a:p>
            <a:pPr algn="r"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0" y="8764560"/>
            <a:ext cx="2971800" cy="46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0" y="0"/>
            <a:ext cx="29718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PlaceHolder 1"/>
          <p:cNvSpPr>
            <a:spLocks noGrp="1"/>
          </p:cNvSpPr>
          <p:nvPr>
            <p:ph type="sldImg"/>
          </p:nvPr>
        </p:nvSpPr>
        <p:spPr>
          <a:xfrm>
            <a:off x="1133640" y="698400"/>
            <a:ext cx="4597200" cy="3448080"/>
          </a:xfrm>
          <a:prstGeom prst="rect">
            <a:avLst/>
          </a:prstGeom>
          <a:ln w="0">
            <a:noFill/>
          </a:ln>
        </p:spPr>
      </p:sp>
      <p:sp>
        <p:nvSpPr>
          <p:cNvPr id="243" name="PlaceHolder 2"/>
          <p:cNvSpPr>
            <a:spLocks noGrp="1"/>
          </p:cNvSpPr>
          <p:nvPr>
            <p:ph type="body"/>
          </p:nvPr>
        </p:nvSpPr>
        <p:spPr>
          <a:xfrm>
            <a:off x="914400" y="4390920"/>
            <a:ext cx="5027760" cy="414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"/>
          <p:cNvSpPr/>
          <p:nvPr/>
        </p:nvSpPr>
        <p:spPr>
          <a:xfrm>
            <a:off x="3886200" y="0"/>
            <a:ext cx="29718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3886200" y="8764560"/>
            <a:ext cx="2971800" cy="46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800" rIns="19800" tIns="0" bIns="0" anchor="b">
            <a:noAutofit/>
          </a:bodyPr>
          <a:p>
            <a:pPr algn="r"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0" y="8764560"/>
            <a:ext cx="2971800" cy="46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0" y="0"/>
            <a:ext cx="29718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PlaceHolder 1"/>
          <p:cNvSpPr>
            <a:spLocks noGrp="1"/>
          </p:cNvSpPr>
          <p:nvPr>
            <p:ph type="sldImg"/>
          </p:nvPr>
        </p:nvSpPr>
        <p:spPr>
          <a:xfrm>
            <a:off x="1133640" y="698400"/>
            <a:ext cx="4597200" cy="3448080"/>
          </a:xfrm>
          <a:prstGeom prst="rect">
            <a:avLst/>
          </a:prstGeom>
          <a:ln w="0">
            <a:noFill/>
          </a:ln>
        </p:spPr>
      </p:sp>
      <p:sp>
        <p:nvSpPr>
          <p:cNvPr id="249" name="PlaceHolder 2"/>
          <p:cNvSpPr>
            <a:spLocks noGrp="1"/>
          </p:cNvSpPr>
          <p:nvPr>
            <p:ph type="body"/>
          </p:nvPr>
        </p:nvSpPr>
        <p:spPr>
          <a:xfrm>
            <a:off x="914400" y="4390920"/>
            <a:ext cx="5027760" cy="414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"/>
          <p:cNvSpPr/>
          <p:nvPr/>
        </p:nvSpPr>
        <p:spPr>
          <a:xfrm>
            <a:off x="3886200" y="0"/>
            <a:ext cx="29718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3886200" y="8764560"/>
            <a:ext cx="2971800" cy="46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800" rIns="19800" tIns="0" bIns="0" anchor="b">
            <a:noAutofit/>
          </a:bodyPr>
          <a:p>
            <a:pPr algn="r"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0" y="8764560"/>
            <a:ext cx="2971800" cy="46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0" y="0"/>
            <a:ext cx="29718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PlaceHolder 1"/>
          <p:cNvSpPr>
            <a:spLocks noGrp="1"/>
          </p:cNvSpPr>
          <p:nvPr>
            <p:ph type="sldImg"/>
          </p:nvPr>
        </p:nvSpPr>
        <p:spPr>
          <a:xfrm>
            <a:off x="1133640" y="698400"/>
            <a:ext cx="4597200" cy="3448080"/>
          </a:xfrm>
          <a:prstGeom prst="rect">
            <a:avLst/>
          </a:prstGeom>
          <a:ln w="0">
            <a:noFill/>
          </a:ln>
        </p:spPr>
      </p:sp>
      <p:sp>
        <p:nvSpPr>
          <p:cNvPr id="255" name="PlaceHolder 2"/>
          <p:cNvSpPr>
            <a:spLocks noGrp="1"/>
          </p:cNvSpPr>
          <p:nvPr>
            <p:ph type="body"/>
          </p:nvPr>
        </p:nvSpPr>
        <p:spPr>
          <a:xfrm>
            <a:off x="914400" y="4390920"/>
            <a:ext cx="5027760" cy="414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"/>
          <p:cNvSpPr/>
          <p:nvPr/>
        </p:nvSpPr>
        <p:spPr>
          <a:xfrm>
            <a:off x="3886200" y="0"/>
            <a:ext cx="29718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3886200" y="8764560"/>
            <a:ext cx="2971800" cy="46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800" rIns="19800" tIns="0" bIns="0" anchor="b">
            <a:noAutofit/>
          </a:bodyPr>
          <a:p>
            <a:pPr algn="r"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0" y="8764560"/>
            <a:ext cx="2971800" cy="46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0" y="0"/>
            <a:ext cx="29718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PlaceHolder 1"/>
          <p:cNvSpPr>
            <a:spLocks noGrp="1"/>
          </p:cNvSpPr>
          <p:nvPr>
            <p:ph type="sldImg"/>
          </p:nvPr>
        </p:nvSpPr>
        <p:spPr>
          <a:xfrm>
            <a:off x="1133640" y="698400"/>
            <a:ext cx="4597200" cy="3448080"/>
          </a:xfrm>
          <a:prstGeom prst="rect">
            <a:avLst/>
          </a:prstGeom>
          <a:ln w="0">
            <a:noFill/>
          </a:ln>
        </p:spPr>
      </p:sp>
      <p:sp>
        <p:nvSpPr>
          <p:cNvPr id="261" name="PlaceHolder 2"/>
          <p:cNvSpPr>
            <a:spLocks noGrp="1"/>
          </p:cNvSpPr>
          <p:nvPr>
            <p:ph type="body"/>
          </p:nvPr>
        </p:nvSpPr>
        <p:spPr>
          <a:xfrm>
            <a:off x="914400" y="4390920"/>
            <a:ext cx="5027760" cy="414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"/>
          <p:cNvSpPr/>
          <p:nvPr/>
        </p:nvSpPr>
        <p:spPr>
          <a:xfrm>
            <a:off x="3886200" y="0"/>
            <a:ext cx="29718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3886200" y="8764560"/>
            <a:ext cx="2971800" cy="46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800" rIns="19800" tIns="0" bIns="0" anchor="b">
            <a:noAutofit/>
          </a:bodyPr>
          <a:p>
            <a:pPr algn="r"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0" y="8764560"/>
            <a:ext cx="2971800" cy="46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0" y="0"/>
            <a:ext cx="29718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PlaceHolder 1"/>
          <p:cNvSpPr>
            <a:spLocks noGrp="1"/>
          </p:cNvSpPr>
          <p:nvPr>
            <p:ph type="sldImg"/>
          </p:nvPr>
        </p:nvSpPr>
        <p:spPr>
          <a:xfrm>
            <a:off x="1133640" y="698400"/>
            <a:ext cx="4597200" cy="3448080"/>
          </a:xfrm>
          <a:prstGeom prst="rect">
            <a:avLst/>
          </a:prstGeom>
          <a:ln w="0">
            <a:noFill/>
          </a:ln>
        </p:spPr>
      </p:sp>
      <p:sp>
        <p:nvSpPr>
          <p:cNvPr id="267" name="PlaceHolder 2"/>
          <p:cNvSpPr>
            <a:spLocks noGrp="1"/>
          </p:cNvSpPr>
          <p:nvPr>
            <p:ph type="body"/>
          </p:nvPr>
        </p:nvSpPr>
        <p:spPr>
          <a:xfrm>
            <a:off x="914400" y="4390920"/>
            <a:ext cx="5027760" cy="414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"/>
          <p:cNvSpPr/>
          <p:nvPr/>
        </p:nvSpPr>
        <p:spPr>
          <a:xfrm>
            <a:off x="3886200" y="0"/>
            <a:ext cx="29718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3886200" y="8764560"/>
            <a:ext cx="2971800" cy="46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800" rIns="19800" tIns="0" bIns="0" anchor="b">
            <a:noAutofit/>
          </a:bodyPr>
          <a:p>
            <a:pPr algn="r"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0" y="8764560"/>
            <a:ext cx="2971800" cy="46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0" y="0"/>
            <a:ext cx="29718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PlaceHolder 1"/>
          <p:cNvSpPr>
            <a:spLocks noGrp="1"/>
          </p:cNvSpPr>
          <p:nvPr>
            <p:ph type="sldImg"/>
          </p:nvPr>
        </p:nvSpPr>
        <p:spPr>
          <a:xfrm>
            <a:off x="1133640" y="698400"/>
            <a:ext cx="4597200" cy="3448080"/>
          </a:xfrm>
          <a:prstGeom prst="rect">
            <a:avLst/>
          </a:prstGeom>
          <a:ln w="0">
            <a:noFill/>
          </a:ln>
        </p:spPr>
      </p:sp>
      <p:sp>
        <p:nvSpPr>
          <p:cNvPr id="273" name="PlaceHolder 2"/>
          <p:cNvSpPr>
            <a:spLocks noGrp="1"/>
          </p:cNvSpPr>
          <p:nvPr>
            <p:ph type="body"/>
          </p:nvPr>
        </p:nvSpPr>
        <p:spPr>
          <a:xfrm>
            <a:off x="914400" y="4390920"/>
            <a:ext cx="5027760" cy="414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"/>
          <p:cNvSpPr/>
          <p:nvPr/>
        </p:nvSpPr>
        <p:spPr>
          <a:xfrm>
            <a:off x="3886200" y="0"/>
            <a:ext cx="29718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3886200" y="8764560"/>
            <a:ext cx="2971800" cy="46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800" rIns="19800" tIns="0" bIns="0" anchor="b">
            <a:noAutofit/>
          </a:bodyPr>
          <a:p>
            <a:pPr algn="r"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0" y="8764560"/>
            <a:ext cx="2971800" cy="46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0" y="0"/>
            <a:ext cx="29718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PlaceHolder 1"/>
          <p:cNvSpPr>
            <a:spLocks noGrp="1"/>
          </p:cNvSpPr>
          <p:nvPr>
            <p:ph type="sldImg"/>
          </p:nvPr>
        </p:nvSpPr>
        <p:spPr>
          <a:xfrm>
            <a:off x="1133640" y="698400"/>
            <a:ext cx="4597200" cy="3448080"/>
          </a:xfrm>
          <a:prstGeom prst="rect">
            <a:avLst/>
          </a:prstGeom>
          <a:ln w="0">
            <a:noFill/>
          </a:ln>
        </p:spPr>
      </p:sp>
      <p:sp>
        <p:nvSpPr>
          <p:cNvPr id="279" name="PlaceHolder 2"/>
          <p:cNvSpPr>
            <a:spLocks noGrp="1"/>
          </p:cNvSpPr>
          <p:nvPr>
            <p:ph type="body"/>
          </p:nvPr>
        </p:nvSpPr>
        <p:spPr>
          <a:xfrm>
            <a:off x="914400" y="4390920"/>
            <a:ext cx="5027760" cy="414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"/>
          <p:cNvSpPr/>
          <p:nvPr/>
        </p:nvSpPr>
        <p:spPr>
          <a:xfrm>
            <a:off x="3886200" y="0"/>
            <a:ext cx="29718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3886200" y="8764560"/>
            <a:ext cx="2971800" cy="46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800" rIns="19800" tIns="0" bIns="0" anchor="b">
            <a:noAutofit/>
          </a:bodyPr>
          <a:p>
            <a:pPr algn="r"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0" y="8764560"/>
            <a:ext cx="2971800" cy="46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0" y="0"/>
            <a:ext cx="29718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PlaceHolder 1"/>
          <p:cNvSpPr>
            <a:spLocks noGrp="1"/>
          </p:cNvSpPr>
          <p:nvPr>
            <p:ph type="sldImg"/>
          </p:nvPr>
        </p:nvSpPr>
        <p:spPr>
          <a:xfrm>
            <a:off x="1133640" y="698400"/>
            <a:ext cx="4597200" cy="3448080"/>
          </a:xfrm>
          <a:prstGeom prst="rect">
            <a:avLst/>
          </a:prstGeom>
          <a:ln w="0">
            <a:noFill/>
          </a:ln>
        </p:spPr>
      </p:sp>
      <p:sp>
        <p:nvSpPr>
          <p:cNvPr id="285" name="PlaceHolder 2"/>
          <p:cNvSpPr>
            <a:spLocks noGrp="1"/>
          </p:cNvSpPr>
          <p:nvPr>
            <p:ph type="body"/>
          </p:nvPr>
        </p:nvSpPr>
        <p:spPr>
          <a:xfrm>
            <a:off x="914400" y="4390920"/>
            <a:ext cx="5027760" cy="414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885114F-8E10-447B-BC96-9CCA84855E7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C1314C1-4A62-4687-BAC0-819EACC7040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package" Target="../embeddings/oleObject1.xlsx"/><Relationship Id="rId3" Type="http://schemas.openxmlformats.org/officeDocument/2006/relationships/image" Target="../media/image2.wmf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5600880" y="35305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607000" y="41911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V="1">
            <a:off x="5594400" y="4559040"/>
            <a:ext cx="1606680" cy="3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607000" y="57913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H="1">
            <a:off x="1860120" y="533412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H="1">
            <a:off x="1854360" y="44197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752480" y="3098880"/>
            <a:ext cx="1762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77840" y="2946240"/>
            <a:ext cx="1676520" cy="170208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a3ffa5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828800" y="617220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H="1">
            <a:off x="5638320" y="305424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flipH="1">
            <a:off x="5638320" y="329580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flipH="1">
            <a:off x="5638320" y="383544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524560" y="624852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flipH="1">
            <a:off x="1854360" y="380988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981080" y="1092240"/>
            <a:ext cx="1676520" cy="104148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ff5b5b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486400" y="1092240"/>
            <a:ext cx="1676520" cy="104148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ff5b5b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806480" y="3632040"/>
            <a:ext cx="17528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Utilities &amp; O&amp;M Service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723320" y="25560"/>
            <a:ext cx="5686200" cy="79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Tesco/EES Energy Joint Venture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(Service &amp; Payment Flows)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2" name="" descr=""/>
          <p:cNvPicPr/>
          <p:nvPr/>
        </p:nvPicPr>
        <p:blipFill>
          <a:blip r:embed="rId1"/>
          <a:stretch/>
        </p:blipFill>
        <p:spPr>
          <a:xfrm>
            <a:off x="665280" y="784080"/>
            <a:ext cx="7802280" cy="187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" name=""/>
          <p:cNvSpPr/>
          <p:nvPr/>
        </p:nvSpPr>
        <p:spPr>
          <a:xfrm>
            <a:off x="3505320" y="2895480"/>
            <a:ext cx="2133360" cy="350532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91ff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562720" y="1447920"/>
            <a:ext cx="1515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065320" y="1460520"/>
            <a:ext cx="1515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TESCO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54160" y="3656160"/>
            <a:ext cx="1515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TESCO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H="1">
            <a:off x="5638320" y="532116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695920" y="4978440"/>
            <a:ext cx="13716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Funding at Commissioning (£)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518080" y="5594400"/>
            <a:ext cx="1765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Commitment Fees (£)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721480" y="6045120"/>
            <a:ext cx="13716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Lease Payments (£)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819520" y="2133720"/>
            <a:ext cx="1752480" cy="761760"/>
          </a:xfrm>
          <a:prstGeom prst="line">
            <a:avLst/>
          </a:prstGeom>
          <a:ln w="1908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H="1">
            <a:off x="4572000" y="2133720"/>
            <a:ext cx="1752480" cy="761760"/>
          </a:xfrm>
          <a:prstGeom prst="line">
            <a:avLst/>
          </a:prstGeom>
          <a:ln w="1908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092560" y="2209680"/>
            <a:ext cx="1524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Dividends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676520" y="2209680"/>
            <a:ext cx="2438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Dividends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708200" y="2857680"/>
            <a:ext cx="19429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Utilities &amp; O&amp;M Baselines (£)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847880" y="5981760"/>
            <a:ext cx="1752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 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733920" y="4383000"/>
            <a:ext cx="1616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SPV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04920" y="5486400"/>
            <a:ext cx="1515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Maintenance Contractors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7213680" y="2946240"/>
            <a:ext cx="1676160" cy="170208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a3ffa5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302600" y="3649680"/>
            <a:ext cx="1515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562720" y="3851280"/>
            <a:ext cx="161604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Cost Less Residual Value (£)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257800" y="3336840"/>
            <a:ext cx="2286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Utilities (£)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809720" y="5143680"/>
            <a:ext cx="1752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£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537160" y="2832120"/>
            <a:ext cx="1765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Operational Optimization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283360" y="3632040"/>
            <a:ext cx="2286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Commissioned Projects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524560" y="3108240"/>
            <a:ext cx="1765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7323120" y="5288040"/>
            <a:ext cx="1515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77840" y="5105520"/>
            <a:ext cx="1676520" cy="129528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a3ffa5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7213680" y="5105520"/>
            <a:ext cx="1676160" cy="129528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a3ffa5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194440" y="4222800"/>
            <a:ext cx="22860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Fair Value for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(End of Lease Terms)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66760" y="5613480"/>
            <a:ext cx="1515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 Contractors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7310520" y="5613480"/>
            <a:ext cx="1515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911240" y="4381560"/>
            <a:ext cx="152424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Purchase Option (End of Lease Terms)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"/>
          <p:cNvSpPr/>
          <p:nvPr/>
        </p:nvSpPr>
        <p:spPr>
          <a:xfrm>
            <a:off x="279360" y="3124080"/>
            <a:ext cx="1676520" cy="129564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a3ffa5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79360" y="4876920"/>
            <a:ext cx="1676520" cy="129528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a3ffa5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1143000" y="1079640"/>
            <a:ext cx="1676520" cy="104112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ff5b5b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324480" y="1079640"/>
            <a:ext cx="1676520" cy="104112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ff5b5b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723320" y="0"/>
            <a:ext cx="5686200" cy="79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Tesco/EES Energy Joint Venture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(Agreements)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9" name="" descr=""/>
          <p:cNvPicPr/>
          <p:nvPr/>
        </p:nvPicPr>
        <p:blipFill>
          <a:blip r:embed="rId1"/>
          <a:stretch/>
        </p:blipFill>
        <p:spPr>
          <a:xfrm>
            <a:off x="665280" y="784080"/>
            <a:ext cx="7802280" cy="187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0" name=""/>
          <p:cNvSpPr/>
          <p:nvPr/>
        </p:nvSpPr>
        <p:spPr>
          <a:xfrm>
            <a:off x="3505320" y="2895480"/>
            <a:ext cx="2133360" cy="350532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91ff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408720" y="1460520"/>
            <a:ext cx="1515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219320" y="1460520"/>
            <a:ext cx="1515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TESCO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80880" y="3649680"/>
            <a:ext cx="1516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TESCO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638680" y="586728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695920" y="4800600"/>
            <a:ext cx="13716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Master Agreement (Lease Line)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613480" y="5877000"/>
            <a:ext cx="15746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Lease Agreements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809880" y="1325520"/>
            <a:ext cx="1524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SPV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505320" y="1650960"/>
            <a:ext cx="2844720" cy="116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&gt;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Equal Ownership/Control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&gt;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Defined Distribution of Economic Value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&gt;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10 Year Term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&gt;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Joint Resource Dedication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&gt;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Clear Investment Criteria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&gt;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Project Exclusivity at Specified Facilities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&gt;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Defined Exclusivity Term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733920" y="3849840"/>
            <a:ext cx="1616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SPV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88800" y="5295960"/>
            <a:ext cx="1516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 Contractors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7162920" y="3124080"/>
            <a:ext cx="1676160" cy="129564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a3ffa5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7251840" y="3649680"/>
            <a:ext cx="1515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7162920" y="4876920"/>
            <a:ext cx="1676160" cy="129528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a3ffa5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7246800" y="5334120"/>
            <a:ext cx="1516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819520" y="1600200"/>
            <a:ext cx="350496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638680" y="518148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968480" y="415296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013120" y="3184560"/>
            <a:ext cx="13716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Utilities Agreement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854360" y="4187880"/>
            <a:ext cx="1765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Lease Agreements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968480" y="342900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626080" y="411480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683320" y="3184560"/>
            <a:ext cx="13716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Utilities Agreement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499000" y="4124160"/>
            <a:ext cx="176544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Individual Project Development Agreements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626080" y="342900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981080" y="552456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854360" y="5318280"/>
            <a:ext cx="1765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 Agreements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809880" y="4403880"/>
            <a:ext cx="198144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&gt;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New Energy Assets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&gt;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Lease Obligations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&gt;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Project Development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Resources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968480" y="376236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828800" y="3797280"/>
            <a:ext cx="1765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 Agreement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"/>
          <p:cNvSpPr/>
          <p:nvPr/>
        </p:nvSpPr>
        <p:spPr>
          <a:xfrm>
            <a:off x="5308560" y="4406760"/>
            <a:ext cx="14731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6781680" y="1600200"/>
            <a:ext cx="1447920" cy="495288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ff5b5b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733400" y="1440"/>
            <a:ext cx="5666040" cy="82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Outsourcing Partnership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3" name="" descr=""/>
          <p:cNvPicPr/>
          <p:nvPr/>
        </p:nvPicPr>
        <p:blipFill>
          <a:blip r:embed="rId1"/>
          <a:stretch/>
        </p:blipFill>
        <p:spPr>
          <a:xfrm>
            <a:off x="665280" y="784080"/>
            <a:ext cx="7802280" cy="187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4" name=""/>
          <p:cNvSpPr/>
          <p:nvPr/>
        </p:nvSpPr>
        <p:spPr>
          <a:xfrm>
            <a:off x="3848040" y="1600200"/>
            <a:ext cx="1447920" cy="495288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91ff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912960" y="3346560"/>
            <a:ext cx="1447560" cy="150480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a3ffa5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884160" y="3967200"/>
            <a:ext cx="1516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733920" y="3809880"/>
            <a:ext cx="1616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355840" y="3911760"/>
            <a:ext cx="14479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Funding (£)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689880" y="3784680"/>
            <a:ext cx="1616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Tesco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362320" y="4356000"/>
            <a:ext cx="1523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Lease Payments (£)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2222640" y="3238560"/>
            <a:ext cx="175248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Syndication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(once asset pool funded)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5105520" y="1752480"/>
            <a:ext cx="1854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Utilities Agreement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308560" y="2428920"/>
            <a:ext cx="14731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423040" y="2073240"/>
            <a:ext cx="121896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Services Agreement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5308560" y="3886200"/>
            <a:ext cx="14731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5334120" y="3657600"/>
            <a:ext cx="14349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Savings Payment* (£)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5143680" y="2590920"/>
            <a:ext cx="181584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Lease Agreements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(at project completion)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5168880" y="5587920"/>
            <a:ext cx="1676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Completed Projects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257800" y="5959440"/>
            <a:ext cx="162576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Purchase Option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(end of lease term)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5289480" y="2955960"/>
            <a:ext cx="14731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5359320" y="4191120"/>
            <a:ext cx="1359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Lease Payments (£)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295960" y="6324480"/>
            <a:ext cx="1473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308560" y="1981080"/>
            <a:ext cx="14731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2362320" y="4111560"/>
            <a:ext cx="1473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2362320" y="4559400"/>
            <a:ext cx="14731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362320" y="3619440"/>
            <a:ext cx="14731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5308560" y="5410080"/>
            <a:ext cx="1473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-304920" y="6629400"/>
            <a:ext cx="48769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% of Difference Between </a:t>
            </a:r>
            <a:r>
              <a:rPr b="1" i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Baseline</a:t>
            </a: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Utilities/O&amp;M Cost and </a:t>
            </a:r>
            <a:r>
              <a:rPr b="1" i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Actual</a:t>
            </a: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Utilities/O&amp;M Cost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5181480" y="5045040"/>
            <a:ext cx="16765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Ongoing O&amp;M Cost Optimisation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308560" y="5791320"/>
            <a:ext cx="1473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308560" y="3429000"/>
            <a:ext cx="14731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334120" y="3200400"/>
            <a:ext cx="14349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Utilities Payment (£)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5308560" y="4981680"/>
            <a:ext cx="1473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181480" y="4626000"/>
            <a:ext cx="16765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Development Resources and Expertise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"/>
          <p:cNvSpPr/>
          <p:nvPr/>
        </p:nvSpPr>
        <p:spPr>
          <a:xfrm>
            <a:off x="1769760" y="0"/>
            <a:ext cx="5666040" cy="82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Outsourcing Partnership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Terms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6" name="" descr=""/>
          <p:cNvPicPr/>
          <p:nvPr/>
        </p:nvPicPr>
        <p:blipFill>
          <a:blip r:embed="rId1"/>
          <a:stretch/>
        </p:blipFill>
        <p:spPr>
          <a:xfrm>
            <a:off x="665280" y="784080"/>
            <a:ext cx="7802280" cy="187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7" name=""/>
          <p:cNvSpPr/>
          <p:nvPr/>
        </p:nvSpPr>
        <p:spPr>
          <a:xfrm>
            <a:off x="914400" y="1397160"/>
            <a:ext cx="7848720" cy="4647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40644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 Year Term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40644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Identification of Project Sponsors (both parties)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40644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Commitment of Project Development Resources (both parties)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40644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Shared Savings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40644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Scope of Facilities &amp; Equipment Types Clearly Defined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40644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Project Exclusivity for Energy Infrastructure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40644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Clear Investment Criteria &amp; Project Approval Process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40644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Timeline &amp; Objectives Regarding Levels of Investment/Savings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40644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Level of Lease Funding Commitment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40644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Commitment of EES O&amp;M Cost Optimisation Expertise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40644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Energy Asset Maintenance Standards (if Tesco retains control of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maintenance function)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"/>
          <p:cNvSpPr/>
          <p:nvPr/>
        </p:nvSpPr>
        <p:spPr>
          <a:xfrm>
            <a:off x="1725120" y="0"/>
            <a:ext cx="5764680" cy="82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Outsourcing Partnership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9" name="" descr=""/>
          <p:cNvPicPr/>
          <p:nvPr/>
        </p:nvPicPr>
        <p:blipFill>
          <a:blip r:embed="rId1"/>
          <a:stretch/>
        </p:blipFill>
        <p:spPr>
          <a:xfrm>
            <a:off x="665280" y="784080"/>
            <a:ext cx="7802280" cy="187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0" name=""/>
          <p:cNvSpPr/>
          <p:nvPr/>
        </p:nvSpPr>
        <p:spPr>
          <a:xfrm>
            <a:off x="914400" y="1397160"/>
            <a:ext cx="7848720" cy="4647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40644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Innovative Energy Partnership with Leading Global Energy Company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40644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Reduction in Life Cycle Energy Costs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40644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Aligned Incentives Through Shared Risk &amp; Savings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40644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for Tesco to Maintain Control of Maintenance Function if Desired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40644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Commitment of EES Asset Management Expertise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40644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Design &amp; Engineering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40644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40644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On-going Operational Cost Optimisation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40644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Commitment of EES Risk Management Expertise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40644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Utilities Cost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40644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Cost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40644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Maintenance Cost (planned &amp; unplanned)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40644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Funding During Construction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40644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Residual Asset Value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40644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40644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40644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"/>
          <p:cNvSpPr/>
          <p:nvPr/>
        </p:nvSpPr>
        <p:spPr>
          <a:xfrm>
            <a:off x="1371600" y="241452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781760" y="1828800"/>
            <a:ext cx="1143000" cy="266688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ff5b5b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5181480" y="1828800"/>
            <a:ext cx="1143000" cy="266688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91ff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754920" y="141120"/>
            <a:ext cx="7638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Spectrum of Energy Outsourcing Structures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5" name="" descr=""/>
          <p:cNvPicPr/>
          <p:nvPr/>
        </p:nvPicPr>
        <p:blipFill>
          <a:blip r:embed="rId1"/>
          <a:stretch/>
        </p:blipFill>
        <p:spPr>
          <a:xfrm>
            <a:off x="665280" y="784080"/>
            <a:ext cx="7802280" cy="187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6" name=""/>
          <p:cNvSpPr/>
          <p:nvPr/>
        </p:nvSpPr>
        <p:spPr>
          <a:xfrm>
            <a:off x="228600" y="1828800"/>
            <a:ext cx="1143000" cy="266688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91ff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533520" y="1371600"/>
            <a:ext cx="8076960" cy="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2819520" y="1828800"/>
            <a:ext cx="1143000" cy="266688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ff5b5b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1371600" y="210348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1447920" y="1905120"/>
            <a:ext cx="129528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1438200" y="2239920"/>
            <a:ext cx="12956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Monthly Utilities Pmts.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1438200" y="2514600"/>
            <a:ext cx="129564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Shared Savings Pmts. From Projects*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1447920" y="2924280"/>
            <a:ext cx="129528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Joint Identification &amp; Development of Projects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1447920" y="3371760"/>
            <a:ext cx="129528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Right to Procure Utilities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1365120" y="3781440"/>
            <a:ext cx="145728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Right to Procure Maintenance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152280" y="299088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2733840" y="301932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Tesco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5105520" y="299088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7696080" y="301320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Tesco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6324480" y="2495520"/>
            <a:ext cx="1447920" cy="4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Guaranteed % Discount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Off Baseline Utilities/Maintenance Cost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6400800" y="2981160"/>
            <a:ext cx="129528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Right to Implement Energy Capital Projects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52280" y="4775040"/>
            <a:ext cx="1295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Advantages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2743200" y="4775040"/>
            <a:ext cx="1295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Disadvantages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76320" y="5003640"/>
            <a:ext cx="213336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63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Reduced Life Cycle Energy Costs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63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63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Aligned Incentives - Shared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Savings &amp; Risk Over Contract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2286000" y="5003640"/>
            <a:ext cx="25146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63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Greater Risk - No Guaranteed Savings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5105520" y="4775040"/>
            <a:ext cx="1295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Advantages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7696080" y="4775040"/>
            <a:ext cx="1295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Disadvantages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4800600" y="5000760"/>
            <a:ext cx="213372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63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Reduced Life Cycle Energy Costs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63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63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Guaranteed Savings Immediately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Each Year of Contract Term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7238880" y="5003640"/>
            <a:ext cx="1905120" cy="105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63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Savings Above Guarantee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Flow to EES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63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63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Significant Organizational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Approvals May Be Required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Provide EES Project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Implementation Rights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76320" y="6400800"/>
            <a:ext cx="56386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63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* % of Difference Between </a:t>
            </a:r>
            <a:r>
              <a:rPr b="1" i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Baseline</a:t>
            </a: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Utilities/O&amp;M Cost and </a:t>
            </a:r>
            <a:r>
              <a:rPr b="1" i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Actual</a:t>
            </a: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Utilities/O&amp;M Cost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1441440" y="4114800"/>
            <a:ext cx="129528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Completed Projects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1371600" y="280044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1371600" y="322884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1371600" y="357012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1371600" y="397980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1371600" y="429264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304920" y="1066680"/>
            <a:ext cx="1676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Shared Savings/Risk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5800680" y="1066680"/>
            <a:ext cx="2895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Guaranteed Savings/Risk Mitigation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6330960" y="241452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6330960" y="210348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6407280" y="1905120"/>
            <a:ext cx="129528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6397560" y="2239920"/>
            <a:ext cx="12956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Monthly Utilities Pmts.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6324480" y="3743280"/>
            <a:ext cx="145728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Right to Procure Maintenance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6400800" y="4114800"/>
            <a:ext cx="129528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Completed Projects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6330960" y="326556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6330960" y="394164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6330960" y="429264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6324480" y="288612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6324480" y="358128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6400800" y="3402000"/>
            <a:ext cx="129528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Right to Procure Utilities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"/>
          <p:cNvSpPr/>
          <p:nvPr/>
        </p:nvSpPr>
        <p:spPr>
          <a:xfrm>
            <a:off x="5308560" y="4457880"/>
            <a:ext cx="14731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5308560" y="2413080"/>
            <a:ext cx="14731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6781680" y="1600200"/>
            <a:ext cx="1447920" cy="495288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ff5b5b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2508840" y="1440"/>
            <a:ext cx="4112280" cy="82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Tesco/EES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Outsourcing Partnership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95" name="" descr=""/>
          <p:cNvPicPr/>
          <p:nvPr/>
        </p:nvPicPr>
        <p:blipFill>
          <a:blip r:embed="rId1"/>
          <a:stretch/>
        </p:blipFill>
        <p:spPr>
          <a:xfrm>
            <a:off x="665280" y="784080"/>
            <a:ext cx="7802280" cy="187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6" name=""/>
          <p:cNvSpPr/>
          <p:nvPr/>
        </p:nvSpPr>
        <p:spPr>
          <a:xfrm>
            <a:off x="3848040" y="1600200"/>
            <a:ext cx="1447920" cy="495288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91ff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912960" y="3346560"/>
            <a:ext cx="1447560" cy="150480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a3ffa5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884160" y="3967200"/>
            <a:ext cx="1516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3733920" y="3809880"/>
            <a:ext cx="1616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2438280" y="3241800"/>
            <a:ext cx="129564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Master Agreement (Lease Line)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2355840" y="3695760"/>
            <a:ext cx="14479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Lease Agreements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6689880" y="3784680"/>
            <a:ext cx="1616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Tesco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2362320" y="4419720"/>
            <a:ext cx="1523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Lease Payments (£)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2286000" y="4064040"/>
            <a:ext cx="1670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Commitment Fees (£)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5105520" y="1752480"/>
            <a:ext cx="1854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Utilities Agreement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5410080" y="2209680"/>
            <a:ext cx="13716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Utilities Payment (£)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5308560" y="2895480"/>
            <a:ext cx="14731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5423040" y="2540160"/>
            <a:ext cx="121896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Asset Mgmt. Agreement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5308560" y="3276720"/>
            <a:ext cx="14731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5334120" y="3048120"/>
            <a:ext cx="14349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Savings Payment* (£)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5334120" y="3886200"/>
            <a:ext cx="14475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Commitment Fees (£)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5346720" y="3505320"/>
            <a:ext cx="1359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Lease Agreements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5308560" y="5756400"/>
            <a:ext cx="1473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5168880" y="5105520"/>
            <a:ext cx="1676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Commissioned Projects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5257800" y="5959440"/>
            <a:ext cx="162576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Purchase Option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(End of Lease Term)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5295960" y="4076640"/>
            <a:ext cx="14731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5289480" y="3733920"/>
            <a:ext cx="14731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5423040" y="4267080"/>
            <a:ext cx="13586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Lease Payments (£)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5295960" y="6324480"/>
            <a:ext cx="1473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5308560" y="1981080"/>
            <a:ext cx="14731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2362320" y="3895560"/>
            <a:ext cx="14731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2362320" y="4622760"/>
            <a:ext cx="14731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2362320" y="4267080"/>
            <a:ext cx="14731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2362320" y="3594240"/>
            <a:ext cx="14731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5308560" y="5308560"/>
            <a:ext cx="1473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5168880" y="5502240"/>
            <a:ext cx="1676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Maintenance Standards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0" y="6492960"/>
            <a:ext cx="27432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% of Difference Between Utilities and O&amp;M Baseline and Actual Utilities and O&amp;M Cost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5321160" y="4863960"/>
            <a:ext cx="1473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5181480" y="4648320"/>
            <a:ext cx="1676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Operational Optimisation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"/>
          <p:cNvSpPr/>
          <p:nvPr/>
        </p:nvSpPr>
        <p:spPr>
          <a:xfrm>
            <a:off x="1723320" y="0"/>
            <a:ext cx="5686200" cy="79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Tesco/EES Energy Joint Venture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(Income Statement)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31" name="" descr=""/>
          <p:cNvPicPr/>
          <p:nvPr/>
        </p:nvPicPr>
        <p:blipFill>
          <a:blip r:embed="rId1"/>
          <a:stretch/>
        </p:blipFill>
        <p:spPr>
          <a:xfrm>
            <a:off x="665280" y="784080"/>
            <a:ext cx="7802280" cy="18756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232" name=""/>
          <p:cNvGrpSpPr/>
          <p:nvPr/>
        </p:nvGrpSpPr>
        <p:grpSpPr>
          <a:xfrm>
            <a:off x="-533520" y="1219320"/>
            <a:ext cx="9677520" cy="4952880"/>
            <a:chOff x="-533520" y="1219320"/>
            <a:chExt cx="9677520" cy="4952880"/>
          </a:xfrm>
        </p:grpSpPr>
        <p:graphicFrame>
          <p:nvGraphicFramePr>
            <p:cNvPr id="233" name=""/>
            <p:cNvGraphicFramePr/>
            <p:nvPr/>
          </p:nvGraphicFramePr>
          <p:xfrm>
            <a:off x="38160" y="1381320"/>
            <a:ext cx="9069480" cy="4707000"/>
          </p:xfrm>
          <a:graphic>
            <a:graphicData uri="http://schemas.openxmlformats.org/presentationml/2006/ole">
              <p:oleObj progId="Excel.Sheet.12" r:id="rId2" spid="">
                <p:embed/>
                <p:pic>
                  <p:nvPicPr>
                    <p:cNvPr id="234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38160" y="1381320"/>
                      <a:ext cx="9069480" cy="47070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pSp>
          <p:nvGrpSpPr>
            <p:cNvPr id="235" name=""/>
            <p:cNvGrpSpPr/>
            <p:nvPr/>
          </p:nvGrpSpPr>
          <p:grpSpPr>
            <a:xfrm>
              <a:off x="-533520" y="1219320"/>
              <a:ext cx="9677520" cy="4952880"/>
              <a:chOff x="-533520" y="1219320"/>
              <a:chExt cx="9677520" cy="4952880"/>
            </a:xfrm>
          </p:grpSpPr>
          <p:sp>
            <p:nvSpPr>
              <p:cNvPr id="236" name=""/>
              <p:cNvSpPr/>
              <p:nvPr/>
            </p:nvSpPr>
            <p:spPr>
              <a:xfrm>
                <a:off x="0" y="1219320"/>
                <a:ext cx="304920" cy="495288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" name=""/>
              <p:cNvSpPr/>
              <p:nvPr/>
            </p:nvSpPr>
            <p:spPr>
              <a:xfrm>
                <a:off x="-533520" y="1295640"/>
                <a:ext cx="9677520" cy="15228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1999-09-13T16:29:47Z</dcterms:created>
  <dc:creator>Dan Feather</dc:creator>
  <dc:description/>
  <dc:language>en-US</dc:language>
  <cp:lastModifiedBy>paceved</cp:lastModifiedBy>
  <cp:lastPrinted>2000-02-11T11:19:58Z</cp:lastPrinted>
  <dcterms:modified xsi:type="dcterms:W3CDTF">2000-02-11T12:00:33Z</dcterms:modified>
  <cp:revision>54</cp:revision>
  <dc:subject/>
  <dc:title>No Slide Title</dc:title>
</cp:coreProperties>
</file>