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12.png" ContentType="image/png"/>
  <Override PartName="/ppt/media/image8.png" ContentType="image/png"/>
  <Override PartName="/ppt/media/image17.png" ContentType="image/png"/>
  <Override PartName="/ppt/media/image11.png" ContentType="image/png"/>
  <Override PartName="/ppt/media/image7.png" ContentType="image/png"/>
  <Override PartName="/ppt/media/image5.png" ContentType="image/png"/>
  <Override PartName="/ppt/media/image14.png" ContentType="image/png"/>
  <Override PartName="/ppt/media/image24.wmf" ContentType="image/x-wmf"/>
  <Override PartName="/ppt/media/image22.png" ContentType="image/png"/>
  <Override PartName="/ppt/media/image19.jpeg" ContentType="image/jpeg"/>
  <Override PartName="/ppt/media/image1.jpeg" ContentType="image/jpeg"/>
  <Override PartName="/ppt/media/image10.png" ContentType="image/png"/>
  <Override PartName="/ppt/media/image3.jpeg" ContentType="image/jpeg"/>
  <Override PartName="/ppt/media/image6.png" ContentType="image/png"/>
  <Override PartName="/ppt/media/image23.jpeg" ContentType="image/jpeg"/>
  <Override PartName="/ppt/media/image21.png" ContentType="image/png"/>
  <Override PartName="/ppt/media/image20.jpeg" ContentType="image/jpeg"/>
  <Override PartName="/ppt/media/image16.jpeg" ContentType="image/jpeg"/>
  <Override PartName="/ppt/media/image15.jpeg" ContentType="image/jpeg"/>
  <Override PartName="/ppt/media/image25.wmf" ContentType="image/x-wmf"/>
  <Override PartName="/ppt/media/image2.jpeg" ContentType="image/jpe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1E172D-0469-4E4F-907A-9DEAA4BBC52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413E03-36E4-42B6-A9B8-6CACAC5D41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0c0c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E3384F-0282-4EA2-B79C-028B194CAAE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24.wmf"/><Relationship Id="rId5" Type="http://schemas.openxmlformats.org/officeDocument/2006/relationships/image" Target="../media/image25.wmf"/><Relationship Id="rId6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8" Type="http://schemas.openxmlformats.org/officeDocument/2006/relationships/oleObject" Target="../embeddings/oleObject3.bin"/><Relationship Id="rId9" Type="http://schemas.openxmlformats.org/officeDocument/2006/relationships/image" Target="../media/image7.png"/><Relationship Id="rId10" Type="http://schemas.openxmlformats.org/officeDocument/2006/relationships/oleObject" Target="../embeddings/oleObject4.bin"/><Relationship Id="rId11" Type="http://schemas.openxmlformats.org/officeDocument/2006/relationships/image" Target="../media/image8.png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9.png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10.png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11.png"/><Relationship Id="rId18" Type="http://schemas.openxmlformats.org/officeDocument/2006/relationships/oleObject" Target="../embeddings/oleObject8.bin"/><Relationship Id="rId19" Type="http://schemas.openxmlformats.org/officeDocument/2006/relationships/image" Target="../media/image12.png"/><Relationship Id="rId20" Type="http://schemas.openxmlformats.org/officeDocument/2006/relationships/oleObject" Target="../embeddings/oleObject9.bin"/><Relationship Id="rId21" Type="http://schemas.openxmlformats.org/officeDocument/2006/relationships/image" Target="../media/image13.png"/><Relationship Id="rId22" Type="http://schemas.openxmlformats.org/officeDocument/2006/relationships/oleObject" Target="../embeddings/oleObject10.bin"/><Relationship Id="rId23" Type="http://schemas.openxmlformats.org/officeDocument/2006/relationships/image" Target="../media/image14.png"/><Relationship Id="rId2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2.jpeg"/><Relationship Id="rId3" Type="http://schemas.openxmlformats.org/officeDocument/2006/relationships/image" Target="../media/image17.pn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19.jpe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2.jpeg"/><Relationship Id="rId3" Type="http://schemas.openxmlformats.org/officeDocument/2006/relationships/image" Target="../media/image17.pn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2.jpeg"/><Relationship Id="rId3" Type="http://schemas.openxmlformats.org/officeDocument/2006/relationships/image" Target="../media/image20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0c0c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>
            <a:grayscl/>
            <a:alphaModFix amt="50000"/>
          </a:blip>
          <a:stretch/>
        </p:blipFill>
        <p:spPr>
          <a:xfrm>
            <a:off x="0" y="758880"/>
            <a:ext cx="9144000" cy="6095880"/>
          </a:xfrm>
          <a:prstGeom prst="rect">
            <a:avLst/>
          </a:prstGeom>
          <a:solidFill>
            <a:srgbClr val="c0c0c0">
              <a:alpha val="50000"/>
            </a:srgbClr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285640" y="144756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It’s time for a change</a:t>
            </a:r>
            <a:endParaRPr b="0" lang="en-US" sz="3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5280" y="2362320"/>
            <a:ext cx="7543800" cy="0"/>
          </a:xfrm>
          <a:prstGeom prst="line">
            <a:avLst/>
          </a:prstGeom>
          <a:ln cap="rnd" w="3492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mark1%20C" descr=""/>
          <p:cNvPicPr/>
          <p:nvPr/>
        </p:nvPicPr>
        <p:blipFill>
          <a:blip r:embed="rId3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1" name="" descr=""/>
          <p:cNvPicPr/>
          <p:nvPr/>
        </p:nvPicPr>
        <p:blipFill>
          <a:blip r:embed="rId1"/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3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304920" y="609480"/>
            <a:ext cx="8076960" cy="143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Wireless Local Loop = Competitive Advantage</a:t>
            </a:r>
            <a:endParaRPr b="0" lang="en-US" sz="2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57600" y="1660680"/>
            <a:ext cx="4343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sng">
                <a:solidFill>
                  <a:srgbClr val="008000"/>
                </a:solidFill>
                <a:effectLst/>
                <a:uFillTx/>
                <a:latin typeface="Tahoma"/>
              </a:rPr>
              <a:t>Cable/DSL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28600" y="1655640"/>
            <a:ext cx="377496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sng">
                <a:solidFill>
                  <a:srgbClr val="008000"/>
                </a:solidFill>
                <a:effectLst/>
                <a:uFillTx/>
                <a:latin typeface="Tahoma"/>
              </a:rPr>
              <a:t>Wireless loop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36960" y="2719440"/>
            <a:ext cx="342648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5 days or less to deploy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28600" y="3200400"/>
            <a:ext cx="427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10 – 20x’s more speed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28600" y="3809880"/>
            <a:ext cx="396396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&gt;90% coverage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28600" y="4267080"/>
            <a:ext cx="425448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Average revenue/month: 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	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$550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58840" y="4925880"/>
            <a:ext cx="3986280" cy="76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Zero interference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from ILEC (Verizon)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12120" y="2260440"/>
            <a:ext cx="297288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Own the Local Loop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58840" y="5730840"/>
            <a:ext cx="398628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No Recurring 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2000" y="5638680"/>
            <a:ext cx="407340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DSL cannot reach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30-50% of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619520" y="3762360"/>
            <a:ext cx="4481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DSL delivers 100’s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of Kbps to &gt;70%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616280" y="3006720"/>
            <a:ext cx="451332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Cable operators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throttled bandwidth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619520" y="2257560"/>
            <a:ext cx="438948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DSL takes weeks/months to                          deploy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572000" y="4892760"/>
            <a:ext cx="464328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Tahoma"/>
              </a:rPr>
              <a:t>  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Cable does not pass the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 majority of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2" name="" descr=""/>
          <p:cNvPicPr/>
          <p:nvPr/>
        </p:nvPicPr>
        <p:blipFill>
          <a:blip r:embed="rId1"/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3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4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5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-228600" y="550800"/>
            <a:ext cx="9144000" cy="117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Business Bundled Service</a:t>
            </a:r>
            <a:br>
              <a:rPr sz="24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Local, Long Distance, Data, Unified Messaging, Features</a:t>
            </a:r>
            <a:endParaRPr b="0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0" y="5562720"/>
            <a:ext cx="840744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05120" tIns="52560" bIns="52560" anchor="t">
            <a:spAutoFit/>
          </a:bodyPr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Customer saves 27.9%, gets twice as much long distance and 4x’s as much bandwidth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856600" y="2016000"/>
            <a:ext cx="919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952080" y="20160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422240" y="20160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958640" y="1981080"/>
            <a:ext cx="1001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TeliOn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009840" y="2016000"/>
            <a:ext cx="99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985880" y="175428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014600" y="2016000"/>
            <a:ext cx="1114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8004960" y="20160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51920" y="2486160"/>
            <a:ext cx="1771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Local calling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802520" y="24861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847960" y="2500200"/>
            <a:ext cx="92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28040" y="2500200"/>
            <a:ext cx="1047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884200" y="25002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82760" y="2284560"/>
            <a:ext cx="1943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508640" y="2284560"/>
            <a:ext cx="1773000" cy="1440"/>
          </a:xfrm>
          <a:prstGeom prst="line">
            <a:avLst/>
          </a:prstGeom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22920" y="2284560"/>
            <a:ext cx="1770120" cy="1440"/>
          </a:xfrm>
          <a:prstGeom prst="line">
            <a:avLst/>
          </a:prstGeom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49400" y="2954160"/>
            <a:ext cx="1985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Long distance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955160" y="29541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847960" y="2970360"/>
            <a:ext cx="92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$175.00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928040" y="2970360"/>
            <a:ext cx="1047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884200" y="29703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19880" y="3400560"/>
            <a:ext cx="2226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Internet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079000" y="34005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847960" y="3414600"/>
            <a:ext cx="92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928040" y="3414600"/>
            <a:ext cx="1047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884200" y="34146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25640" y="3781440"/>
            <a:ext cx="1476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Voice mail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817360" y="3795840"/>
            <a:ext cx="920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52.50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656880" y="379584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928040" y="3795840"/>
            <a:ext cx="1047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78640" y="501984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58480" y="5010120"/>
            <a:ext cx="1726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Gross margin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663000" y="5010120"/>
            <a:ext cx="1005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74%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1" name=""/>
          <p:cNvGrpSpPr/>
          <p:nvPr/>
        </p:nvGrpSpPr>
        <p:grpSpPr>
          <a:xfrm>
            <a:off x="228600" y="4343400"/>
            <a:ext cx="7983360" cy="406440"/>
            <a:chOff x="228600" y="4343400"/>
            <a:chExt cx="7983360" cy="406440"/>
          </a:xfrm>
        </p:grpSpPr>
        <p:sp>
          <p:nvSpPr>
            <p:cNvPr id="222" name=""/>
            <p:cNvSpPr/>
            <p:nvPr/>
          </p:nvSpPr>
          <p:spPr>
            <a:xfrm>
              <a:off x="228600" y="4343400"/>
              <a:ext cx="7983360" cy="406440"/>
            </a:xfrm>
            <a:prstGeom prst="rect">
              <a:avLst/>
            </a:prstGeom>
            <a:solidFill>
              <a:srgbClr val="339966"/>
            </a:solidFill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2793600" y="4418280"/>
              <a:ext cx="920880" cy="305280"/>
            </a:xfrm>
            <a:prstGeom prst="rect">
              <a:avLst/>
            </a:pr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10000"/>
                  </a:solidFill>
                  <a:effectLst/>
                  <a:uFillTx/>
                  <a:latin typeface="Arial"/>
                </a:rPr>
                <a:t>$757.50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934880" y="4403880"/>
              <a:ext cx="920880" cy="305280"/>
            </a:xfrm>
            <a:prstGeom prst="rect">
              <a:avLst/>
            </a:pr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10000"/>
                  </a:solidFill>
                  <a:effectLst/>
                  <a:uFillTx/>
                  <a:latin typeface="Arial"/>
                </a:rPr>
                <a:t>$546.00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089120" y="4405320"/>
              <a:ext cx="920880" cy="305280"/>
            </a:xfrm>
            <a:prstGeom prst="rect">
              <a:avLst/>
            </a:pr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10000"/>
                  </a:solidFill>
                  <a:effectLst/>
                  <a:uFillTx/>
                  <a:latin typeface="Arial"/>
                </a:rPr>
                <a:t>$211.50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68920" y="4403880"/>
              <a:ext cx="1485360" cy="305280"/>
            </a:xfrm>
            <a:prstGeom prst="rect">
              <a:avLst/>
            </a:pr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10000"/>
                  </a:solidFill>
                  <a:effectLst/>
                  <a:uFillTx/>
                  <a:latin typeface="Arial"/>
                </a:rPr>
                <a:t>Monthly Fee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2413080" y="2284560"/>
            <a:ext cx="1773000" cy="1440"/>
          </a:xfrm>
          <a:prstGeom prst="line">
            <a:avLst/>
          </a:prstGeom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0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1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2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"/>
          <p:cNvSpPr/>
          <p:nvPr/>
        </p:nvSpPr>
        <p:spPr>
          <a:xfrm>
            <a:off x="2481120" y="4579920"/>
            <a:ext cx="262080" cy="95400"/>
          </a:xfrm>
          <a:prstGeom prst="rect">
            <a:avLst/>
          </a:prstGeom>
          <a:solidFill>
            <a:srgbClr val="ff000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122640" y="4579920"/>
            <a:ext cx="262080" cy="71280"/>
          </a:xfrm>
          <a:prstGeom prst="rect">
            <a:avLst/>
          </a:prstGeom>
          <a:solidFill>
            <a:srgbClr val="ff000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763800" y="4389480"/>
            <a:ext cx="260640" cy="190440"/>
          </a:xfrm>
          <a:prstGeom prst="rect">
            <a:avLst/>
          </a:prstGeom>
          <a:solidFill>
            <a:srgbClr val="0000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403880" y="4032360"/>
            <a:ext cx="272880" cy="547560"/>
          </a:xfrm>
          <a:prstGeom prst="rect">
            <a:avLst/>
          </a:prstGeom>
          <a:solidFill>
            <a:srgbClr val="000080"/>
          </a:solidFill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056200" y="3735360"/>
            <a:ext cx="262080" cy="844560"/>
          </a:xfrm>
          <a:prstGeom prst="rect">
            <a:avLst/>
          </a:prstGeom>
          <a:solidFill>
            <a:srgbClr val="000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697360" y="3510000"/>
            <a:ext cx="260640" cy="1069920"/>
          </a:xfrm>
          <a:prstGeom prst="rect">
            <a:avLst/>
          </a:prstGeom>
          <a:solidFill>
            <a:srgbClr val="000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338880" y="3355920"/>
            <a:ext cx="260280" cy="1224000"/>
          </a:xfrm>
          <a:prstGeom prst="rect">
            <a:avLst/>
          </a:prstGeom>
          <a:solidFill>
            <a:srgbClr val="000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6978600" y="3247920"/>
            <a:ext cx="262080" cy="1332000"/>
          </a:xfrm>
          <a:prstGeom prst="rect">
            <a:avLst/>
          </a:prstGeom>
          <a:solidFill>
            <a:srgbClr val="000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292480" y="3046320"/>
            <a:ext cx="1440" cy="1747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209680" y="4794120"/>
            <a:ext cx="16524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209680" y="4354560"/>
            <a:ext cx="16524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209680" y="3925800"/>
            <a:ext cx="16524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209680" y="3486240"/>
            <a:ext cx="16524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209680" y="3046320"/>
            <a:ext cx="16524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286000" y="4572000"/>
            <a:ext cx="5137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2292480" y="4532400"/>
            <a:ext cx="144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2932200" y="4532400"/>
            <a:ext cx="144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3573360" y="4532400"/>
            <a:ext cx="180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4214880" y="4532400"/>
            <a:ext cx="1440" cy="95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4867200" y="4532400"/>
            <a:ext cx="180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V="1">
            <a:off x="5506920" y="4532400"/>
            <a:ext cx="1800" cy="95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6148440" y="4532400"/>
            <a:ext cx="144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6789600" y="4532400"/>
            <a:ext cx="180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V="1">
            <a:off x="7429680" y="4532400"/>
            <a:ext cx="1440" cy="950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429680" y="3046320"/>
            <a:ext cx="1440" cy="1747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346880" y="4794120"/>
            <a:ext cx="16668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346880" y="4543560"/>
            <a:ext cx="16668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346880" y="4294080"/>
            <a:ext cx="16668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346880" y="4044960"/>
            <a:ext cx="16668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346880" y="3795840"/>
            <a:ext cx="16668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7346880" y="3544920"/>
            <a:ext cx="16668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346880" y="3295800"/>
            <a:ext cx="166680" cy="144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346880" y="3046320"/>
            <a:ext cx="166680" cy="1800"/>
          </a:xfrm>
          <a:prstGeom prst="line">
            <a:avLst/>
          </a:prstGeom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3454560" y="3949200"/>
            <a:ext cx="439560" cy="87948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3894120" y="3521160"/>
            <a:ext cx="641520" cy="42840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4535640" y="3343320"/>
            <a:ext cx="652320" cy="17784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5187960" y="3260520"/>
            <a:ext cx="639720" cy="8244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V="1">
            <a:off x="5827680" y="3212640"/>
            <a:ext cx="641520" cy="4788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6469200" y="3189240"/>
            <a:ext cx="639720" cy="23760"/>
          </a:xfrm>
          <a:prstGeom prst="line">
            <a:avLst/>
          </a:prstGeom>
          <a:ln w="11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857760" y="3914640"/>
            <a:ext cx="71280" cy="69840"/>
          </a:xfrm>
          <a:custGeom>
            <a:avLst/>
            <a:gdLst/>
            <a:ahLst/>
            <a:rect l="l" t="t" r="r" b="b"/>
            <a:pathLst>
              <a:path w="45" h="44">
                <a:moveTo>
                  <a:pt x="23" y="0"/>
                </a:moveTo>
                <a:lnTo>
                  <a:pt x="45" y="44"/>
                </a:lnTo>
                <a:lnTo>
                  <a:pt x="0" y="44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498920" y="3486240"/>
            <a:ext cx="71640" cy="71280"/>
          </a:xfrm>
          <a:custGeom>
            <a:avLst/>
            <a:gdLst/>
            <a:ahLst/>
            <a:rect l="l" t="t" r="r" b="b"/>
            <a:pathLst>
              <a:path w="45" h="45">
                <a:moveTo>
                  <a:pt x="23" y="0"/>
                </a:moveTo>
                <a:lnTo>
                  <a:pt x="45" y="45"/>
                </a:lnTo>
                <a:lnTo>
                  <a:pt x="0" y="45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151600" y="3308400"/>
            <a:ext cx="71280" cy="71280"/>
          </a:xfrm>
          <a:custGeom>
            <a:avLst/>
            <a:gdLst/>
            <a:ahLst/>
            <a:rect l="l" t="t" r="r" b="b"/>
            <a:pathLst>
              <a:path w="45" h="45">
                <a:moveTo>
                  <a:pt x="23" y="0"/>
                </a:moveTo>
                <a:lnTo>
                  <a:pt x="45" y="45"/>
                </a:lnTo>
                <a:lnTo>
                  <a:pt x="0" y="45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792760" y="3224160"/>
            <a:ext cx="71640" cy="71640"/>
          </a:xfrm>
          <a:custGeom>
            <a:avLst/>
            <a:gdLst/>
            <a:ahLst/>
            <a:rect l="l" t="t" r="r" b="b"/>
            <a:pathLst>
              <a:path w="45" h="45">
                <a:moveTo>
                  <a:pt x="22" y="0"/>
                </a:moveTo>
                <a:lnTo>
                  <a:pt x="45" y="45"/>
                </a:lnTo>
                <a:lnTo>
                  <a:pt x="0" y="45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432480" y="3176640"/>
            <a:ext cx="71640" cy="71280"/>
          </a:xfrm>
          <a:custGeom>
            <a:avLst/>
            <a:gdLst/>
            <a:ahLst/>
            <a:rect l="l" t="t" r="r" b="b"/>
            <a:pathLst>
              <a:path w="45" h="45">
                <a:moveTo>
                  <a:pt x="23" y="0"/>
                </a:moveTo>
                <a:lnTo>
                  <a:pt x="45" y="45"/>
                </a:lnTo>
                <a:lnTo>
                  <a:pt x="0" y="45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074000" y="3152880"/>
            <a:ext cx="71280" cy="71280"/>
          </a:xfrm>
          <a:custGeom>
            <a:avLst/>
            <a:gdLst/>
            <a:ahLst/>
            <a:rect l="l" t="t" r="r" b="b"/>
            <a:pathLst>
              <a:path w="45" h="45">
                <a:moveTo>
                  <a:pt x="22" y="0"/>
                </a:moveTo>
                <a:lnTo>
                  <a:pt x="45" y="45"/>
                </a:lnTo>
                <a:lnTo>
                  <a:pt x="0" y="45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73160" y="871560"/>
            <a:ext cx="751212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Market Model Projected EBITDA and EBITDA Margin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359800" y="4267080"/>
            <a:ext cx="565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$(2.26)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969280" y="4267080"/>
            <a:ext cx="565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$(1.66)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706560" y="409248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314240" y="373536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$12.47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968720" y="3429000"/>
            <a:ext cx="5414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$19.27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560200" y="297180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$24.49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246000" y="289548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$27.94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931800" y="281952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$30.29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362320" y="2057400"/>
            <a:ext cx="564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-468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124440" y="2057400"/>
            <a:ext cx="47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-27%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380988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31784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00364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68944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32448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908760" y="2057400"/>
            <a:ext cx="40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1329120" y="4651200"/>
            <a:ext cx="8456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$(5.00)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411560" y="4211640"/>
            <a:ext cx="66816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$5.00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266480" y="3782880"/>
            <a:ext cx="8164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$15.00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266480" y="3343320"/>
            <a:ext cx="8164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$25.00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266480" y="2903400"/>
            <a:ext cx="8164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$35.00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49552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122640" y="49528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77676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41828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07060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71176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35184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993000" y="4948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rot="16200000">
            <a:off x="-1199880" y="3568320"/>
            <a:ext cx="343836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 Millions of Dollars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rot="16200000">
            <a:off x="685800" y="3659760"/>
            <a:ext cx="3265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680960" y="4402080"/>
            <a:ext cx="3862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677360" y="3902040"/>
            <a:ext cx="5346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7677360" y="3403440"/>
            <a:ext cx="5346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77360" y="2903400"/>
            <a:ext cx="5346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116680" y="5565600"/>
            <a:ext cx="307800" cy="155880"/>
          </a:xfrm>
          <a:prstGeom prst="rect">
            <a:avLst/>
          </a:prstGeom>
          <a:solidFill>
            <a:srgbClr val="0000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531760" y="5494320"/>
            <a:ext cx="9936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588000" y="5649840"/>
            <a:ext cx="319320" cy="18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705720" y="5613480"/>
            <a:ext cx="71280" cy="71280"/>
          </a:xfrm>
          <a:custGeom>
            <a:avLst/>
            <a:gdLst/>
            <a:ahLst/>
            <a:rect l="l" t="t" r="r" b="b"/>
            <a:pathLst>
              <a:path w="45" h="45">
                <a:moveTo>
                  <a:pt x="23" y="0"/>
                </a:moveTo>
                <a:lnTo>
                  <a:pt x="45" y="45"/>
                </a:lnTo>
                <a:lnTo>
                  <a:pt x="0" y="45"/>
                </a:lnTo>
                <a:lnTo>
                  <a:pt x="23" y="0"/>
                </a:lnTo>
                <a:close/>
              </a:path>
            </a:pathLst>
          </a:custGeom>
          <a:solidFill>
            <a:srgbClr val="008000"/>
          </a:solidFill>
          <a:ln w="111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962760" y="5494320"/>
            <a:ext cx="19418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 Margin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362320" y="2286000"/>
            <a:ext cx="510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044600" y="1600200"/>
            <a:ext cx="1900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EBITDA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4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5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6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7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8" name="" descr=""/>
          <p:cNvPicPr/>
          <p:nvPr/>
        </p:nvPicPr>
        <p:blipFill>
          <a:blip r:embed="rId4"/>
          <a:stretch/>
        </p:blipFill>
        <p:spPr>
          <a:xfrm>
            <a:off x="-1509840" y="-762120"/>
            <a:ext cx="8520120" cy="6170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9" name="" descr=""/>
          <p:cNvPicPr/>
          <p:nvPr/>
        </p:nvPicPr>
        <p:blipFill>
          <a:blip r:embed="rId5"/>
          <a:stretch/>
        </p:blipFill>
        <p:spPr>
          <a:xfrm>
            <a:off x="4572000" y="3200400"/>
            <a:ext cx="3670200" cy="26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0" name=""/>
          <p:cNvSpPr/>
          <p:nvPr/>
        </p:nvSpPr>
        <p:spPr>
          <a:xfrm>
            <a:off x="4976640" y="1309680"/>
            <a:ext cx="3100680" cy="70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Market Model Use of Proceeds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3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4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5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152280" y="6854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Immediate Opportunity</a:t>
            </a:r>
            <a:endParaRPr b="0" lang="en-US" sz="36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/>
          </p:nvPr>
        </p:nvSpPr>
        <p:spPr>
          <a:xfrm>
            <a:off x="685440" y="18288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Hampton Roads, Virginia (1st market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</a:t>
            </a:r>
            <a:r>
              <a:rPr b="1" lang="en-US" sz="2000" strike="noStrike" u="none" baseline="30000">
                <a:solidFill>
                  <a:srgbClr val="000066"/>
                </a:solidFill>
                <a:effectLst/>
                <a:uFillTx/>
                <a:latin typeface="Verdana"/>
              </a:rPr>
              <a:t>st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Integrated Fixed Wireless Provider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60,000 businesses serving 1.6 Million residents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TeliOn plans to capture 6% of market: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3,600 business customers @ $550/mo.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monthly revenue $2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annual revenue $23.8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enterprise value $48.1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*All assumptions based upon fifth year projections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1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2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3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85440" y="847800"/>
            <a:ext cx="807732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Offer</a:t>
            </a:r>
            <a:endParaRPr b="0" lang="en-US" sz="36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235080" y="1752480"/>
            <a:ext cx="8694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 Round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$3 Million equity offering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Additional $3 Million (Vendor Finance, Equity)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42% ownership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Participation rights in B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Contact: Tom Colligan (804) 438-5922; </a:t>
            </a:r>
            <a:r>
              <a:rPr b="1" i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tom.colligan@telion.tv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9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1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2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Stage 2 Opportunity</a:t>
            </a:r>
            <a:endParaRPr b="0" lang="en-US" sz="36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182160" y="2057400"/>
            <a:ext cx="89614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and Third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120,000 additional businesses (combined)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TeliOn plans to capture 6% of market: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9,032 business customers @ $550/mo.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monthly revenue $4.65 Million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annual revenue $55.8 Million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Projected enterprise value $112.7 Million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* </a:t>
            </a:r>
            <a:r>
              <a:rPr b="1" lang="en-US" sz="20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All assumptions based upon fifth year projections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7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8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9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mark1%20C" descr=""/>
          <p:cNvPicPr/>
          <p:nvPr/>
        </p:nvPicPr>
        <p:blipFill>
          <a:blip r:embed="rId3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685440" y="923400"/>
            <a:ext cx="80773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Offer</a:t>
            </a:r>
            <a:endParaRPr b="0" lang="en-US" sz="4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/>
          </p:nvPr>
        </p:nvSpPr>
        <p:spPr>
          <a:xfrm>
            <a:off x="449280" y="2057400"/>
            <a:ext cx="8694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 Round (in 6-8 months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$6 Million equity offering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Additional $6 Million (Vendor Finance, Equity)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Fully-funded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21% ownership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Contact: Tom Colligan (804) 438-5922; tom.colligan@telion.tv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>
            <a:grayscl/>
            <a:lum bright="4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76920" y="609120"/>
            <a:ext cx="3581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The Need for Speed</a:t>
            </a:r>
            <a:endParaRPr b="0" lang="en-US" sz="2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743200" y="106668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00600" y="914400"/>
            <a:ext cx="0" cy="5302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4480" y="4983480"/>
            <a:ext cx="163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1974-2400bps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31240" y="4875480"/>
            <a:ext cx="169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1977-4800 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277440" y="4723200"/>
            <a:ext cx="169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1979-9600 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817160" y="4494600"/>
            <a:ext cx="1887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1981-14,400 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44320" y="4189680"/>
            <a:ext cx="1887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1995-28,800 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73280" y="3808800"/>
            <a:ext cx="182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1996-33,600bps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25560" y="3503880"/>
            <a:ext cx="182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1997-56,000bps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558840" y="2818080"/>
            <a:ext cx="159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1998-DSL 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943600" y="2375640"/>
            <a:ext cx="2440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Today-3000 kbps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680760" y="5179680"/>
            <a:ext cx="7066440" cy="42912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logo_2c" descr=""/>
          <p:cNvPicPr/>
          <p:nvPr/>
        </p:nvPicPr>
        <p:blipFill>
          <a:blip r:embed="rId3"/>
          <a:stretch/>
        </p:blipFill>
        <p:spPr>
          <a:xfrm>
            <a:off x="7081920" y="2000160"/>
            <a:ext cx="2062080" cy="438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mark1%20C" descr=""/>
          <p:cNvPicPr/>
          <p:nvPr/>
        </p:nvPicPr>
        <p:blipFill>
          <a:blip r:embed="rId4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 flipV="1">
            <a:off x="7769520" y="2478600"/>
            <a:ext cx="678960" cy="275868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46000" y="3048120"/>
            <a:ext cx="206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Cable – 100’s kbps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0c0c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logo_2c" descr=""/>
          <p:cNvPicPr/>
          <p:nvPr/>
        </p:nvPicPr>
        <p:blipFill>
          <a:blip r:embed="rId1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mark1%20C" descr=""/>
          <p:cNvPicPr/>
          <p:nvPr/>
        </p:nvPicPr>
        <p:blipFill>
          <a:blip r:embed="rId2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 rot="2926200">
            <a:off x="-5731200" y="389880"/>
            <a:ext cx="7625520" cy="62899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35964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35964"/>
              </a:path>
            </a:pathLst>
          </a:cu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2926200">
            <a:off x="-5821920" y="372240"/>
            <a:ext cx="7625520" cy="6289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6040" y="2021040"/>
            <a:ext cx="167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Fiber backbone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23920" y="5678640"/>
            <a:ext cx="66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7791480" y="3444840"/>
          <a:ext cx="977760" cy="914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791480" y="3444840"/>
                    <a:ext cx="97776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Cloud"/>
          <p:cNvSpPr/>
          <p:nvPr/>
        </p:nvSpPr>
        <p:spPr>
          <a:xfrm>
            <a:off x="1035000" y="2530440"/>
            <a:ext cx="685800" cy="2666880"/>
          </a:xfrm>
          <a:custGeom>
            <a:avLst/>
            <a:gdLst>
              <a:gd name="textAreaLeft" fmla="*/ 94320 w 685800"/>
              <a:gd name="textAreaRight" fmla="*/ 542520 w 685800"/>
              <a:gd name="textAreaTop" fmla="*/ 402480 h 2666880"/>
              <a:gd name="textAreaBottom" fmla="*/ 2140560 h 2666880"/>
              <a:gd name="GluePoint1X" fmla="*/ 67 w 21597"/>
              <a:gd name="GluePoint1Y" fmla="*/ 10800 h 21597"/>
              <a:gd name="GluePoint2X" fmla="*/ 10800 w 21597"/>
              <a:gd name="GluePoint2Y" fmla="*/ 21577 h 21597"/>
              <a:gd name="GluePoint3X" fmla="*/ 21582 w 21597"/>
              <a:gd name="GluePoint3Y" fmla="*/ 10800 h 21597"/>
              <a:gd name="GluePoint4X" fmla="*/ 10800 w 21597"/>
              <a:gd name="GluePoint4Y" fmla="*/ 1235 h 21597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597" h="21597">
                <a:moveTo>
                  <a:pt x="1950" y="7181"/>
                </a:moveTo>
                <a:arcTo wR="2173" hR="2973" stAng="-5658579" swAng="-9151131"/>
                <a:lnTo>
                  <a:pt x="1063" y="12669"/>
                </a:lnTo>
                <a:arcTo wR="2180" hR="2959" stAng="-7692391" swAng="-8804134"/>
                <a:lnTo>
                  <a:pt x="2898" y="17649"/>
                </a:lnTo>
                <a:arcTo wR="3860" hR="5272" stAng="8517219" swAng="-4542661"/>
                <a:lnTo>
                  <a:pt x="8229" y="19550"/>
                </a:lnTo>
                <a:arcTo wR="3376" hR="4608" stAng="8257449" swAng="-6910353"/>
                <a:lnTo>
                  <a:pt x="14271" y="18350"/>
                </a:lnTo>
                <a:arcTo wR="2893" hR="3934" stAng="6879501" swAng="-6842000"/>
                <a:lnTo>
                  <a:pt x="18689" y="15036"/>
                </a:lnTo>
                <a:arcTo wR="3388" hR="4610" stAng="5040105" swAng="-7816140"/>
                <a:lnTo>
                  <a:pt x="20889" y="7662"/>
                </a:lnTo>
                <a:arcTo wR="2667" hR="3637" stAng="1819082" swAng="-6541615"/>
                <a:lnTo>
                  <a:pt x="19149" y="2713"/>
                </a:lnTo>
                <a:arcTo wR="2429" hR="3298" stAng="-824660" swAng="-7034504"/>
                <a:lnTo>
                  <a:pt x="14910" y="1170"/>
                </a:lnTo>
                <a:arcTo wR="2183" hR="2973" stAng="-2765094" swAng="-5983381"/>
                <a:lnTo>
                  <a:pt x="11229" y="1694"/>
                </a:lnTo>
                <a:arcTo wR="2667" hR="3634" stAng="-3249429" swAng="-5396714"/>
                <a:lnTo>
                  <a:pt x="6995" y="2602"/>
                </a:lnTo>
                <a:arcTo wR="3377" hR="4595" stAng="-4002417" swAng="-7426832"/>
                <a:close/>
              </a:path>
              <a:path fill="none" w="21597" h="21597">
                <a:moveTo>
                  <a:pt x="1075" y="12703"/>
                </a:moveTo>
                <a:arcTo wR="2173" hR="2973" stAng="6790290" swAng="-1585770"/>
              </a:path>
              <a:path fill="none" w="21597" h="21597">
                <a:moveTo>
                  <a:pt x="2909" y="17630"/>
                </a:moveTo>
                <a:arcTo wR="2180" hR="2959" stAng="5103476" swAng="-686848"/>
              </a:path>
              <a:path fill="none" w="21597" h="21597">
                <a:moveTo>
                  <a:pt x="7895" y="18680"/>
                </a:moveTo>
                <a:arcTo wR="3376" hR="4608" stAng="9102315" swAng="-844866"/>
              </a:path>
              <a:path fill="none" w="21597" h="21597">
                <a:moveTo>
                  <a:pt x="14267" y="18325"/>
                </a:moveTo>
                <a:arcTo wR="3376" hR="4608" stAng="1347097" swAng="-959901"/>
              </a:path>
              <a:path fill="none" w="21597" h="21597">
                <a:moveTo>
                  <a:pt x="18695" y="15045"/>
                </a:moveTo>
                <a:arcTo wR="2893" hR="3934" stAng="37501" swAng="-4255042"/>
              </a:path>
              <a:path fill="none" w="21597" h="21597">
                <a:moveTo>
                  <a:pt x="20165" y="8999"/>
                </a:moveTo>
                <a:arcTo wR="2667" hR="3637" stAng="3484172" swAng="-1665090"/>
              </a:path>
              <a:path fill="none" w="21597" h="21597">
                <a:moveTo>
                  <a:pt x="19187" y="3345"/>
                </a:moveTo>
                <a:arcTo wR="2429" hR="3298" stAng="66874" swAng="-891534"/>
              </a:path>
              <a:path fill="none" w="21597" h="21597">
                <a:moveTo>
                  <a:pt x="14906" y="1165"/>
                </a:moveTo>
                <a:arcTo wR="2429" hR="3298" stAng="-7859165" swAng="-1091722"/>
              </a:path>
              <a:path fill="none" w="21597" h="21597">
                <a:moveTo>
                  <a:pt x="11222" y="1646"/>
                </a:moveTo>
                <a:arcTo wR="2183" hR="2973" stAng="-8748475" swAng="-1061181"/>
              </a:path>
              <a:path fill="none" w="21597" h="21597">
                <a:moveTo>
                  <a:pt x="7645" y="3277"/>
                </a:moveTo>
                <a:arcTo wR="3377" hR="4595" stAng="-3263256" swAng="-739161"/>
              </a:path>
              <a:path fill="none" w="21597" h="21597">
                <a:moveTo>
                  <a:pt x="1943" y="7186"/>
                </a:moveTo>
                <a:arcTo wR="3377" hR="4595" stAng="10170751" swAng="-711490"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2926200">
            <a:off x="-672120" y="208800"/>
            <a:ext cx="7625520" cy="6289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2926200">
            <a:off x="-748440" y="208800"/>
            <a:ext cx="7625520" cy="6289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1873080" y="990720"/>
            <a:ext cx="6122160" cy="2438280"/>
            <a:chOff x="1873080" y="990720"/>
            <a:chExt cx="6122160" cy="2438280"/>
          </a:xfrm>
        </p:grpSpPr>
        <p:sp>
          <p:nvSpPr>
            <p:cNvPr id="52" name=""/>
            <p:cNvSpPr/>
            <p:nvPr/>
          </p:nvSpPr>
          <p:spPr>
            <a:xfrm flipV="1">
              <a:off x="1873080" y="1523880"/>
              <a:ext cx="1098720" cy="184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3" name="Tower" descr=""/>
            <p:cNvPicPr/>
            <p:nvPr/>
          </p:nvPicPr>
          <p:blipFill>
            <a:blip r:embed="rId5"/>
            <a:srcRect l="0" t="0" r="0" b="7420"/>
            <a:stretch/>
          </p:blipFill>
          <p:spPr>
            <a:xfrm>
              <a:off x="3200400" y="990720"/>
              <a:ext cx="838080" cy="952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4" name=""/>
            <p:cNvSpPr/>
            <p:nvPr/>
          </p:nvSpPr>
          <p:spPr>
            <a:xfrm rot="20508600">
              <a:off x="4110120" y="1484280"/>
              <a:ext cx="1463760" cy="406440"/>
            </a:xfrm>
            <a:prstGeom prst="lightningBol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55" name=""/>
            <p:cNvGraphicFramePr/>
            <p:nvPr/>
          </p:nvGraphicFramePr>
          <p:xfrm>
            <a:off x="5562720" y="1143000"/>
            <a:ext cx="927000" cy="990720"/>
          </p:xfrm>
          <a:graphic>
            <a:graphicData uri="http://schemas.openxmlformats.org/presentationml/2006/ole">
              <p:oleObj r:id="rId6" spid="">
                <p:embed/>
                <p:pic>
                  <p:nvPicPr>
                    <p:cNvPr id="56" name="" descr="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562720" y="1143000"/>
                      <a:ext cx="927000" cy="9907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7" name=""/>
            <p:cNvSpPr/>
            <p:nvPr/>
          </p:nvSpPr>
          <p:spPr>
            <a:xfrm>
              <a:off x="6324480" y="1905120"/>
              <a:ext cx="1600200" cy="1523880"/>
            </a:xfrm>
            <a:prstGeom prst="lightningBol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133880" y="1066680"/>
              <a:ext cx="980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Cell Site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631920" y="1523880"/>
              <a:ext cx="13633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UNII 5.8 Ghz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2022840" y="2209680"/>
            <a:ext cx="5684400" cy="1347480"/>
            <a:chOff x="2022840" y="2209680"/>
            <a:chExt cx="5684400" cy="1347480"/>
          </a:xfrm>
        </p:grpSpPr>
        <p:sp>
          <p:nvSpPr>
            <p:cNvPr id="61" name=""/>
            <p:cNvSpPr/>
            <p:nvPr/>
          </p:nvSpPr>
          <p:spPr>
            <a:xfrm flipV="1">
              <a:off x="2022840" y="2834640"/>
              <a:ext cx="972360" cy="72252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049640" y="2666880"/>
              <a:ext cx="1219320" cy="15264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183360" y="2971800"/>
              <a:ext cx="1523880" cy="38088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64" name=""/>
            <p:cNvGraphicFramePr/>
            <p:nvPr/>
          </p:nvGraphicFramePr>
          <p:xfrm>
            <a:off x="3211560" y="2209680"/>
            <a:ext cx="842760" cy="912960"/>
          </p:xfrm>
          <a:graphic>
            <a:graphicData uri="http://schemas.openxmlformats.org/presentationml/2006/ole">
              <p:oleObj r:id="rId8" spid="">
                <p:embed/>
                <p:pic>
                  <p:nvPicPr>
                    <p:cNvPr id="65" name="" descr="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211560" y="2209680"/>
                      <a:ext cx="842760" cy="9129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66" name=""/>
            <p:cNvGraphicFramePr/>
            <p:nvPr/>
          </p:nvGraphicFramePr>
          <p:xfrm>
            <a:off x="5421240" y="2514600"/>
            <a:ext cx="762120" cy="698400"/>
          </p:xfrm>
          <a:graphic>
            <a:graphicData uri="http://schemas.openxmlformats.org/presentationml/2006/ole">
              <p:oleObj r:id="rId10" spid="">
                <p:embed/>
                <p:pic>
                  <p:nvPicPr>
                    <p:cNvPr id="67" name="" descr="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5421240" y="2514600"/>
                      <a:ext cx="762120" cy="698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8" name=""/>
            <p:cNvSpPr/>
            <p:nvPr/>
          </p:nvSpPr>
          <p:spPr>
            <a:xfrm>
              <a:off x="4442040" y="2209680"/>
              <a:ext cx="87912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Central</a:t>
              </a:r>
              <a:br>
                <a:rPr sz="1600"/>
              </a:b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office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411960" y="2362320"/>
              <a:ext cx="91440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DSL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2022840" y="4094640"/>
            <a:ext cx="5641560" cy="1331280"/>
            <a:chOff x="2022840" y="4094640"/>
            <a:chExt cx="5641560" cy="1331280"/>
          </a:xfrm>
        </p:grpSpPr>
        <p:sp>
          <p:nvSpPr>
            <p:cNvPr id="71" name=""/>
            <p:cNvSpPr/>
            <p:nvPr/>
          </p:nvSpPr>
          <p:spPr>
            <a:xfrm>
              <a:off x="2022840" y="4094640"/>
              <a:ext cx="840600" cy="41472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flipV="1">
              <a:off x="4070520" y="4587480"/>
              <a:ext cx="1904760" cy="180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flipV="1">
              <a:off x="6978600" y="4282560"/>
              <a:ext cx="685800" cy="22860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74" name=""/>
            <p:cNvGraphicFramePr/>
            <p:nvPr/>
          </p:nvGraphicFramePr>
          <p:xfrm>
            <a:off x="3168720" y="4511520"/>
            <a:ext cx="838080" cy="914400"/>
          </p:xfrm>
          <a:graphic>
            <a:graphicData uri="http://schemas.openxmlformats.org/presentationml/2006/ole">
              <p:oleObj r:id="rId12" spid="">
                <p:embed/>
                <p:pic>
                  <p:nvPicPr>
                    <p:cNvPr id="75" name="" descr=""/>
                    <p:cNvPicPr/>
                    <p:nvPr/>
                  </p:nvPicPr>
                  <p:blipFill>
                    <a:blip r:embed="rId13"/>
                    <a:stretch/>
                  </p:blipFill>
                  <p:spPr>
                    <a:xfrm>
                      <a:off x="3168720" y="4511520"/>
                      <a:ext cx="838080" cy="914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76" name=""/>
            <p:cNvGraphicFramePr/>
            <p:nvPr/>
          </p:nvGraphicFramePr>
          <p:xfrm>
            <a:off x="6064200" y="4410000"/>
            <a:ext cx="749520" cy="711360"/>
          </p:xfrm>
          <a:graphic>
            <a:graphicData uri="http://schemas.openxmlformats.org/presentationml/2006/ole">
              <p:oleObj r:id="rId14" spid="">
                <p:embed/>
                <p:pic>
                  <p:nvPicPr>
                    <p:cNvPr id="77" name="" descr=""/>
                    <p:cNvPicPr/>
                    <p:nvPr/>
                  </p:nvPicPr>
                  <p:blipFill>
                    <a:blip r:embed="rId15"/>
                    <a:stretch/>
                  </p:blipFill>
                  <p:spPr>
                    <a:xfrm>
                      <a:off x="6064200" y="4410000"/>
                      <a:ext cx="749520" cy="711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8" name=""/>
            <p:cNvSpPr/>
            <p:nvPr/>
          </p:nvSpPr>
          <p:spPr>
            <a:xfrm>
              <a:off x="3994200" y="4587840"/>
              <a:ext cx="167652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Central</a:t>
              </a:r>
              <a:br>
                <a:rPr sz="1600"/>
              </a:b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office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826320" y="4518000"/>
              <a:ext cx="761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Fiber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" name=""/>
          <p:cNvSpPr/>
          <p:nvPr/>
        </p:nvSpPr>
        <p:spPr>
          <a:xfrm>
            <a:off x="7715160" y="2422440"/>
            <a:ext cx="14288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Small/Med. Size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2101320" y="3276720"/>
            <a:ext cx="5736240" cy="977760"/>
            <a:chOff x="2101320" y="3276720"/>
            <a:chExt cx="5736240" cy="977760"/>
          </a:xfrm>
        </p:grpSpPr>
        <p:sp>
          <p:nvSpPr>
            <p:cNvPr id="82" name=""/>
            <p:cNvSpPr/>
            <p:nvPr/>
          </p:nvSpPr>
          <p:spPr>
            <a:xfrm flipV="1">
              <a:off x="2101320" y="3796560"/>
              <a:ext cx="739440" cy="360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0" bIns="-43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091400" y="3568680"/>
              <a:ext cx="1904760" cy="180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999480" y="4102200"/>
              <a:ext cx="685800" cy="180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85" name=""/>
            <p:cNvGraphicFramePr/>
            <p:nvPr/>
          </p:nvGraphicFramePr>
          <p:xfrm>
            <a:off x="3189600" y="3353040"/>
            <a:ext cx="863640" cy="901440"/>
          </p:xfrm>
          <a:graphic>
            <a:graphicData uri="http://schemas.openxmlformats.org/presentationml/2006/ole">
              <p:oleObj r:id="rId16" spid="">
                <p:embed/>
                <p:pic>
                  <p:nvPicPr>
                    <p:cNvPr id="86" name="" descr=""/>
                    <p:cNvPicPr/>
                    <p:nvPr/>
                  </p:nvPicPr>
                  <p:blipFill>
                    <a:blip r:embed="rId17"/>
                    <a:stretch/>
                  </p:blipFill>
                  <p:spPr>
                    <a:xfrm>
                      <a:off x="3189600" y="3353040"/>
                      <a:ext cx="863640" cy="901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87" name=""/>
            <p:cNvGraphicFramePr/>
            <p:nvPr/>
          </p:nvGraphicFramePr>
          <p:xfrm>
            <a:off x="6085080" y="3467160"/>
            <a:ext cx="762120" cy="685800"/>
          </p:xfrm>
          <a:graphic>
            <a:graphicData uri="http://schemas.openxmlformats.org/presentationml/2006/ole">
              <p:oleObj r:id="rId18" spid="">
                <p:embed/>
                <p:pic>
                  <p:nvPicPr>
                    <p:cNvPr id="88" name="" descr=""/>
                    <p:cNvPicPr/>
                    <p:nvPr/>
                  </p:nvPicPr>
                  <p:blipFill>
                    <a:blip r:embed="rId19"/>
                    <a:stretch/>
                  </p:blipFill>
                  <p:spPr>
                    <a:xfrm>
                      <a:off x="6085080" y="3467160"/>
                      <a:ext cx="762120" cy="6858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9" name=""/>
            <p:cNvSpPr/>
            <p:nvPr/>
          </p:nvSpPr>
          <p:spPr>
            <a:xfrm>
              <a:off x="4015080" y="3597480"/>
              <a:ext cx="16765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Cable headend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847200" y="3276720"/>
              <a:ext cx="99036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cable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" name=""/>
          <p:cNvGrpSpPr/>
          <p:nvPr/>
        </p:nvGrpSpPr>
        <p:grpSpPr>
          <a:xfrm>
            <a:off x="1950840" y="4164480"/>
            <a:ext cx="6049800" cy="2450520"/>
            <a:chOff x="1950840" y="4164480"/>
            <a:chExt cx="6049800" cy="2450520"/>
          </a:xfrm>
        </p:grpSpPr>
        <p:graphicFrame>
          <p:nvGraphicFramePr>
            <p:cNvPr id="92" name=""/>
            <p:cNvGraphicFramePr/>
            <p:nvPr/>
          </p:nvGraphicFramePr>
          <p:xfrm>
            <a:off x="3243240" y="5700600"/>
            <a:ext cx="838080" cy="914400"/>
          </p:xfrm>
          <a:graphic>
            <a:graphicData uri="http://schemas.openxmlformats.org/presentationml/2006/ole">
              <p:oleObj r:id="rId20" spid="">
                <p:embed/>
                <p:pic>
                  <p:nvPicPr>
                    <p:cNvPr id="93" name="" descr=""/>
                    <p:cNvPicPr/>
                    <p:nvPr/>
                  </p:nvPicPr>
                  <p:blipFill>
                    <a:blip r:embed="rId21"/>
                    <a:stretch/>
                  </p:blipFill>
                  <p:spPr>
                    <a:xfrm>
                      <a:off x="3243240" y="5700600"/>
                      <a:ext cx="838080" cy="914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4" name=""/>
            <p:cNvSpPr/>
            <p:nvPr/>
          </p:nvSpPr>
          <p:spPr>
            <a:xfrm>
              <a:off x="1950840" y="4373280"/>
              <a:ext cx="915840" cy="1315080"/>
            </a:xfrm>
            <a:prstGeom prst="line">
              <a:avLst/>
            </a:prstGeom>
            <a:ln w="9360">
              <a:solidFill>
                <a:srgbClr val="80808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 rot="20896800">
              <a:off x="4017600" y="6021000"/>
              <a:ext cx="1066680" cy="228600"/>
            </a:xfrm>
            <a:prstGeom prst="lightningBol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840" bIns="24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96" name=""/>
            <p:cNvGraphicFramePr/>
            <p:nvPr/>
          </p:nvGraphicFramePr>
          <p:xfrm>
            <a:off x="5160960" y="5335560"/>
            <a:ext cx="533520" cy="914400"/>
          </p:xfrm>
          <a:graphic>
            <a:graphicData uri="http://schemas.openxmlformats.org/presentationml/2006/ole">
              <p:oleObj r:id="rId22" spid="">
                <p:embed/>
                <p:pic>
                  <p:nvPicPr>
                    <p:cNvPr id="97" name="" descr=""/>
                    <p:cNvPicPr/>
                    <p:nvPr/>
                  </p:nvPicPr>
                  <p:blipFill>
                    <a:blip r:embed="rId23"/>
                    <a:stretch/>
                  </p:blipFill>
                  <p:spPr>
                    <a:xfrm>
                      <a:off x="5160960" y="5335560"/>
                      <a:ext cx="533520" cy="914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8" name=""/>
            <p:cNvSpPr/>
            <p:nvPr/>
          </p:nvSpPr>
          <p:spPr>
            <a:xfrm rot="18911400">
              <a:off x="5481720" y="5097240"/>
              <a:ext cx="2797200" cy="363600"/>
            </a:xfrm>
            <a:prstGeom prst="lightningBol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041720" y="5516280"/>
              <a:ext cx="87912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Central</a:t>
              </a:r>
              <a:br>
                <a:rPr sz="1600"/>
              </a:b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office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656320" y="5303880"/>
              <a:ext cx="6094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3G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>
            <a:grayscl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5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6" name="mark1%20C" descr=""/>
          <p:cNvPicPr/>
          <p:nvPr/>
        </p:nvPicPr>
        <p:blipFill>
          <a:blip r:embed="rId3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Economic Advantage = Competitive Edge</a:t>
            </a:r>
            <a:endParaRPr b="0" lang="en-US" sz="28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67080" y="2057400"/>
            <a:ext cx="4572000" cy="32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 Central Office equipped to provide DSL service costs $125,000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Clr>
                <a:srgbClr val="008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$4,464 per square mile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Clr>
                <a:srgbClr val="008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can serve 200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Clr>
                <a:srgbClr val="008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Serves 36 square miles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Cable costs $25,000 per mile to deploy.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1">
            <a:grayscl/>
            <a:lum bright="60000"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3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4" name="mark1%20C" descr=""/>
          <p:cNvPicPr/>
          <p:nvPr/>
        </p:nvPicPr>
        <p:blipFill>
          <a:blip r:embed="rId3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"/>
          <p:cNvSpPr/>
          <p:nvPr/>
        </p:nvSpPr>
        <p:spPr>
          <a:xfrm>
            <a:off x="304920" y="1447920"/>
            <a:ext cx="86230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Wireless broadband costs $525/square mile.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For $125,000, you can reach 238 sq. mi. and serve over 4,000 customers</a:t>
            </a: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1">
            <a:grayscl/>
          </a:blip>
          <a:stretch/>
        </p:blipFill>
        <p:spPr>
          <a:xfrm>
            <a:off x="0" y="685800"/>
            <a:ext cx="9158400" cy="617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0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5029200" y="2133720"/>
            <a:ext cx="0" cy="5302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14800" y="24382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3"/>
          <a:stretch/>
        </p:blipFill>
        <p:spPr>
          <a:xfrm>
            <a:off x="1600200" y="1295280"/>
            <a:ext cx="2359080" cy="167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>
            <a:off x="1295280" y="3048120"/>
            <a:ext cx="7543800" cy="0"/>
          </a:xfrm>
          <a:prstGeom prst="line">
            <a:avLst/>
          </a:prstGeom>
          <a:ln cap="rnd" w="3492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257800" y="1828800"/>
            <a:ext cx="35812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0000"/>
                </a:solidFill>
                <a:effectLst/>
                <a:uFillTx/>
                <a:latin typeface="Copperplate Gothic Bold"/>
              </a:rPr>
              <a:t>Who is TeliOn?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6" name="mark1%20C" descr=""/>
          <p:cNvPicPr/>
          <p:nvPr/>
        </p:nvPicPr>
        <p:blipFill>
          <a:blip r:embed="rId4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1"/>
          <a:stretch/>
        </p:blipFill>
        <p:spPr>
          <a:xfrm>
            <a:off x="0" y="685800"/>
            <a:ext cx="9158400" cy="617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1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mark1%20C" descr=""/>
          <p:cNvPicPr/>
          <p:nvPr/>
        </p:nvPicPr>
        <p:blipFill>
          <a:blip r:embed="rId3"/>
          <a:stretch/>
        </p:blipFill>
        <p:spPr>
          <a:xfrm>
            <a:off x="7997760" y="5840280"/>
            <a:ext cx="1069920" cy="94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114800" y="990720"/>
            <a:ext cx="5486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Team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28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4">
            <a:grayscl/>
            <a:lum bright="40000"/>
          </a:blip>
          <a:stretch/>
        </p:blipFill>
        <p:spPr>
          <a:xfrm>
            <a:off x="228600" y="1066680"/>
            <a:ext cx="2359080" cy="167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2819160" y="2128320"/>
            <a:ext cx="6095880" cy="472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sng">
                <a:solidFill>
                  <a:srgbClr val="000066"/>
                </a:solidFill>
                <a:effectLst/>
                <a:uFillTx/>
                <a:latin typeface="Verdana"/>
              </a:rPr>
              <a:t>Title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sng">
                <a:solidFill>
                  <a:srgbClr val="000066"/>
                </a:solidFill>
                <a:effectLst/>
                <a:uFillTx/>
                <a:latin typeface="Verdana"/>
              </a:rPr>
              <a:t>Years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sng">
                <a:solidFill>
                  <a:srgbClr val="000066"/>
                </a:solidFill>
                <a:effectLst/>
                <a:uFillTx/>
                <a:latin typeface="Verdana"/>
              </a:rPr>
              <a:t>Affiliation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Tom Colligan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CEO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35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Ascend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Michael Adolphi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CTO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17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Picus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Thomas Flake 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COO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12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Picus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Bob Sabine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VP Net Ops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20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WorldCom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Bob Wohlfarth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VP Marketing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20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Adelphia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Rob Colorina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Dir. Ext. Affairs   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11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Bank of 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Jonathan Tunner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Controller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  6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Branch 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Cabell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604400" y="1447920"/>
            <a:ext cx="438480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A Mix of Seasoned Veterans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000"/>
                </a:solidFill>
                <a:effectLst/>
                <a:uFillTx/>
                <a:latin typeface="Verdana"/>
              </a:rPr>
              <a:t>Visionary Entrepreneurs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9" name="" descr=""/>
          <p:cNvPicPr/>
          <p:nvPr/>
        </p:nvPicPr>
        <p:blipFill>
          <a:blip r:embed="rId1">
            <a:grayscl/>
          </a:blip>
          <a:stretch/>
        </p:blipFill>
        <p:spPr>
          <a:xfrm>
            <a:off x="0" y="685800"/>
            <a:ext cx="9158400" cy="617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0" y="685440"/>
            <a:ext cx="4114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Strategy</a:t>
            </a:r>
            <a:endParaRPr b="0" lang="en-US" sz="2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5410080" y="2057040"/>
            <a:ext cx="3276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Facilities based provider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Eliminate last mile concerns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Utilize best-in-class technology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Emerging next generation switching platforms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Provide ongoing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3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"/>
          <p:cNvSpPr/>
          <p:nvPr/>
        </p:nvSpPr>
        <p:spPr>
          <a:xfrm>
            <a:off x="4572000" y="990720"/>
            <a:ext cx="0" cy="5302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514600" y="114300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6" name="" descr=""/>
          <p:cNvPicPr/>
          <p:nvPr/>
        </p:nvPicPr>
        <p:blipFill>
          <a:blip r:embed="rId3"/>
          <a:stretch/>
        </p:blipFill>
        <p:spPr>
          <a:xfrm>
            <a:off x="2057400" y="1295280"/>
            <a:ext cx="2359080" cy="1676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mark1%20C" descr=""/>
          <p:cNvPicPr/>
          <p:nvPr/>
        </p:nvPicPr>
        <p:blipFill>
          <a:blip r:embed="rId4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0" name="" descr=""/>
          <p:cNvPicPr/>
          <p:nvPr/>
        </p:nvPicPr>
        <p:blipFill>
          <a:blip r:embed="rId1">
            <a:grayscl/>
          </a:blip>
          <a:stretch/>
        </p:blipFill>
        <p:spPr>
          <a:xfrm>
            <a:off x="0" y="762120"/>
            <a:ext cx="9158400" cy="609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2971800" y="609120"/>
            <a:ext cx="5486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r>
              <a:rPr b="1" i="1" lang="en-US" sz="2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Industry Leader</a:t>
            </a:r>
            <a:endParaRPr b="0" lang="en-US" sz="2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5181480" y="1600200"/>
            <a:ext cx="3276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Digital wireless network enables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rapid deployment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extensive coverage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Early Adopter of Softswitch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Improved Speed to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Significant Economic Advantage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Meet market desire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higher levels of 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Converged service offerings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Exceed customer expectations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5400000">
            <a:off x="4190760" y="-4190760"/>
            <a:ext cx="762120" cy="91440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4" name="logo_2c" descr=""/>
          <p:cNvPicPr/>
          <p:nvPr/>
        </p:nvPicPr>
        <p:blipFill>
          <a:blip r:embed="rId2"/>
          <a:stretch/>
        </p:blipFill>
        <p:spPr>
          <a:xfrm>
            <a:off x="5562720" y="0"/>
            <a:ext cx="3581280" cy="7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2514600" y="114300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572000" y="990720"/>
            <a:ext cx="0" cy="5302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7" name="" descr=""/>
          <p:cNvPicPr/>
          <p:nvPr/>
        </p:nvPicPr>
        <p:blipFill>
          <a:blip r:embed="rId3">
            <a:grayscl/>
          </a:blip>
          <a:stretch/>
        </p:blipFill>
        <p:spPr>
          <a:xfrm>
            <a:off x="1600200" y="1752480"/>
            <a:ext cx="2747880" cy="281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" name="mark1%20C" descr=""/>
          <p:cNvPicPr/>
          <p:nvPr/>
        </p:nvPicPr>
        <p:blipFill>
          <a:blip r:embed="rId4"/>
          <a:stretch/>
        </p:blipFill>
        <p:spPr>
          <a:xfrm>
            <a:off x="7997760" y="5842080"/>
            <a:ext cx="1069920" cy="939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2001-04-26T13:16:37Z</dcterms:created>
  <dc:creator>Robert Wohlfarth</dc:creator>
  <dc:description/>
  <dc:language>en-US</dc:language>
  <cp:lastModifiedBy>GLORIA C. CASTILLO</cp:lastModifiedBy>
  <dcterms:modified xsi:type="dcterms:W3CDTF">2001-05-29T14:16:21Z</dcterms:modified>
  <cp:revision>23</cp:revision>
  <dc:subject/>
  <dc:title>It’s time for a change</dc:title>
</cp:coreProperties>
</file>