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2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43453E-C64F-426B-A74E-137E2DF5F40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1B18B2-A317-4B74-AA98-2BEAA469DBA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6620CF-49F5-417A-95FD-9876ACBB1E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788F3D-D27A-4554-B693-BD05289FB9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609480" y="990720"/>
            <a:ext cx="7315200" cy="1676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33160" y="914400"/>
            <a:ext cx="792468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2971800"/>
            <a:ext cx="64008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2000-2001 Texas Legislative/Regulatory Strategy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Water Infrastructure Needs by 2020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(millions in 1999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762120" y="1905120"/>
          <a:ext cx="7391160" cy="43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905120"/>
                    <a:ext cx="739116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Issues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br>
              <a:rPr sz="44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Rights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is a private property right in Texas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rights can be bought, sold and, in some cases, leased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Surface and ground water rights are treated differently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Issues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br>
              <a:rPr sz="44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Surface Water Rights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Surface rights obtained by filing a claim with the state based on a “first in time, first in line” appropriative allocation system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earlier you file, the more “senior” your rights and more likely you are to get your water each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surface water sources are fully appropriated/subscribed, especially in water poor areas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Issues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Groundwater 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Rule of Capture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Groundwater is governed by the "rule of capture".  This means a property owner is entitled to as much water as he/she is able to extract from below his/her property.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Rule of capture is widely understood to be impractical, but has been upheld in recent court cases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support for abolishing "rule of capture" has been building, and it is no longer the framework governing groundwater extraction from the Edwards Aquifer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Issues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br>
              <a:rPr sz="44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Transfers/Sales of Water Rights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Transfers are allowed, but a permit must be obtained from the Texas Natural Resources Conservation Commission (TNRCC) for two reasons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change of use status (e.g., Irrigation =&gt; Municipal), approval is generally a quick and simple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change in the point of diversion (e.g., downstream =&gt; upstream) can be more difficult due to third party concerns and instream flow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Issues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br>
              <a:rPr sz="44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Interbasin Transfers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Interbasin transfers (movement of water among watersheds) are rendered less effective by the "junior" rights provision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basin of origin water, very senior rights assure that water will be available in most/all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Once transferred to another basin, rights become junior and assume a filing date equal to the date of sale.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Junior rights fall to the end of the line in the basin of origin, and if basin is fully appropriated, will only be useful during very wet years.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Issues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br>
              <a:rPr sz="44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Permit Streamlining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central repository of information about local and quality of Texas water resources, capacity and quality of conveyance and storage facilities, regional plans and projects, or permit requirements and status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Exodus of experienced permit staff makes permitting process longer and adds to cost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Issues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br>
              <a:rPr sz="44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Infrastructure Funding Needs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Insufficient funding exists to meet future needs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Legislation to create a Water Facilities Fund (HB 1802 - Lewis) was soundly defeated in 1997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and local agencies may need to seek private partners for future 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Issues:</a:t>
            </a:r>
            <a:br>
              <a:rPr sz="40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Marketing Challenges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Unseen obstacles - if deals are there, why haven't they been done?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Interbasin transfer restrictions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Groundwater district opposition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community resistance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knowledge needed to identify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of water rights is highly weather dependent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Intrabasin value of rights appreciates slowly (less than 10% annually) under most conditions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Goals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Secure greater private sector participation in development/operation of water supply  and water/wastewater treatment 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junior rights provision on interbasin transfers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 water conservation districts’ jurisdiction based on hydrological, rather than political, boundaries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advantage of "Sunset" evaluations of critical agencies (e.g., TNRCC, TWDB) to influence water-related rules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Water Supply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split between  water rich east, and water scarce west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large cities (e.g. Houston, DFW, Austin) and industrial users are in the eastern half of the state and do not face imminent scarcity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Municipal water supplies facing impending shortfall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Antonio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Rio Grande Valley (a number of smaller opportunities)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transfers are less highly regulated in TX than in many Western states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Senate Bill 1 has focused attention of both state and local governments on TX water resource challenges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Legislative/Regulatory Goals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 conjunctive use of surface and groundwater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 conserved water to be transferred or sold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market-based online water permitting and trading system in Texas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Dry-year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Challenges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Potentially capital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Droughts are highly unpredictable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in these products closely tied to recent weather-related events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sophistication in the water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Could be a means to preserve viability of agriculture in Texas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Program lends itself to private development and operation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postpone need for long-term interbasin transfers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Internet allows for transparent, easily accessible information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Azurix has only viable website to date capable of implementing such a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Legislative Relationships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Senate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Rodney Ellis, President pro Tem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Senate Natural Resources Committee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Buster Brown, Chr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Robby Cook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Ken Armbrister, V-Chr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Jon Lindsay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Lt. Governor Rick Perry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Barry McBee, Chief of Staff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Legislative Relationships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House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Representative Pete Laney, Speaker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Representative Rob Junell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House Natural Resources Committee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Representative David Counts, Chr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Representative Ron Lewis, V-Chr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Hillco Partners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Regulatory Relationships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TNRCC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Robert Huston, Chr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Ralph Marquez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Baker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Saitas, Executive Director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Ron Pedde - Dir, Water Permits &amp; Resource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Regulatory Relationships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85800" y="2209320"/>
            <a:ext cx="77724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Edwards Aquifer Authority (EAA)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Antonio Water System (SAWS)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Department of Agriculture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Municipal League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Irrigation Council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Hillco Partners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txprecip" descr=""/>
          <p:cNvPicPr/>
          <p:nvPr/>
        </p:nvPicPr>
        <p:blipFill>
          <a:blip r:embed="rId1"/>
          <a:srcRect l="2407" t="2433" r="0" b="0"/>
          <a:stretch/>
        </p:blipFill>
        <p:spPr>
          <a:xfrm>
            <a:off x="1447920" y="1219320"/>
            <a:ext cx="6172200" cy="505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5562720" y="5105520"/>
            <a:ext cx="213336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Precipitation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23880" y="1371600"/>
            <a:ext cx="1524240" cy="1981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029200" y="6019920"/>
            <a:ext cx="76320" cy="759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876920" y="5867280"/>
            <a:ext cx="380880" cy="381240"/>
          </a:xfrm>
          <a:prstGeom prst="donut">
            <a:avLst>
              <a:gd name="adj" fmla="val 18333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95680" y="5486400"/>
            <a:ext cx="76320" cy="763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43400" y="5334120"/>
            <a:ext cx="380880" cy="380880"/>
          </a:xfrm>
          <a:prstGeom prst="donut">
            <a:avLst>
              <a:gd name="adj" fmla="val 18333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86200" y="4724280"/>
            <a:ext cx="76320" cy="763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733920" y="4572000"/>
            <a:ext cx="380880" cy="380880"/>
          </a:xfrm>
          <a:prstGeom prst="donut">
            <a:avLst>
              <a:gd name="adj" fmla="val 18333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52480" y="3429000"/>
            <a:ext cx="76320" cy="763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600200" y="3276720"/>
            <a:ext cx="380880" cy="380880"/>
          </a:xfrm>
          <a:prstGeom prst="donut">
            <a:avLst>
              <a:gd name="adj" fmla="val 18333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876920" y="4572000"/>
            <a:ext cx="75960" cy="763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724280" y="4419720"/>
            <a:ext cx="381240" cy="380880"/>
          </a:xfrm>
          <a:prstGeom prst="donut">
            <a:avLst>
              <a:gd name="adj" fmla="val 18333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932520" y="4952880"/>
            <a:ext cx="2210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Antonio and Edwards Aquifer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 flipV="1">
            <a:off x="5181120" y="4723920"/>
            <a:ext cx="1752840" cy="3812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7200" y="3276720"/>
            <a:ext cx="914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143000" y="3429000"/>
            <a:ext cx="3808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95480" y="6248520"/>
            <a:ext cx="1752840" cy="41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Rio Grande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River Valley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3581280" y="5028840"/>
            <a:ext cx="228600" cy="10666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3581280" y="5638680"/>
            <a:ext cx="762120" cy="4572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581280" y="6095880"/>
            <a:ext cx="12193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86200" y="533412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Laredo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00400" y="464832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 Rio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572000" y="624852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McAllen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Population Growth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990720" y="1828800"/>
          <a:ext cx="7238880" cy="4498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828800"/>
                    <a:ext cx="7238880" cy="449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Supply/Demand Projections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304920" y="1752480"/>
          <a:ext cx="8534160" cy="4854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8534160" cy="485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459720" y="5867280"/>
            <a:ext cx="3906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Includes both surface and groundwater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33400" y="6386400"/>
            <a:ext cx="4857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Texas Water Development Board (TWDB), 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 Use in Texas by Sector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165240" y="1295280"/>
          <a:ext cx="876132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5240" y="1295280"/>
                    <a:ext cx="876132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1" name=""/>
          <p:cNvSpPr/>
          <p:nvPr/>
        </p:nvSpPr>
        <p:spPr>
          <a:xfrm>
            <a:off x="1283400" y="6310440"/>
            <a:ext cx="1954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TWDB, 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762120" y="1295280"/>
          <a:ext cx="8089920" cy="535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62120" y="1295280"/>
                    <a:ext cx="8089920" cy="535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1219320" y="1066680"/>
            <a:ext cx="167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248520" y="1066680"/>
            <a:ext cx="167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2050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Texas Supply Considerations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significant man-made conveyance systems (e.g., California aqueducts) linking wet and dry regions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Interbasin transfers are subject to substantially punitive regulations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conveyance and restrictions on interbasin transfers result in: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regional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difficulty in realizing short-term gains from water sales/leasing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 Texas Urban and Agricultural Water Use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1523880" y="1981080"/>
          <a:ext cx="6094440" cy="4167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981080"/>
                    <a:ext cx="6094440" cy="416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Water Utilities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Overwhelming majority of Texas water and wastewater treatment systems are publicly owned and operated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Population growth, aging infrastructure and more stringent environmental requirements will increase agency and utility district costs, absent alternate sources of funding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2000-04-29T09:44:56Z</dcterms:created>
  <dc:creator>Carolyn L.Green</dc:creator>
  <dc:description/>
  <dc:language>en-US</dc:language>
  <cp:lastModifiedBy>Carolyn Green</cp:lastModifiedBy>
  <cp:lastPrinted>2000-04-29T17:11:15Z</cp:lastPrinted>
  <dcterms:modified xsi:type="dcterms:W3CDTF">2000-05-01T16:34:32Z</dcterms:modified>
  <cp:revision>6</cp:revision>
  <dc:subject/>
  <dc:title>No Slide Title</dc:title>
</cp:coreProperties>
</file>