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embeddings/oleObject1.bin" ContentType="application/vnd.openxmlformats-officedocument.oleObject"/>
  <Override PartName="/ppt/embeddings/oleObject4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5.xlsx" ContentType="application/vnd.openxmlformats-officedocument.spreadsheetml.sheet"/>
  <Override PartName="/ppt/embeddings/oleObject1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828880" y="75600"/>
            <a:ext cx="495288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828880" y="75600"/>
            <a:ext cx="495288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393920" y="6705720"/>
            <a:ext cx="643248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319040" y="6657840"/>
            <a:ext cx="65534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9B9C3B-CA15-4C7F-BADA-DC47E23BFA38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3320" y="6675480"/>
            <a:ext cx="8532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EastMid_Mrkt_QBR.ppt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165240"/>
            <a:ext cx="593640" cy="58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09640" y="498600"/>
            <a:ext cx="817560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914400" y="565200"/>
            <a:ext cx="822960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8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3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4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5.wmf"/><Relationship Id="rId9" Type="http://schemas.openxmlformats.org/officeDocument/2006/relationships/package" Target="../embeddings/oleObject5.xlsx"/><Relationship Id="rId10" Type="http://schemas.openxmlformats.org/officeDocument/2006/relationships/image" Target="../media/image6.wmf"/><Relationship Id="rId1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23960" y="9522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Mission Statement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25909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build Enron’s Texas Intrastate business through the development of a trading and origination platform.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Current State of the Texas Market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“Code of Conduct”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37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Texas Railroad Commission “Code of Conduct”, intended to level the “playing field” for shippers, is vague and open to different interpretation.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Enables intrastate pipelines to be lowest cost providers to large end-users (both utility and industrial)who will pay a premium for reliability of service. This condition is largely due to intrastate pipelines pricing 3rd parties out of the firm transportation market.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Does not alleviate the competitive advantage of intrastate pipelines to gather wellhead production and bundle merchant services.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Does not incentivize intrastates to offer competitive transport rates to 3rd parties.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Generation Driven Market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37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Delivery characteristics(deliveries require higher pressure than traditional swing) of new IPPs and Cogens will dramatically affect the Texas market by reducing excess capacity.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37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 plants built in non-traditional locations will serve to equalize demand on the grid and cause basis spreads to tighten.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Texas Intrastate Players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Houston Pipe Line Company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Under new management.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 strategy unclear.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Tejas/Coral - a subsidiary of Shell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Characterized by culture clashes with Shell.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Recently announced merger with Intergen, Shell’s power generation arm.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El Paso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Currently strategizing to dominate Texas through consolidation.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Recently acquired Coastal Marketing and Valero Pipe Line.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49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Acquisitions provide for a formidable force in the Texas Intrastate market.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49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Coastal provides successful marketing and operations organizations as well as wellhead supply and upstream assets.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49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Valero provides upstream assets in South Texas, West Texas, Carthage, and Katy areas.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Midcon/KN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Recently separated marketing operations from the pipeline.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Traditionally focused on servicing large utility markets (Reliant Entex and HL&amp;P). Recently signed “virtual pipeline” deal with Calpine which will limit their ability to provide swing service to these large utility markets.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Post HPL Action Plan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Lobby the Railroad Commission’s “Code of Conduct” with an aggressive political strategy to create open access in Texas similar to that in FERC regulated markets.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 a physical trading desk to facilitate the gathering of information across the state.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Utilize HPL storage and flow data to fundamentally enhance trading decisions.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 flexible, decentralized storage positions in key areas.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Integrate EOL into all Texas intrastate pipelines.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Trading Hubs - King Ranch, Katy, Carthage.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Supply Zones - Agua Dulce, Thompsonville.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Areas - Houston Ship Channel.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Intrastate Transportation - HPL, Midcon/KN, Tejas, El Paso.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Cultivate relationships to maximize supply and market, asset management potential, and gather information.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Independent Power Producers (IPPs) - Constellation, ANP, FPL.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Pipelines - TXU/Lonestar, KN/Midcon.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Utilities - City of San Antonio, City of Austin.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Suppliers - Conoco, Exxon-Mobil, BP-Amoco, Duke, Anadarko, Chevron-Texaco.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Performance Metrics for 2000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" name=""/>
          <p:cNvGraphicFramePr/>
          <p:nvPr/>
        </p:nvGraphicFramePr>
        <p:xfrm>
          <a:off x="1547640" y="1424160"/>
          <a:ext cx="6050160" cy="1685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7640" y="1424160"/>
                    <a:ext cx="6050160" cy="1685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" name=""/>
          <p:cNvGraphicFramePr/>
          <p:nvPr/>
        </p:nvGraphicFramePr>
        <p:xfrm>
          <a:off x="4875120" y="622440"/>
          <a:ext cx="4268880" cy="30733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875120" y="622440"/>
                    <a:ext cx="4268880" cy="3073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5" name=""/>
          <p:cNvGraphicFramePr/>
          <p:nvPr/>
        </p:nvGraphicFramePr>
        <p:xfrm>
          <a:off x="0" y="584280"/>
          <a:ext cx="4875120" cy="316224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0" y="584280"/>
                    <a:ext cx="4875120" cy="3162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7" name=""/>
          <p:cNvGraphicFramePr/>
          <p:nvPr/>
        </p:nvGraphicFramePr>
        <p:xfrm>
          <a:off x="0" y="3632040"/>
          <a:ext cx="4875120" cy="284508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0" y="3632040"/>
                    <a:ext cx="4875120" cy="284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9" name=""/>
          <p:cNvGraphicFramePr/>
          <p:nvPr/>
        </p:nvGraphicFramePr>
        <p:xfrm>
          <a:off x="4875120" y="3543480"/>
          <a:ext cx="4268880" cy="3047760"/>
        </p:xfrm>
        <a:graphic>
          <a:graphicData uri="http://schemas.openxmlformats.org/presentationml/2006/ole">
            <p:oleObj progId="Excel.Sheet.12" r:id="rId9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4875120" y="3543480"/>
                    <a:ext cx="4268880" cy="304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Goals For 2001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927000" y="99072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Position desk to be able to close one major asset and/or fuel management deal.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4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Provides asset capability.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4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Provides access to asset information.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Acquire storage capacity in 2 strategic locations.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Average 28 Bcf per day in trading volumes(physical and financial).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Establish a transport position that enables the desk to take advantage of expected basis tightening.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Add 25 new EOL customers to existing clientele.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Introduce 2 New EOL products.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Average 3000 trades (EOL and Non-EOL) per month.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Entice one intrastate pipeline to market transport via EOL.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Prospective Off HPL Customers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" name=""/>
          <p:cNvGraphicFramePr/>
          <p:nvPr/>
        </p:nvGraphicFramePr>
        <p:xfrm>
          <a:off x="2747880" y="590400"/>
          <a:ext cx="3648240" cy="5678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47880" y="590400"/>
                    <a:ext cx="3648240" cy="567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9428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1999-10-25T15:58:35Z</dcterms:created>
  <dc:creator>Mark Frank</dc:creator>
  <dc:description/>
  <dc:language>en-US</dc:language>
  <cp:lastModifiedBy>Eric Bass</cp:lastModifiedBy>
  <cp:lastPrinted>2000-11-03T16:02:12Z</cp:lastPrinted>
  <dcterms:modified xsi:type="dcterms:W3CDTF">2001-02-02T16:02:49Z</dcterms:modified>
  <cp:revision>727</cp:revision>
  <dc:subject/>
  <dc:title>Enron North America 2000 - 2002 Financial Plan</dc:title>
</cp:coreProperties>
</file>