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601200" cy="73152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805000D-05F6-401C-A4BA-D2EB3A408B2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20720" y="650520"/>
            <a:ext cx="8159760" cy="1219320"/>
          </a:xfrm>
          <a:prstGeom prst="rect">
            <a:avLst/>
          </a:prstGeom>
          <a:noFill/>
          <a:ln w="0">
            <a:noFill/>
          </a:ln>
        </p:spPr>
        <p:txBody>
          <a:bodyPr lIns="96840" rIns="96840" tIns="48240" bIns="48240" anchor="ctr">
            <a:noAutofit/>
          </a:bodyPr>
          <a:p>
            <a:pPr indent="0" algn="ctr"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4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20720" y="2112480"/>
            <a:ext cx="8159760" cy="4389480"/>
          </a:xfrm>
          <a:prstGeom prst="rect">
            <a:avLst/>
          </a:prstGeom>
          <a:noFill/>
          <a:ln w="0">
            <a:noFill/>
          </a:ln>
        </p:spPr>
        <p:txBody>
          <a:bodyPr lIns="96840" rIns="96840" tIns="48240" bIns="48240" anchor="t">
            <a:normAutofit/>
          </a:bodyPr>
          <a:p>
            <a:pPr marL="361800" indent="-361800">
              <a:spcBef>
                <a:spcPts val="850"/>
              </a:spcBef>
              <a:buClr>
                <a:srgbClr val="000000"/>
              </a:buClr>
              <a:buFont typeface="Times New Roman"/>
              <a:buChar char="•"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85880" indent="-303120">
              <a:spcBef>
                <a:spcPts val="850"/>
              </a:spcBef>
              <a:buClr>
                <a:srgbClr val="000000"/>
              </a:buClr>
              <a:buFont typeface="Times New Roman"/>
              <a:buChar char="–"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208160" indent="-241200">
              <a:spcBef>
                <a:spcPts val="850"/>
              </a:spcBef>
              <a:buClr>
                <a:srgbClr val="000000"/>
              </a:buClr>
              <a:buFont typeface="Times New Roman"/>
              <a:buChar char="•"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92360" indent="-243000">
              <a:spcBef>
                <a:spcPts val="850"/>
              </a:spcBef>
              <a:buClr>
                <a:srgbClr val="000000"/>
              </a:buClr>
              <a:buFont typeface="Times New Roman"/>
              <a:buChar char="–"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174760" indent="-241200">
              <a:spcBef>
                <a:spcPts val="850"/>
              </a:spcBef>
              <a:buClr>
                <a:srgbClr val="000000"/>
              </a:buClr>
              <a:buFont typeface="Times New Roman"/>
              <a:buChar char="»"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174760" indent="-241200">
              <a:spcBef>
                <a:spcPts val="850"/>
              </a:spcBef>
              <a:buClr>
                <a:srgbClr val="000000"/>
              </a:buClr>
              <a:buFont typeface="Times New Roman"/>
              <a:buChar char="»"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174760" indent="-241200">
              <a:spcBef>
                <a:spcPts val="850"/>
              </a:spcBef>
              <a:buClr>
                <a:srgbClr val="000000"/>
              </a:buClr>
              <a:buFont typeface="Times New Roman"/>
              <a:buChar char="»"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720720" y="6664320"/>
            <a:ext cx="2000160" cy="488880"/>
          </a:xfrm>
          <a:prstGeom prst="rect">
            <a:avLst/>
          </a:prstGeom>
          <a:noFill/>
          <a:ln w="0">
            <a:noFill/>
          </a:ln>
        </p:spPr>
        <p:txBody>
          <a:bodyPr lIns="96840" rIns="96840" tIns="48240" bIns="48240" anchor="t">
            <a:noAutofit/>
          </a:bodyPr>
          <a:lstStyle>
            <a:lvl1pPr indent="0"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  <a:def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279600" y="6664320"/>
            <a:ext cx="3042000" cy="488880"/>
          </a:xfrm>
          <a:prstGeom prst="rect">
            <a:avLst/>
          </a:prstGeom>
          <a:noFill/>
          <a:ln w="0">
            <a:noFill/>
          </a:ln>
        </p:spPr>
        <p:txBody>
          <a:bodyPr lIns="96840" rIns="96840" tIns="48240" bIns="48240" anchor="t">
            <a:noAutofit/>
          </a:bodyPr>
          <a:lstStyle>
            <a:lvl1pPr indent="0" algn="ctr"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  <a:def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880320" y="6664320"/>
            <a:ext cx="2000160" cy="488880"/>
          </a:xfrm>
          <a:prstGeom prst="rect">
            <a:avLst/>
          </a:prstGeom>
          <a:noFill/>
          <a:ln w="0">
            <a:noFill/>
          </a:ln>
        </p:spPr>
        <p:txBody>
          <a:bodyPr lIns="96840" rIns="96840" tIns="48240" bIns="48240" anchor="t">
            <a:noAutofit/>
          </a:bodyPr>
          <a:lstStyle>
            <a:lvl1pPr indent="0" algn="r"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  <a:def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fld id="{54946D56-3BB9-4155-AD3E-8FB7C22D730E}" type="slidenum"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0" y="2666880"/>
            <a:ext cx="96012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NEWLY AVAILABLE CAPACITY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371600" y="3352680"/>
            <a:ext cx="6858000" cy="95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240" rIns="102240" tIns="51120" bIns="5112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POSTING REQUIREMENTS AND TIMING OF BIDS &amp; AWARDS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0" y="0"/>
            <a:ext cx="40384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Transwestern Pipeline Company Posting Procedures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0" y="4267080"/>
            <a:ext cx="9601200" cy="86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(applicable to FTS-1 (excluding day-to-day), FTS-3, EFBH)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"/>
          <p:cNvSpPr/>
          <p:nvPr/>
        </p:nvSpPr>
        <p:spPr>
          <a:xfrm>
            <a:off x="838080" y="149400"/>
            <a:ext cx="7925040" cy="76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NEWLY AVAILABLE LFT/DAILY FTS-1 CAPACITY – 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SEPARATE NOTICE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98280" y="1460520"/>
            <a:ext cx="11210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TERM OF CAPACITY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1528920" y="1247760"/>
            <a:ext cx="174780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LENGTH OF POSTING PRIOR TO SELLING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3502080" y="1247760"/>
            <a:ext cx="114624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LOCATION OF POSTING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4876920" y="1247760"/>
            <a:ext cx="167616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BID METHODOLOGY USED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6553080" y="1247760"/>
            <a:ext cx="167652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BID METHODOLOGY POSTING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8305920" y="1460520"/>
            <a:ext cx="13716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AVAILABLE TO SELL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87" name=""/>
          <p:cNvGrpSpPr/>
          <p:nvPr/>
        </p:nvGrpSpPr>
        <p:grpSpPr>
          <a:xfrm>
            <a:off x="152280" y="838080"/>
            <a:ext cx="9296640" cy="425160"/>
            <a:chOff x="152280" y="838080"/>
            <a:chExt cx="9296640" cy="425160"/>
          </a:xfrm>
        </p:grpSpPr>
        <p:sp>
          <p:nvSpPr>
            <p:cNvPr id="388" name=""/>
            <p:cNvSpPr/>
            <p:nvPr/>
          </p:nvSpPr>
          <p:spPr>
            <a:xfrm>
              <a:off x="457200" y="909360"/>
              <a:ext cx="3841920" cy="33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02240" rIns="102240" tIns="51120" bIns="51120" anchor="t">
              <a:spAutoFit/>
            </a:bodyPr>
            <a:p>
              <a:pPr algn="ctr">
                <a:lnSpc>
                  <a:spcPct val="100000"/>
                </a:lnSpc>
                <a:spcBef>
                  <a:spcPts val="938"/>
                </a:spcBef>
                <a:tabLst>
                  <a:tab algn="l" pos="0"/>
                  <a:tab algn="l" pos="966960"/>
                  <a:tab algn="l" pos="1933560"/>
                  <a:tab algn="l" pos="2900520"/>
                  <a:tab algn="l" pos="3867120"/>
                  <a:tab algn="l" pos="4834080"/>
                  <a:tab algn="l" pos="5800680"/>
                  <a:tab algn="l" pos="6767640"/>
                  <a:tab algn="l" pos="7734240"/>
                  <a:tab algn="l" pos="8701200"/>
                  <a:tab algn="l" pos="9667800"/>
                  <a:tab algn="l" pos="10634760"/>
                </a:tabLst>
              </a:pPr>
              <a:r>
                <a:rPr b="1" lang="en-US" sz="1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CAPACITY POSTING REQUIREMENTS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" name=""/>
            <p:cNvSpPr/>
            <p:nvPr/>
          </p:nvSpPr>
          <p:spPr>
            <a:xfrm>
              <a:off x="5146560" y="909360"/>
              <a:ext cx="3921120" cy="33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02240" rIns="102240" tIns="51120" bIns="51120" anchor="t">
              <a:spAutoFit/>
            </a:bodyPr>
            <a:p>
              <a:pPr algn="ctr">
                <a:lnSpc>
                  <a:spcPct val="100000"/>
                </a:lnSpc>
                <a:spcBef>
                  <a:spcPts val="938"/>
                </a:spcBef>
                <a:tabLst>
                  <a:tab algn="l" pos="0"/>
                  <a:tab algn="l" pos="966960"/>
                  <a:tab algn="l" pos="1933560"/>
                  <a:tab algn="l" pos="2900520"/>
                  <a:tab algn="l" pos="3867120"/>
                  <a:tab algn="l" pos="4834080"/>
                  <a:tab algn="l" pos="5800680"/>
                  <a:tab algn="l" pos="6767640"/>
                  <a:tab algn="l" pos="7734240"/>
                  <a:tab algn="l" pos="8701200"/>
                  <a:tab algn="l" pos="9667800"/>
                  <a:tab algn="l" pos="10634760"/>
                </a:tabLst>
              </a:pPr>
              <a:r>
                <a:rPr b="1" lang="en-US" sz="1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TIMING OF BIDS &amp; AWARDS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" name=""/>
            <p:cNvSpPr/>
            <p:nvPr/>
          </p:nvSpPr>
          <p:spPr>
            <a:xfrm>
              <a:off x="152280" y="838080"/>
              <a:ext cx="9296640" cy="4251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01880" rIns="101880" tIns="50760" bIns="5076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" name=""/>
            <p:cNvSpPr/>
            <p:nvPr/>
          </p:nvSpPr>
          <p:spPr>
            <a:xfrm>
              <a:off x="4800600" y="838080"/>
              <a:ext cx="0" cy="4251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01880" rIns="101880" tIns="50760" bIns="50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92" name=""/>
          <p:cNvSpPr/>
          <p:nvPr/>
        </p:nvSpPr>
        <p:spPr>
          <a:xfrm>
            <a:off x="76320" y="2133720"/>
            <a:ext cx="11430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Less than one month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152280" y="5727600"/>
            <a:ext cx="11430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month or longer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1828800" y="2133720"/>
            <a:ext cx="11844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Business Day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1828800" y="5727600"/>
            <a:ext cx="12812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Business Days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5257800" y="3733920"/>
            <a:ext cx="10666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Highest NPV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6553080" y="3733920"/>
            <a:ext cx="16002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Posting Required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8305920" y="2133720"/>
            <a:ext cx="12952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 of 1st day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8229600" y="5727600"/>
            <a:ext cx="12952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 of 2nd day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3505320" y="3686040"/>
            <a:ext cx="136044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Unsubscribed Capacity Report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3581280" y="3581280"/>
            <a:ext cx="1219320" cy="83844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76320" y="1981080"/>
            <a:ext cx="1218960" cy="83844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76320" y="5562720"/>
            <a:ext cx="121896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1828800" y="5562720"/>
            <a:ext cx="121932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1828800" y="1981080"/>
            <a:ext cx="1219320" cy="83844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5181480" y="3581280"/>
            <a:ext cx="1219320" cy="83844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6705720" y="3581280"/>
            <a:ext cx="1218960" cy="83844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8305920" y="1981080"/>
            <a:ext cx="1218960" cy="83844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8305920" y="5562720"/>
            <a:ext cx="121896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1295280" y="2438280"/>
            <a:ext cx="533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1295280" y="6019920"/>
            <a:ext cx="533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 flipV="1">
            <a:off x="3048120" y="4038480"/>
            <a:ext cx="533160" cy="1905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3048120" y="2438280"/>
            <a:ext cx="533160" cy="1524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>
            <a:off x="4800600" y="403848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6400800" y="40384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 flipV="1">
            <a:off x="7924680" y="2438280"/>
            <a:ext cx="381240" cy="1371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>
            <a:off x="7924680" y="4038480"/>
            <a:ext cx="381240" cy="1905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0" y="6477120"/>
            <a:ext cx="8077320" cy="86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operational capacity must be posted as generally available prior to sale.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 capacity available to sell is the end of the same day(s) required for posting prior to selling.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bid methodology will always default to Highest NPV unless stated otherwise via a separate notice.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 the LFT tariff, newly available capacity is only required to be posted a minimum of 1 day and maximum of 2 days.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Business Day is 9:00 a.m. to 5:00 p.m.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0" y="0"/>
            <a:ext cx="40384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Transwestern Pipeline Company Posting Procedures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"/>
          <p:cNvSpPr/>
          <p:nvPr/>
        </p:nvSpPr>
        <p:spPr>
          <a:xfrm>
            <a:off x="838080" y="260280"/>
            <a:ext cx="8153640" cy="76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NEWLY AVAILABLE LFT/DAILY FTS-1 CAPACITY – 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SEPARATE NOTICE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98280" y="1765440"/>
            <a:ext cx="11210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TERM OF CAPACITY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1528920" y="1552680"/>
            <a:ext cx="167148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LENGTH OF POSTING PRIOR TO SELLING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3502080" y="1552680"/>
            <a:ext cx="114624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LOCATION OF POSTING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4876920" y="1552680"/>
            <a:ext cx="167616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BID METHODOLOGY USED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6553080" y="1552680"/>
            <a:ext cx="167652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BID METHODOLOGY POSTING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8305920" y="1765440"/>
            <a:ext cx="13716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AVAILABLE TO SELL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27" name=""/>
          <p:cNvGrpSpPr/>
          <p:nvPr/>
        </p:nvGrpSpPr>
        <p:grpSpPr>
          <a:xfrm>
            <a:off x="152280" y="1022400"/>
            <a:ext cx="9296640" cy="425160"/>
            <a:chOff x="152280" y="1022400"/>
            <a:chExt cx="9296640" cy="425160"/>
          </a:xfrm>
        </p:grpSpPr>
        <p:sp>
          <p:nvSpPr>
            <p:cNvPr id="428" name=""/>
            <p:cNvSpPr/>
            <p:nvPr/>
          </p:nvSpPr>
          <p:spPr>
            <a:xfrm>
              <a:off x="457200" y="1093680"/>
              <a:ext cx="3841920" cy="33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02240" rIns="102240" tIns="51120" bIns="51120" anchor="t">
              <a:spAutoFit/>
            </a:bodyPr>
            <a:p>
              <a:pPr algn="ctr">
                <a:lnSpc>
                  <a:spcPct val="100000"/>
                </a:lnSpc>
                <a:spcBef>
                  <a:spcPts val="938"/>
                </a:spcBef>
                <a:tabLst>
                  <a:tab algn="l" pos="0"/>
                  <a:tab algn="l" pos="966960"/>
                  <a:tab algn="l" pos="1933560"/>
                  <a:tab algn="l" pos="2900520"/>
                  <a:tab algn="l" pos="3867120"/>
                  <a:tab algn="l" pos="4834080"/>
                  <a:tab algn="l" pos="5800680"/>
                  <a:tab algn="l" pos="6767640"/>
                  <a:tab algn="l" pos="7734240"/>
                  <a:tab algn="l" pos="8701200"/>
                  <a:tab algn="l" pos="9667800"/>
                  <a:tab algn="l" pos="10634760"/>
                </a:tabLst>
              </a:pPr>
              <a:r>
                <a:rPr b="1" lang="en-US" sz="1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CAPACITY POSTING REQUIREMENTS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" name=""/>
            <p:cNvSpPr/>
            <p:nvPr/>
          </p:nvSpPr>
          <p:spPr>
            <a:xfrm>
              <a:off x="5146560" y="1093680"/>
              <a:ext cx="3921120" cy="33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02240" rIns="102240" tIns="51120" bIns="51120" anchor="t">
              <a:spAutoFit/>
            </a:bodyPr>
            <a:p>
              <a:pPr algn="ctr">
                <a:lnSpc>
                  <a:spcPct val="100000"/>
                </a:lnSpc>
                <a:spcBef>
                  <a:spcPts val="938"/>
                </a:spcBef>
                <a:tabLst>
                  <a:tab algn="l" pos="0"/>
                  <a:tab algn="l" pos="966960"/>
                  <a:tab algn="l" pos="1933560"/>
                  <a:tab algn="l" pos="2900520"/>
                  <a:tab algn="l" pos="3867120"/>
                  <a:tab algn="l" pos="4834080"/>
                  <a:tab algn="l" pos="5800680"/>
                  <a:tab algn="l" pos="6767640"/>
                  <a:tab algn="l" pos="7734240"/>
                  <a:tab algn="l" pos="8701200"/>
                  <a:tab algn="l" pos="9667800"/>
                  <a:tab algn="l" pos="10634760"/>
                </a:tabLst>
              </a:pPr>
              <a:r>
                <a:rPr b="1" lang="en-US" sz="1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TIMING OF BIDS &amp; AWARDS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" name=""/>
            <p:cNvSpPr/>
            <p:nvPr/>
          </p:nvSpPr>
          <p:spPr>
            <a:xfrm>
              <a:off x="152280" y="1022400"/>
              <a:ext cx="9296640" cy="4251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01880" rIns="101880" tIns="50760" bIns="5076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" name=""/>
            <p:cNvSpPr/>
            <p:nvPr/>
          </p:nvSpPr>
          <p:spPr>
            <a:xfrm>
              <a:off x="4800600" y="1022400"/>
              <a:ext cx="0" cy="4251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01880" rIns="101880" tIns="50760" bIns="50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32" name=""/>
          <p:cNvSpPr/>
          <p:nvPr/>
        </p:nvSpPr>
        <p:spPr>
          <a:xfrm>
            <a:off x="76320" y="2819520"/>
            <a:ext cx="11430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Less than one month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152280" y="5041800"/>
            <a:ext cx="11430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month or longer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>
            <a:off x="1828800" y="2819520"/>
            <a:ext cx="11844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Business Day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>
            <a:off x="1828800" y="5041800"/>
            <a:ext cx="12812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Business Days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>
            <a:off x="3352680" y="5041800"/>
            <a:ext cx="13604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Internet Website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3429000" y="4876920"/>
            <a:ext cx="121932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76320" y="2666880"/>
            <a:ext cx="1218960" cy="83844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76320" y="4876920"/>
            <a:ext cx="121896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1828800" y="4876920"/>
            <a:ext cx="121932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1828800" y="2666880"/>
            <a:ext cx="1219320" cy="83844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1295280" y="3124080"/>
            <a:ext cx="533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1295280" y="5334120"/>
            <a:ext cx="533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3352680" y="2819520"/>
            <a:ext cx="13604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Internet Website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3429000" y="2654280"/>
            <a:ext cx="121932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>
            <a:off x="5257800" y="2451240"/>
            <a:ext cx="10666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Highest NPV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5181480" y="2438280"/>
            <a:ext cx="121932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5257800" y="3200400"/>
            <a:ext cx="10666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Highest Rate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5181480" y="3200400"/>
            <a:ext cx="121932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6781680" y="2438280"/>
            <a:ext cx="10670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Posting Required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/>
          <p:nvPr/>
        </p:nvSpPr>
        <p:spPr>
          <a:xfrm>
            <a:off x="6705720" y="2438280"/>
            <a:ext cx="121896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>
            <a:off x="6629400" y="3200400"/>
            <a:ext cx="1371600" cy="46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Advance Posting Required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"/>
          <p:cNvSpPr/>
          <p:nvPr/>
        </p:nvSpPr>
        <p:spPr>
          <a:xfrm>
            <a:off x="6705720" y="3200400"/>
            <a:ext cx="121896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8381880" y="2451240"/>
            <a:ext cx="10670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 of 1st Day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8305920" y="2451240"/>
            <a:ext cx="1218960" cy="53316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8381880" y="3200400"/>
            <a:ext cx="10670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 of 1st Day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8305920" y="3200400"/>
            <a:ext cx="121896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6400800" y="26668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6400800" y="34290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7924680" y="342900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7924680" y="266688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5257800" y="4737240"/>
            <a:ext cx="10666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Highest NPV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5181480" y="4724280"/>
            <a:ext cx="121932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5257800" y="5486400"/>
            <a:ext cx="10666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Highest Rate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5181480" y="5486400"/>
            <a:ext cx="121932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6781680" y="4724280"/>
            <a:ext cx="10670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Posting Required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6705720" y="4724280"/>
            <a:ext cx="121896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6629400" y="5499000"/>
            <a:ext cx="1371600" cy="46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Advance Posting Required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>
            <a:off x="6705720" y="5486400"/>
            <a:ext cx="121896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8381880" y="4737240"/>
            <a:ext cx="10670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 of 2nd Day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8305920" y="4737240"/>
            <a:ext cx="1218960" cy="53316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8381880" y="5486400"/>
            <a:ext cx="10670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 of 2nd Day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8305920" y="5486400"/>
            <a:ext cx="121896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6400800" y="49528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3048120" y="312408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3048120" y="533412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 flipV="1">
            <a:off x="4648320" y="2666520"/>
            <a:ext cx="53316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4648320" y="3200400"/>
            <a:ext cx="53316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 flipV="1">
            <a:off x="4648320" y="4952880"/>
            <a:ext cx="533160" cy="152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>
            <a:off x="4648320" y="5410080"/>
            <a:ext cx="53316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" name=""/>
          <p:cNvSpPr/>
          <p:nvPr/>
        </p:nvSpPr>
        <p:spPr>
          <a:xfrm>
            <a:off x="6400800" y="57150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" name=""/>
          <p:cNvSpPr/>
          <p:nvPr/>
        </p:nvSpPr>
        <p:spPr>
          <a:xfrm>
            <a:off x="7924680" y="571500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" name=""/>
          <p:cNvSpPr/>
          <p:nvPr/>
        </p:nvSpPr>
        <p:spPr>
          <a:xfrm>
            <a:off x="7924680" y="495288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" name=""/>
          <p:cNvSpPr/>
          <p:nvPr/>
        </p:nvSpPr>
        <p:spPr>
          <a:xfrm>
            <a:off x="0" y="6297480"/>
            <a:ext cx="8915400" cy="10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operational capacity must be posted as generally available prior to sale.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 capacity available to sell is the end of the same day(s) required for posting prior to selling.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indicate a bid period; if no bid period indicated, may accept bids at any time and award capacity at the end of the period in the final column.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bid methodology will always default to Highest NPV unless stated otherwise via a separate notice.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 the LFT tariff, newly available capacity is only required to be posted a minimum of 1 day and maximum of 2 days..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Business Day is from 9:00 a.m. to 5:00 p.m.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" name=""/>
          <p:cNvSpPr/>
          <p:nvPr/>
        </p:nvSpPr>
        <p:spPr>
          <a:xfrm>
            <a:off x="0" y="0"/>
            <a:ext cx="40384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Transwestern Pipeline Company Posting Procedures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"/>
          <p:cNvSpPr/>
          <p:nvPr/>
        </p:nvSpPr>
        <p:spPr>
          <a:xfrm>
            <a:off x="685800" y="228600"/>
            <a:ext cx="8381880" cy="76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NEWLY AVAILABLE LFT/DAILY FTS-1 CAPACITY – 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 SEASON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" name=""/>
          <p:cNvSpPr/>
          <p:nvPr/>
        </p:nvSpPr>
        <p:spPr>
          <a:xfrm>
            <a:off x="98280" y="1765440"/>
            <a:ext cx="11210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TERM OF CAPACITY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" name=""/>
          <p:cNvSpPr/>
          <p:nvPr/>
        </p:nvSpPr>
        <p:spPr>
          <a:xfrm>
            <a:off x="1528920" y="1552680"/>
            <a:ext cx="174780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LENGTH OF POSTING PRIOR TO SELLING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>
            <a:off x="3502080" y="1552680"/>
            <a:ext cx="114624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LOCATION OF POSTING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>
            <a:off x="4876920" y="1552680"/>
            <a:ext cx="167616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BID METHODOLOGY USED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>
            <a:off x="6553080" y="1552680"/>
            <a:ext cx="167652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BID METHODOLOGY POSTING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>
            <a:off x="8305920" y="1765440"/>
            <a:ext cx="13716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AVAILABLE TO SELL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93" name=""/>
          <p:cNvGrpSpPr/>
          <p:nvPr/>
        </p:nvGrpSpPr>
        <p:grpSpPr>
          <a:xfrm>
            <a:off x="152280" y="1022400"/>
            <a:ext cx="9296640" cy="425160"/>
            <a:chOff x="152280" y="1022400"/>
            <a:chExt cx="9296640" cy="425160"/>
          </a:xfrm>
        </p:grpSpPr>
        <p:sp>
          <p:nvSpPr>
            <p:cNvPr id="494" name=""/>
            <p:cNvSpPr/>
            <p:nvPr/>
          </p:nvSpPr>
          <p:spPr>
            <a:xfrm>
              <a:off x="457200" y="1093680"/>
              <a:ext cx="3841920" cy="33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02240" rIns="102240" tIns="51120" bIns="51120" anchor="t">
              <a:spAutoFit/>
            </a:bodyPr>
            <a:p>
              <a:pPr algn="ctr">
                <a:lnSpc>
                  <a:spcPct val="100000"/>
                </a:lnSpc>
                <a:spcBef>
                  <a:spcPts val="938"/>
                </a:spcBef>
                <a:tabLst>
                  <a:tab algn="l" pos="0"/>
                  <a:tab algn="l" pos="966960"/>
                  <a:tab algn="l" pos="1933560"/>
                  <a:tab algn="l" pos="2900520"/>
                  <a:tab algn="l" pos="3867120"/>
                  <a:tab algn="l" pos="4834080"/>
                  <a:tab algn="l" pos="5800680"/>
                  <a:tab algn="l" pos="6767640"/>
                  <a:tab algn="l" pos="7734240"/>
                  <a:tab algn="l" pos="8701200"/>
                  <a:tab algn="l" pos="9667800"/>
                  <a:tab algn="l" pos="10634760"/>
                </a:tabLst>
              </a:pPr>
              <a:r>
                <a:rPr b="1" lang="en-US" sz="1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CAPACITY POSTING REQUIREMENTS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5" name=""/>
            <p:cNvSpPr/>
            <p:nvPr/>
          </p:nvSpPr>
          <p:spPr>
            <a:xfrm>
              <a:off x="5146560" y="1093680"/>
              <a:ext cx="3921120" cy="33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02240" rIns="102240" tIns="51120" bIns="51120" anchor="t">
              <a:spAutoFit/>
            </a:bodyPr>
            <a:p>
              <a:pPr algn="ctr">
                <a:lnSpc>
                  <a:spcPct val="100000"/>
                </a:lnSpc>
                <a:spcBef>
                  <a:spcPts val="938"/>
                </a:spcBef>
                <a:tabLst>
                  <a:tab algn="l" pos="0"/>
                  <a:tab algn="l" pos="966960"/>
                  <a:tab algn="l" pos="1933560"/>
                  <a:tab algn="l" pos="2900520"/>
                  <a:tab algn="l" pos="3867120"/>
                  <a:tab algn="l" pos="4834080"/>
                  <a:tab algn="l" pos="5800680"/>
                  <a:tab algn="l" pos="6767640"/>
                  <a:tab algn="l" pos="7734240"/>
                  <a:tab algn="l" pos="8701200"/>
                  <a:tab algn="l" pos="9667800"/>
                  <a:tab algn="l" pos="10634760"/>
                </a:tabLst>
              </a:pPr>
              <a:r>
                <a:rPr b="1" lang="en-US" sz="1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TIMING OF BIDS &amp; AWARDS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6" name=""/>
            <p:cNvSpPr/>
            <p:nvPr/>
          </p:nvSpPr>
          <p:spPr>
            <a:xfrm>
              <a:off x="152280" y="1022400"/>
              <a:ext cx="9296640" cy="4251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01880" rIns="101880" tIns="50760" bIns="5076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7" name=""/>
            <p:cNvSpPr/>
            <p:nvPr/>
          </p:nvSpPr>
          <p:spPr>
            <a:xfrm>
              <a:off x="4800600" y="1022400"/>
              <a:ext cx="0" cy="4251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01880" rIns="101880" tIns="50760" bIns="50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98" name=""/>
          <p:cNvSpPr/>
          <p:nvPr/>
        </p:nvSpPr>
        <p:spPr>
          <a:xfrm>
            <a:off x="76320" y="2819520"/>
            <a:ext cx="11430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Less than one month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152280" y="5041800"/>
            <a:ext cx="11430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month or longer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1828800" y="2819520"/>
            <a:ext cx="11844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Business Day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"/>
          <p:cNvSpPr/>
          <p:nvPr/>
        </p:nvSpPr>
        <p:spPr>
          <a:xfrm>
            <a:off x="1828800" y="5041800"/>
            <a:ext cx="12812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Business Days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" name=""/>
          <p:cNvSpPr/>
          <p:nvPr/>
        </p:nvSpPr>
        <p:spPr>
          <a:xfrm>
            <a:off x="3352680" y="5041800"/>
            <a:ext cx="13604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Internet Website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" name=""/>
          <p:cNvSpPr/>
          <p:nvPr/>
        </p:nvSpPr>
        <p:spPr>
          <a:xfrm>
            <a:off x="3429000" y="4876920"/>
            <a:ext cx="121932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" name=""/>
          <p:cNvSpPr/>
          <p:nvPr/>
        </p:nvSpPr>
        <p:spPr>
          <a:xfrm>
            <a:off x="76320" y="2666880"/>
            <a:ext cx="1218960" cy="83844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" name=""/>
          <p:cNvSpPr/>
          <p:nvPr/>
        </p:nvSpPr>
        <p:spPr>
          <a:xfrm>
            <a:off x="76320" y="4876920"/>
            <a:ext cx="121896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" name=""/>
          <p:cNvSpPr/>
          <p:nvPr/>
        </p:nvSpPr>
        <p:spPr>
          <a:xfrm>
            <a:off x="1828800" y="4876920"/>
            <a:ext cx="121932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" name=""/>
          <p:cNvSpPr/>
          <p:nvPr/>
        </p:nvSpPr>
        <p:spPr>
          <a:xfrm>
            <a:off x="1828800" y="2666880"/>
            <a:ext cx="1219320" cy="83844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8" name=""/>
          <p:cNvSpPr/>
          <p:nvPr/>
        </p:nvSpPr>
        <p:spPr>
          <a:xfrm>
            <a:off x="1295280" y="3124080"/>
            <a:ext cx="533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9" name=""/>
          <p:cNvSpPr/>
          <p:nvPr/>
        </p:nvSpPr>
        <p:spPr>
          <a:xfrm>
            <a:off x="1295280" y="5334120"/>
            <a:ext cx="533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0" name=""/>
          <p:cNvSpPr/>
          <p:nvPr/>
        </p:nvSpPr>
        <p:spPr>
          <a:xfrm>
            <a:off x="3352680" y="2819520"/>
            <a:ext cx="13604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Internet Website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1" name=""/>
          <p:cNvSpPr/>
          <p:nvPr/>
        </p:nvSpPr>
        <p:spPr>
          <a:xfrm>
            <a:off x="3429000" y="2654280"/>
            <a:ext cx="121932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2" name=""/>
          <p:cNvSpPr/>
          <p:nvPr/>
        </p:nvSpPr>
        <p:spPr>
          <a:xfrm>
            <a:off x="5257800" y="2451240"/>
            <a:ext cx="10666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Highest NPV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3" name=""/>
          <p:cNvSpPr/>
          <p:nvPr/>
        </p:nvSpPr>
        <p:spPr>
          <a:xfrm>
            <a:off x="5181480" y="2438280"/>
            <a:ext cx="121932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4" name=""/>
          <p:cNvSpPr/>
          <p:nvPr/>
        </p:nvSpPr>
        <p:spPr>
          <a:xfrm>
            <a:off x="5257800" y="3200400"/>
            <a:ext cx="10666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Highest Rate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5" name=""/>
          <p:cNvSpPr/>
          <p:nvPr/>
        </p:nvSpPr>
        <p:spPr>
          <a:xfrm>
            <a:off x="5181480" y="3200400"/>
            <a:ext cx="121932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6" name=""/>
          <p:cNvSpPr/>
          <p:nvPr/>
        </p:nvSpPr>
        <p:spPr>
          <a:xfrm>
            <a:off x="6781680" y="2438280"/>
            <a:ext cx="10670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Posting Required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7" name=""/>
          <p:cNvSpPr/>
          <p:nvPr/>
        </p:nvSpPr>
        <p:spPr>
          <a:xfrm>
            <a:off x="6705720" y="2438280"/>
            <a:ext cx="121896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8" name=""/>
          <p:cNvSpPr/>
          <p:nvPr/>
        </p:nvSpPr>
        <p:spPr>
          <a:xfrm>
            <a:off x="6629400" y="3200400"/>
            <a:ext cx="1371600" cy="46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Advance Posting Required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9" name=""/>
          <p:cNvSpPr/>
          <p:nvPr/>
        </p:nvSpPr>
        <p:spPr>
          <a:xfrm>
            <a:off x="6705720" y="3200400"/>
            <a:ext cx="121896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0" name=""/>
          <p:cNvSpPr/>
          <p:nvPr/>
        </p:nvSpPr>
        <p:spPr>
          <a:xfrm>
            <a:off x="8305920" y="2405160"/>
            <a:ext cx="1295280" cy="64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Later of end of 1st day or end of open season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1" name=""/>
          <p:cNvSpPr/>
          <p:nvPr/>
        </p:nvSpPr>
        <p:spPr>
          <a:xfrm>
            <a:off x="8305920" y="2451240"/>
            <a:ext cx="1218960" cy="53316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2" name=""/>
          <p:cNvSpPr/>
          <p:nvPr/>
        </p:nvSpPr>
        <p:spPr>
          <a:xfrm>
            <a:off x="8305920" y="3124080"/>
            <a:ext cx="1295280" cy="64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Later of end of 1st day or end of open season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3" name=""/>
          <p:cNvSpPr/>
          <p:nvPr/>
        </p:nvSpPr>
        <p:spPr>
          <a:xfrm>
            <a:off x="8305920" y="3200400"/>
            <a:ext cx="121896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4" name=""/>
          <p:cNvSpPr/>
          <p:nvPr/>
        </p:nvSpPr>
        <p:spPr>
          <a:xfrm>
            <a:off x="6400800" y="26668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5" name=""/>
          <p:cNvSpPr/>
          <p:nvPr/>
        </p:nvSpPr>
        <p:spPr>
          <a:xfrm>
            <a:off x="6400800" y="34290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6" name=""/>
          <p:cNvSpPr/>
          <p:nvPr/>
        </p:nvSpPr>
        <p:spPr>
          <a:xfrm>
            <a:off x="7924680" y="342900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7" name=""/>
          <p:cNvSpPr/>
          <p:nvPr/>
        </p:nvSpPr>
        <p:spPr>
          <a:xfrm>
            <a:off x="7924680" y="266688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/>
          <p:nvPr/>
        </p:nvSpPr>
        <p:spPr>
          <a:xfrm>
            <a:off x="5257800" y="4737240"/>
            <a:ext cx="10666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Highest NPV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"/>
          <p:cNvSpPr/>
          <p:nvPr/>
        </p:nvSpPr>
        <p:spPr>
          <a:xfrm>
            <a:off x="5181480" y="4724280"/>
            <a:ext cx="121932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/>
          <p:nvPr/>
        </p:nvSpPr>
        <p:spPr>
          <a:xfrm>
            <a:off x="5257800" y="5486400"/>
            <a:ext cx="10666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Highest Rate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/>
          <p:nvPr/>
        </p:nvSpPr>
        <p:spPr>
          <a:xfrm>
            <a:off x="5181480" y="5486400"/>
            <a:ext cx="121932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"/>
          <p:cNvSpPr/>
          <p:nvPr/>
        </p:nvSpPr>
        <p:spPr>
          <a:xfrm>
            <a:off x="6781680" y="4724280"/>
            <a:ext cx="10670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Posting Required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>
            <a:off x="6705720" y="4724280"/>
            <a:ext cx="121896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4" name=""/>
          <p:cNvSpPr/>
          <p:nvPr/>
        </p:nvSpPr>
        <p:spPr>
          <a:xfrm>
            <a:off x="6629400" y="5486400"/>
            <a:ext cx="1371600" cy="46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Advance Posting Required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"/>
          <p:cNvSpPr/>
          <p:nvPr/>
        </p:nvSpPr>
        <p:spPr>
          <a:xfrm>
            <a:off x="6705720" y="5486400"/>
            <a:ext cx="121896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6" name=""/>
          <p:cNvSpPr/>
          <p:nvPr/>
        </p:nvSpPr>
        <p:spPr>
          <a:xfrm>
            <a:off x="8229600" y="4691160"/>
            <a:ext cx="1371600" cy="64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Later of end of 2nd day or end of open season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"/>
          <p:cNvSpPr/>
          <p:nvPr/>
        </p:nvSpPr>
        <p:spPr>
          <a:xfrm>
            <a:off x="8305920" y="4737240"/>
            <a:ext cx="1218960" cy="53316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8" name=""/>
          <p:cNvSpPr/>
          <p:nvPr/>
        </p:nvSpPr>
        <p:spPr>
          <a:xfrm>
            <a:off x="8305920" y="5410080"/>
            <a:ext cx="1295280" cy="64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Later of end of 2nd day or end of open season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"/>
          <p:cNvSpPr/>
          <p:nvPr/>
        </p:nvSpPr>
        <p:spPr>
          <a:xfrm>
            <a:off x="8305920" y="5486400"/>
            <a:ext cx="121896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0" name=""/>
          <p:cNvSpPr/>
          <p:nvPr/>
        </p:nvSpPr>
        <p:spPr>
          <a:xfrm>
            <a:off x="6400800" y="49528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1" name=""/>
          <p:cNvSpPr/>
          <p:nvPr/>
        </p:nvSpPr>
        <p:spPr>
          <a:xfrm>
            <a:off x="3048120" y="312408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2" name=""/>
          <p:cNvSpPr/>
          <p:nvPr/>
        </p:nvSpPr>
        <p:spPr>
          <a:xfrm>
            <a:off x="3048120" y="533412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3" name=""/>
          <p:cNvSpPr/>
          <p:nvPr/>
        </p:nvSpPr>
        <p:spPr>
          <a:xfrm flipV="1">
            <a:off x="4648320" y="2666520"/>
            <a:ext cx="53316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4" name=""/>
          <p:cNvSpPr/>
          <p:nvPr/>
        </p:nvSpPr>
        <p:spPr>
          <a:xfrm>
            <a:off x="4648320" y="3200400"/>
            <a:ext cx="53316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5" name=""/>
          <p:cNvSpPr/>
          <p:nvPr/>
        </p:nvSpPr>
        <p:spPr>
          <a:xfrm flipV="1">
            <a:off x="4648320" y="4952880"/>
            <a:ext cx="533160" cy="152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6" name=""/>
          <p:cNvSpPr/>
          <p:nvPr/>
        </p:nvSpPr>
        <p:spPr>
          <a:xfrm>
            <a:off x="4648320" y="5410080"/>
            <a:ext cx="53316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7" name=""/>
          <p:cNvSpPr/>
          <p:nvPr/>
        </p:nvSpPr>
        <p:spPr>
          <a:xfrm>
            <a:off x="6400800" y="57150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8" name=""/>
          <p:cNvSpPr/>
          <p:nvPr/>
        </p:nvSpPr>
        <p:spPr>
          <a:xfrm>
            <a:off x="7924680" y="571500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9" name=""/>
          <p:cNvSpPr/>
          <p:nvPr/>
        </p:nvSpPr>
        <p:spPr>
          <a:xfrm>
            <a:off x="7924680" y="495288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0" name=""/>
          <p:cNvSpPr/>
          <p:nvPr/>
        </p:nvSpPr>
        <p:spPr>
          <a:xfrm>
            <a:off x="0" y="6095880"/>
            <a:ext cx="8458200" cy="12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operational capacity must be posted as generally available prior to sale.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 capacity available to sell is the end of the same day(s) required for posting prior to selling.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Must comply with the directions contained in the Open Season as to when bids will be accepted.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Assumes bid methodology posting time is within the Open Season posting period.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bid methodology will always default to Highest NPV unless stated otherwise via a separate notice.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 the LFT tariff, newly available capacity is only required to be posted a minimum of 1 day and maximum of 2 days.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Business Day is from 9:00 a.m. to 5:00 p.m.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1" name=""/>
          <p:cNvSpPr/>
          <p:nvPr/>
        </p:nvSpPr>
        <p:spPr>
          <a:xfrm>
            <a:off x="0" y="0"/>
            <a:ext cx="40384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Transwestern Pipeline Company Posting Procedures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"/>
          <p:cNvSpPr/>
          <p:nvPr/>
        </p:nvSpPr>
        <p:spPr>
          <a:xfrm>
            <a:off x="0" y="2666880"/>
            <a:ext cx="96012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EOL CAPACITY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3" name=""/>
          <p:cNvSpPr/>
          <p:nvPr/>
        </p:nvSpPr>
        <p:spPr>
          <a:xfrm>
            <a:off x="1143000" y="3352680"/>
            <a:ext cx="7162920" cy="95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240" rIns="102240" tIns="51120" bIns="5112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POSTING REQUIREMENTS AND TIMING OF BIDS &amp; AWARDS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4" name=""/>
          <p:cNvSpPr/>
          <p:nvPr/>
        </p:nvSpPr>
        <p:spPr>
          <a:xfrm>
            <a:off x="0" y="0"/>
            <a:ext cx="40384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Transwestern Pipeline Company Posting Procedures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" name=""/>
          <p:cNvSpPr/>
          <p:nvPr/>
        </p:nvSpPr>
        <p:spPr>
          <a:xfrm>
            <a:off x="0" y="149400"/>
            <a:ext cx="9601200" cy="46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EOL CAPACITY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6" name=""/>
          <p:cNvSpPr/>
          <p:nvPr/>
        </p:nvSpPr>
        <p:spPr>
          <a:xfrm>
            <a:off x="98280" y="1355760"/>
            <a:ext cx="11210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TERM OF CAPACITY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7" name=""/>
          <p:cNvSpPr/>
          <p:nvPr/>
        </p:nvSpPr>
        <p:spPr>
          <a:xfrm>
            <a:off x="1523880" y="1143000"/>
            <a:ext cx="167184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LENGTH OF POSTING PRIOR TO SELLING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8" name=""/>
          <p:cNvSpPr/>
          <p:nvPr/>
        </p:nvSpPr>
        <p:spPr>
          <a:xfrm>
            <a:off x="3502080" y="1143000"/>
            <a:ext cx="114624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LOCATION OF POSTING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9" name=""/>
          <p:cNvSpPr/>
          <p:nvPr/>
        </p:nvSpPr>
        <p:spPr>
          <a:xfrm>
            <a:off x="4876920" y="1143000"/>
            <a:ext cx="167616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BID METHODOLOGY USED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0" name=""/>
          <p:cNvSpPr/>
          <p:nvPr/>
        </p:nvSpPr>
        <p:spPr>
          <a:xfrm>
            <a:off x="6553080" y="1143000"/>
            <a:ext cx="167652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BID METHODOLOGY POSTING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1" name=""/>
          <p:cNvSpPr/>
          <p:nvPr/>
        </p:nvSpPr>
        <p:spPr>
          <a:xfrm>
            <a:off x="8305920" y="1355760"/>
            <a:ext cx="13716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AVAILABLE TO SELL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62" name=""/>
          <p:cNvGrpSpPr/>
          <p:nvPr/>
        </p:nvGrpSpPr>
        <p:grpSpPr>
          <a:xfrm>
            <a:off x="152280" y="685800"/>
            <a:ext cx="9296640" cy="425160"/>
            <a:chOff x="152280" y="685800"/>
            <a:chExt cx="9296640" cy="425160"/>
          </a:xfrm>
        </p:grpSpPr>
        <p:sp>
          <p:nvSpPr>
            <p:cNvPr id="563" name=""/>
            <p:cNvSpPr/>
            <p:nvPr/>
          </p:nvSpPr>
          <p:spPr>
            <a:xfrm>
              <a:off x="457200" y="757080"/>
              <a:ext cx="3841920" cy="33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02240" rIns="102240" tIns="51120" bIns="51120" anchor="t">
              <a:spAutoFit/>
            </a:bodyPr>
            <a:p>
              <a:pPr algn="ctr">
                <a:lnSpc>
                  <a:spcPct val="100000"/>
                </a:lnSpc>
                <a:spcBef>
                  <a:spcPts val="938"/>
                </a:spcBef>
                <a:tabLst>
                  <a:tab algn="l" pos="0"/>
                  <a:tab algn="l" pos="966960"/>
                  <a:tab algn="l" pos="1933560"/>
                  <a:tab algn="l" pos="2900520"/>
                  <a:tab algn="l" pos="3867120"/>
                  <a:tab algn="l" pos="4834080"/>
                  <a:tab algn="l" pos="5800680"/>
                  <a:tab algn="l" pos="6767640"/>
                  <a:tab algn="l" pos="7734240"/>
                  <a:tab algn="l" pos="8701200"/>
                  <a:tab algn="l" pos="9667800"/>
                  <a:tab algn="l" pos="10634760"/>
                </a:tabLst>
              </a:pPr>
              <a:r>
                <a:rPr b="1" lang="en-US" sz="1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CAPACITY POSTING REQUIREMENTS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4" name=""/>
            <p:cNvSpPr/>
            <p:nvPr/>
          </p:nvSpPr>
          <p:spPr>
            <a:xfrm>
              <a:off x="5146560" y="757080"/>
              <a:ext cx="3921120" cy="33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02240" rIns="102240" tIns="51120" bIns="51120" anchor="t">
              <a:spAutoFit/>
            </a:bodyPr>
            <a:p>
              <a:pPr algn="ctr">
                <a:lnSpc>
                  <a:spcPct val="100000"/>
                </a:lnSpc>
                <a:spcBef>
                  <a:spcPts val="938"/>
                </a:spcBef>
                <a:tabLst>
                  <a:tab algn="l" pos="0"/>
                  <a:tab algn="l" pos="966960"/>
                  <a:tab algn="l" pos="1933560"/>
                  <a:tab algn="l" pos="2900520"/>
                  <a:tab algn="l" pos="3867120"/>
                  <a:tab algn="l" pos="4834080"/>
                  <a:tab algn="l" pos="5800680"/>
                  <a:tab algn="l" pos="6767640"/>
                  <a:tab algn="l" pos="7734240"/>
                  <a:tab algn="l" pos="8701200"/>
                  <a:tab algn="l" pos="9667800"/>
                  <a:tab algn="l" pos="10634760"/>
                </a:tabLst>
              </a:pPr>
              <a:r>
                <a:rPr b="1" lang="en-US" sz="1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TIMING OF BIDS &amp; AWARDS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5" name=""/>
            <p:cNvSpPr/>
            <p:nvPr/>
          </p:nvSpPr>
          <p:spPr>
            <a:xfrm>
              <a:off x="152280" y="685800"/>
              <a:ext cx="9296640" cy="4251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01880" rIns="101880" tIns="50760" bIns="5076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6" name=""/>
            <p:cNvSpPr/>
            <p:nvPr/>
          </p:nvSpPr>
          <p:spPr>
            <a:xfrm>
              <a:off x="4800600" y="685800"/>
              <a:ext cx="0" cy="4251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01880" rIns="101880" tIns="50760" bIns="50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67" name=""/>
          <p:cNvSpPr/>
          <p:nvPr/>
        </p:nvSpPr>
        <p:spPr>
          <a:xfrm>
            <a:off x="76320" y="2057400"/>
            <a:ext cx="11430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 months or less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8" name=""/>
          <p:cNvSpPr/>
          <p:nvPr/>
        </p:nvSpPr>
        <p:spPr>
          <a:xfrm>
            <a:off x="152280" y="3898800"/>
            <a:ext cx="11430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&gt; 5 months  to &lt; 1 year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9" name=""/>
          <p:cNvSpPr/>
          <p:nvPr/>
        </p:nvSpPr>
        <p:spPr>
          <a:xfrm>
            <a:off x="152280" y="5880240"/>
            <a:ext cx="11430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year or longer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0" name=""/>
          <p:cNvSpPr/>
          <p:nvPr/>
        </p:nvSpPr>
        <p:spPr>
          <a:xfrm>
            <a:off x="1843200" y="3898800"/>
            <a:ext cx="12808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Previously Posted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1" name=""/>
          <p:cNvSpPr/>
          <p:nvPr/>
        </p:nvSpPr>
        <p:spPr>
          <a:xfrm>
            <a:off x="5181480" y="3809880"/>
            <a:ext cx="121932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Highest Acceptable Bid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2" name=""/>
          <p:cNvSpPr/>
          <p:nvPr/>
        </p:nvSpPr>
        <p:spPr>
          <a:xfrm>
            <a:off x="6553080" y="3809880"/>
            <a:ext cx="1600200" cy="64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Previously Posted on Unsubscribed Capacity Report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3" name=""/>
          <p:cNvSpPr/>
          <p:nvPr/>
        </p:nvSpPr>
        <p:spPr>
          <a:xfrm>
            <a:off x="8229600" y="3746520"/>
            <a:ext cx="1371600" cy="82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Right Away – When Customer Clicks or TW Counters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4" name=""/>
          <p:cNvSpPr/>
          <p:nvPr/>
        </p:nvSpPr>
        <p:spPr>
          <a:xfrm>
            <a:off x="3505320" y="3701880"/>
            <a:ext cx="1360440" cy="95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Unsubscribed Capacity Report and 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5" name=""/>
          <p:cNvSpPr/>
          <p:nvPr/>
        </p:nvSpPr>
        <p:spPr>
          <a:xfrm>
            <a:off x="3581280" y="3733920"/>
            <a:ext cx="121932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6" name=""/>
          <p:cNvSpPr/>
          <p:nvPr/>
        </p:nvSpPr>
        <p:spPr>
          <a:xfrm>
            <a:off x="76320" y="1905120"/>
            <a:ext cx="121896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7" name=""/>
          <p:cNvSpPr/>
          <p:nvPr/>
        </p:nvSpPr>
        <p:spPr>
          <a:xfrm>
            <a:off x="76320" y="3733920"/>
            <a:ext cx="121896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8" name=""/>
          <p:cNvSpPr/>
          <p:nvPr/>
        </p:nvSpPr>
        <p:spPr>
          <a:xfrm>
            <a:off x="1828800" y="3733920"/>
            <a:ext cx="121932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9" name=""/>
          <p:cNvSpPr/>
          <p:nvPr/>
        </p:nvSpPr>
        <p:spPr>
          <a:xfrm>
            <a:off x="76320" y="5715000"/>
            <a:ext cx="121896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0" name=""/>
          <p:cNvSpPr/>
          <p:nvPr/>
        </p:nvSpPr>
        <p:spPr>
          <a:xfrm>
            <a:off x="5181480" y="3733920"/>
            <a:ext cx="121932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1" name=""/>
          <p:cNvSpPr/>
          <p:nvPr/>
        </p:nvSpPr>
        <p:spPr>
          <a:xfrm>
            <a:off x="6705720" y="3733920"/>
            <a:ext cx="129528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2" name=""/>
          <p:cNvSpPr/>
          <p:nvPr/>
        </p:nvSpPr>
        <p:spPr>
          <a:xfrm>
            <a:off x="8305920" y="3733920"/>
            <a:ext cx="121896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3" name=""/>
          <p:cNvSpPr/>
          <p:nvPr/>
        </p:nvSpPr>
        <p:spPr>
          <a:xfrm>
            <a:off x="1295280" y="2362320"/>
            <a:ext cx="533520" cy="1676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4" name=""/>
          <p:cNvSpPr/>
          <p:nvPr/>
        </p:nvSpPr>
        <p:spPr>
          <a:xfrm>
            <a:off x="1295280" y="4191120"/>
            <a:ext cx="533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5" name=""/>
          <p:cNvSpPr/>
          <p:nvPr/>
        </p:nvSpPr>
        <p:spPr>
          <a:xfrm flipV="1">
            <a:off x="1295280" y="4343400"/>
            <a:ext cx="533520" cy="1828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6" name=""/>
          <p:cNvSpPr/>
          <p:nvPr/>
        </p:nvSpPr>
        <p:spPr>
          <a:xfrm>
            <a:off x="3048120" y="419112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7" name=""/>
          <p:cNvSpPr/>
          <p:nvPr/>
        </p:nvSpPr>
        <p:spPr>
          <a:xfrm>
            <a:off x="4800600" y="419112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8" name=""/>
          <p:cNvSpPr/>
          <p:nvPr/>
        </p:nvSpPr>
        <p:spPr>
          <a:xfrm>
            <a:off x="6400800" y="41911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9" name=""/>
          <p:cNvSpPr/>
          <p:nvPr/>
        </p:nvSpPr>
        <p:spPr>
          <a:xfrm>
            <a:off x="8001000" y="41911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0" name=""/>
          <p:cNvSpPr/>
          <p:nvPr/>
        </p:nvSpPr>
        <p:spPr>
          <a:xfrm>
            <a:off x="0" y="0"/>
            <a:ext cx="40384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Transwestern Pipeline Company Posting Procedures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1" name=""/>
          <p:cNvSpPr/>
          <p:nvPr/>
        </p:nvSpPr>
        <p:spPr>
          <a:xfrm>
            <a:off x="158760" y="6634080"/>
            <a:ext cx="8454960" cy="69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capacity must be posted as generally available prior to sale.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sold on EOL has met the newly available capacity posting requirements.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EOL/Internet Website indicates that capacity sold on EOL is at the posted rate rather than the Highest NPV or Highest Rate methodology.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Business Day is from 9:00 a.m. to 5:00 p.m.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533520" y="316080"/>
            <a:ext cx="8762760" cy="37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75000"/>
              </a:lnSpc>
              <a:spcBef>
                <a:spcPts val="1500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NEWLY AVAILABLE CAPACITY - NO SEPARATE NOTICE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98280" y="1384200"/>
            <a:ext cx="11210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TERM OF CAPACITY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600200" y="1171440"/>
            <a:ext cx="167652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LENGTH OF POSTING PRIOR TO SELLING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502080" y="1171440"/>
            <a:ext cx="114624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LOCATION OF POSTING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876920" y="1171440"/>
            <a:ext cx="167616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BID METHODOLOGY USED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553080" y="1171440"/>
            <a:ext cx="167652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BID METHODOLOGY POSTING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8305920" y="1384200"/>
            <a:ext cx="13716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AVAILABLE TO SELL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" name=""/>
          <p:cNvGrpSpPr/>
          <p:nvPr/>
        </p:nvGrpSpPr>
        <p:grpSpPr>
          <a:xfrm>
            <a:off x="152280" y="793800"/>
            <a:ext cx="9296640" cy="425160"/>
            <a:chOff x="152280" y="793800"/>
            <a:chExt cx="9296640" cy="425160"/>
          </a:xfrm>
        </p:grpSpPr>
        <p:sp>
          <p:nvSpPr>
            <p:cNvPr id="17" name=""/>
            <p:cNvSpPr/>
            <p:nvPr/>
          </p:nvSpPr>
          <p:spPr>
            <a:xfrm>
              <a:off x="457200" y="865080"/>
              <a:ext cx="3841920" cy="33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02240" rIns="102240" tIns="51120" bIns="51120" anchor="t">
              <a:spAutoFit/>
            </a:bodyPr>
            <a:p>
              <a:pPr algn="ctr">
                <a:lnSpc>
                  <a:spcPct val="100000"/>
                </a:lnSpc>
                <a:spcBef>
                  <a:spcPts val="938"/>
                </a:spcBef>
                <a:tabLst>
                  <a:tab algn="l" pos="0"/>
                  <a:tab algn="l" pos="966960"/>
                  <a:tab algn="l" pos="1933560"/>
                  <a:tab algn="l" pos="2900520"/>
                  <a:tab algn="l" pos="3867120"/>
                  <a:tab algn="l" pos="4834080"/>
                  <a:tab algn="l" pos="5800680"/>
                  <a:tab algn="l" pos="6767640"/>
                  <a:tab algn="l" pos="7734240"/>
                  <a:tab algn="l" pos="8701200"/>
                  <a:tab algn="l" pos="9667800"/>
                  <a:tab algn="l" pos="10634760"/>
                </a:tabLst>
              </a:pPr>
              <a:r>
                <a:rPr b="1" lang="en-US" sz="1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CAPACITY POSTING REQUIREMENTS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5146560" y="865080"/>
              <a:ext cx="3921120" cy="33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02240" rIns="102240" tIns="51120" bIns="51120" anchor="t">
              <a:spAutoFit/>
            </a:bodyPr>
            <a:p>
              <a:pPr algn="ctr">
                <a:lnSpc>
                  <a:spcPct val="100000"/>
                </a:lnSpc>
                <a:spcBef>
                  <a:spcPts val="938"/>
                </a:spcBef>
                <a:tabLst>
                  <a:tab algn="l" pos="0"/>
                  <a:tab algn="l" pos="966960"/>
                  <a:tab algn="l" pos="1933560"/>
                  <a:tab algn="l" pos="2900520"/>
                  <a:tab algn="l" pos="3867120"/>
                  <a:tab algn="l" pos="4834080"/>
                  <a:tab algn="l" pos="5800680"/>
                  <a:tab algn="l" pos="6767640"/>
                  <a:tab algn="l" pos="7734240"/>
                  <a:tab algn="l" pos="8701200"/>
                  <a:tab algn="l" pos="9667800"/>
                  <a:tab algn="l" pos="10634760"/>
                </a:tabLst>
              </a:pPr>
              <a:r>
                <a:rPr b="1" lang="en-US" sz="1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TIMING OF BIDS &amp; AWARDS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152280" y="793800"/>
              <a:ext cx="9296640" cy="4251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01880" rIns="101880" tIns="50760" bIns="5076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4800600" y="793800"/>
              <a:ext cx="0" cy="4251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01880" rIns="101880" tIns="50760" bIns="50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1" name=""/>
          <p:cNvSpPr/>
          <p:nvPr/>
        </p:nvSpPr>
        <p:spPr>
          <a:xfrm>
            <a:off x="76320" y="2057400"/>
            <a:ext cx="11430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 months or less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52280" y="3898800"/>
            <a:ext cx="11430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&gt; 5 months  to &lt; 1 year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52280" y="5880240"/>
            <a:ext cx="11430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year or longer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828800" y="2057400"/>
            <a:ext cx="11844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Business Day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828800" y="3898800"/>
            <a:ext cx="12812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 Business Days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843200" y="5867280"/>
            <a:ext cx="12808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 Business Days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257800" y="3886200"/>
            <a:ext cx="10666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Highest NPV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553080" y="3886200"/>
            <a:ext cx="16002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Posting Required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8305920" y="2057400"/>
            <a:ext cx="12952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 of 1st day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8229600" y="3898800"/>
            <a:ext cx="12952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 of 3rd day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8381880" y="5880240"/>
            <a:ext cx="10670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 of 5th day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505320" y="3838680"/>
            <a:ext cx="136044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Unsubscribed Capacity Report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581280" y="3733920"/>
            <a:ext cx="121932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6320" y="1905120"/>
            <a:ext cx="121896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76320" y="3733920"/>
            <a:ext cx="121896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828800" y="3733920"/>
            <a:ext cx="121932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828800" y="1905120"/>
            <a:ext cx="121932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76320" y="5715000"/>
            <a:ext cx="121896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828800" y="5715000"/>
            <a:ext cx="121932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181480" y="3733920"/>
            <a:ext cx="121932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705720" y="3733920"/>
            <a:ext cx="121896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8305920" y="1905120"/>
            <a:ext cx="121896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8305920" y="3733920"/>
            <a:ext cx="121896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8305920" y="5715000"/>
            <a:ext cx="121896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295280" y="2362320"/>
            <a:ext cx="533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295280" y="4191120"/>
            <a:ext cx="533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295280" y="6172200"/>
            <a:ext cx="533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flipV="1">
            <a:off x="3048120" y="4267080"/>
            <a:ext cx="533160" cy="1905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048120" y="419112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048120" y="2362320"/>
            <a:ext cx="533160" cy="1752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800600" y="419112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400800" y="41911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 flipV="1">
            <a:off x="7924680" y="2361960"/>
            <a:ext cx="381240" cy="1600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7924680" y="419112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7924680" y="4419720"/>
            <a:ext cx="381240" cy="1676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0" y="6634080"/>
            <a:ext cx="9601200" cy="69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capacity must be posted as generally available prior to sale.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bid methodology will always default to Highest NPV unless stated otherwise via a separate notice.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 capacity available to sell is the end of the same day(s) required for posting prior to selling.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Business Day is from 9:00 a.m. to 5:00 p.m.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0" y="0"/>
            <a:ext cx="40384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Transwestern Pipeline Company Posting Procedures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"/>
          <p:cNvSpPr/>
          <p:nvPr/>
        </p:nvSpPr>
        <p:spPr>
          <a:xfrm>
            <a:off x="0" y="152280"/>
            <a:ext cx="9601200" cy="46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NEWLY AVAILABLE CAPACITY – SEPARATE NOTICE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98280" y="1279440"/>
            <a:ext cx="11210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TERM OF CAPACITY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1523880" y="1066680"/>
            <a:ext cx="167184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LENGTH OF POSTING PRIOR TO SELLING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502080" y="1066680"/>
            <a:ext cx="114624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LOCATION OF POSTING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876920" y="1066680"/>
            <a:ext cx="167616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BID METHODOLOGY USED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6553080" y="1066680"/>
            <a:ext cx="167652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BID METHODOLOGY POSTING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8305920" y="1279440"/>
            <a:ext cx="13716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AVAILABLE TO SELL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5" name=""/>
          <p:cNvGrpSpPr/>
          <p:nvPr/>
        </p:nvGrpSpPr>
        <p:grpSpPr>
          <a:xfrm>
            <a:off x="152280" y="609480"/>
            <a:ext cx="9296640" cy="425160"/>
            <a:chOff x="152280" y="609480"/>
            <a:chExt cx="9296640" cy="425160"/>
          </a:xfrm>
        </p:grpSpPr>
        <p:sp>
          <p:nvSpPr>
            <p:cNvPr id="66" name=""/>
            <p:cNvSpPr/>
            <p:nvPr/>
          </p:nvSpPr>
          <p:spPr>
            <a:xfrm>
              <a:off x="457200" y="680760"/>
              <a:ext cx="3841920" cy="33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02240" rIns="102240" tIns="51120" bIns="51120" anchor="t">
              <a:spAutoFit/>
            </a:bodyPr>
            <a:p>
              <a:pPr algn="ctr">
                <a:lnSpc>
                  <a:spcPct val="100000"/>
                </a:lnSpc>
                <a:spcBef>
                  <a:spcPts val="938"/>
                </a:spcBef>
                <a:tabLst>
                  <a:tab algn="l" pos="0"/>
                  <a:tab algn="l" pos="966960"/>
                  <a:tab algn="l" pos="1933560"/>
                  <a:tab algn="l" pos="2900520"/>
                  <a:tab algn="l" pos="3867120"/>
                  <a:tab algn="l" pos="4834080"/>
                  <a:tab algn="l" pos="5800680"/>
                  <a:tab algn="l" pos="6767640"/>
                  <a:tab algn="l" pos="7734240"/>
                  <a:tab algn="l" pos="8701200"/>
                  <a:tab algn="l" pos="9667800"/>
                  <a:tab algn="l" pos="10634760"/>
                </a:tabLst>
              </a:pPr>
              <a:r>
                <a:rPr b="1" lang="en-US" sz="1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CAPACITY POSTING REQUIREMENTS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5146560" y="680760"/>
              <a:ext cx="3921120" cy="33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02240" rIns="102240" tIns="51120" bIns="51120" anchor="t">
              <a:spAutoFit/>
            </a:bodyPr>
            <a:p>
              <a:pPr algn="ctr">
                <a:lnSpc>
                  <a:spcPct val="100000"/>
                </a:lnSpc>
                <a:spcBef>
                  <a:spcPts val="938"/>
                </a:spcBef>
                <a:tabLst>
                  <a:tab algn="l" pos="0"/>
                  <a:tab algn="l" pos="966960"/>
                  <a:tab algn="l" pos="1933560"/>
                  <a:tab algn="l" pos="2900520"/>
                  <a:tab algn="l" pos="3867120"/>
                  <a:tab algn="l" pos="4834080"/>
                  <a:tab algn="l" pos="5800680"/>
                  <a:tab algn="l" pos="6767640"/>
                  <a:tab algn="l" pos="7734240"/>
                  <a:tab algn="l" pos="8701200"/>
                  <a:tab algn="l" pos="9667800"/>
                  <a:tab algn="l" pos="10634760"/>
                </a:tabLst>
              </a:pPr>
              <a:r>
                <a:rPr b="1" lang="en-US" sz="1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TIMING OF BIDS &amp; AWARDS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152280" y="609480"/>
              <a:ext cx="9296640" cy="4251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01880" rIns="101880" tIns="50760" bIns="5076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4800600" y="609480"/>
              <a:ext cx="0" cy="4251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01880" rIns="101880" tIns="50760" bIns="50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0" name=""/>
          <p:cNvSpPr/>
          <p:nvPr/>
        </p:nvSpPr>
        <p:spPr>
          <a:xfrm>
            <a:off x="76320" y="2133720"/>
            <a:ext cx="11430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 months or less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52280" y="3898800"/>
            <a:ext cx="11430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&gt; 5 months  to &lt; 1 year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52280" y="5423040"/>
            <a:ext cx="11430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year or longer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828800" y="2133720"/>
            <a:ext cx="11844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Business Day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828800" y="3898800"/>
            <a:ext cx="12812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 Business Days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843200" y="5410080"/>
            <a:ext cx="12808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 Business Days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505320" y="3886200"/>
            <a:ext cx="13604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Internet Website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76320" y="1981080"/>
            <a:ext cx="1218960" cy="83844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76320" y="3733920"/>
            <a:ext cx="121896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828800" y="3733920"/>
            <a:ext cx="121932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1828800" y="1981080"/>
            <a:ext cx="1219320" cy="83844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76320" y="5257800"/>
            <a:ext cx="121896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828800" y="5257800"/>
            <a:ext cx="121932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295280" y="2438280"/>
            <a:ext cx="533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295280" y="4191120"/>
            <a:ext cx="533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295280" y="5715000"/>
            <a:ext cx="533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3048120" y="419112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048120" y="243828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581280" y="3733920"/>
            <a:ext cx="121932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3516480" y="2133720"/>
            <a:ext cx="13604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Internet Website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581280" y="1981080"/>
            <a:ext cx="1219320" cy="83844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3505320" y="5423040"/>
            <a:ext cx="13604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Internet Website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581280" y="5257800"/>
            <a:ext cx="121932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5181480" y="1828800"/>
            <a:ext cx="121932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5257800" y="2590920"/>
            <a:ext cx="10666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Highest Rate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5181480" y="2590920"/>
            <a:ext cx="1219320" cy="53316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5181480" y="3505320"/>
            <a:ext cx="1219320" cy="53316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5257800" y="4191120"/>
            <a:ext cx="10666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Highest Rate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5181480" y="4191120"/>
            <a:ext cx="1219320" cy="53316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5181480" y="5105520"/>
            <a:ext cx="1219320" cy="53316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257800" y="5867280"/>
            <a:ext cx="10666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Highest Rate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181480" y="5867280"/>
            <a:ext cx="121932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6781680" y="1828800"/>
            <a:ext cx="10670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Posting Required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6705720" y="1828800"/>
            <a:ext cx="121896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3048120" y="571500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 flipV="1">
            <a:off x="4800600" y="5333760"/>
            <a:ext cx="38088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4800600" y="5791320"/>
            <a:ext cx="38088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 flipV="1">
            <a:off x="4800600" y="3809520"/>
            <a:ext cx="38088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4800600" y="4267080"/>
            <a:ext cx="380880" cy="152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flipV="1">
            <a:off x="4800600" y="2133360"/>
            <a:ext cx="380880" cy="75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4800600" y="2514600"/>
            <a:ext cx="38088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6629400" y="2590920"/>
            <a:ext cx="1371600" cy="46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Advance Posting Required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6705720" y="2590920"/>
            <a:ext cx="1218960" cy="53316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6781680" y="3505320"/>
            <a:ext cx="10670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Posting Required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6705720" y="3505320"/>
            <a:ext cx="1218960" cy="53316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6629400" y="4191120"/>
            <a:ext cx="1371600" cy="46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Advance Posting Required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6705720" y="4191120"/>
            <a:ext cx="1218960" cy="53316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6781680" y="5105520"/>
            <a:ext cx="10670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Posting Required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6705720" y="5105520"/>
            <a:ext cx="1218960" cy="53316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6629400" y="5867280"/>
            <a:ext cx="1371600" cy="46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Advance Posting Required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6705720" y="5867280"/>
            <a:ext cx="121896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8381880" y="1841400"/>
            <a:ext cx="10670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 of 1st Day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8305920" y="1841400"/>
            <a:ext cx="121896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8381880" y="2590920"/>
            <a:ext cx="10670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 of 1st Day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8305920" y="2590920"/>
            <a:ext cx="1218960" cy="53316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8381880" y="3505320"/>
            <a:ext cx="10670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 of 3rd Day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8305920" y="3505320"/>
            <a:ext cx="1218960" cy="53316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8381880" y="4191120"/>
            <a:ext cx="10670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 of 3rd Day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8305920" y="4191120"/>
            <a:ext cx="1218960" cy="53316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8381880" y="5105520"/>
            <a:ext cx="10670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 of 5th Day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8305920" y="5105520"/>
            <a:ext cx="1218960" cy="53316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8381880" y="5867280"/>
            <a:ext cx="10670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 of 5th Day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8305920" y="5867280"/>
            <a:ext cx="121896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6400800" y="19810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6400800" y="28195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6400800" y="37339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6400800" y="44197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6400800" y="53341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6400800" y="60958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7924680" y="609588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7924680" y="533412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7924680" y="441972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7924680" y="373392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7924680" y="281952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7924680" y="198108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0" y="6324480"/>
            <a:ext cx="9144000" cy="10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capacity must be posted as generally available prior to sale.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 capacity available to sell is the end of the same day(s) required for posting prior to selling.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indicate a bid period; if no bid period indicated, may accept bids at any time and award capacity at the end of the period in the final column.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bid methodology will always default to Highest NPV unless stated otherwise via a separate notice.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Assumes bid methodology posting time is within the 3 or 5 day posting period.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Business Day is from 9:00 a.m. to 5:00 p.m.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0" y="0"/>
            <a:ext cx="40384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Transwestern Pipeline Company Posting Procedures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5257800" y="3505320"/>
            <a:ext cx="10666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Highest NPV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5257800" y="1841400"/>
            <a:ext cx="10666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Highest NPV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5257800" y="5105520"/>
            <a:ext cx="10666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Highest NPV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"/>
          <p:cNvSpPr/>
          <p:nvPr/>
        </p:nvSpPr>
        <p:spPr>
          <a:xfrm>
            <a:off x="0" y="152280"/>
            <a:ext cx="9601200" cy="46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NEWLY AVAILABLE CAPACITY – OPEN SEASON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98280" y="1203480"/>
            <a:ext cx="11210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TERM OF CAPACITY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1528920" y="995400"/>
            <a:ext cx="174780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LENGTH OF POSTING PRIOR TO SELLING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3502080" y="990720"/>
            <a:ext cx="114624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LOCATION OF POSTING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4876920" y="990720"/>
            <a:ext cx="167616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BID METHODOLOGY USED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6553080" y="990720"/>
            <a:ext cx="167652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BID METHODOLOGY POSTING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8305920" y="1203480"/>
            <a:ext cx="13716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AVAILABLE TO SELL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7" name=""/>
          <p:cNvGrpSpPr/>
          <p:nvPr/>
        </p:nvGrpSpPr>
        <p:grpSpPr>
          <a:xfrm>
            <a:off x="152280" y="565200"/>
            <a:ext cx="9296640" cy="425160"/>
            <a:chOff x="152280" y="565200"/>
            <a:chExt cx="9296640" cy="425160"/>
          </a:xfrm>
        </p:grpSpPr>
        <p:sp>
          <p:nvSpPr>
            <p:cNvPr id="158" name=""/>
            <p:cNvSpPr/>
            <p:nvPr/>
          </p:nvSpPr>
          <p:spPr>
            <a:xfrm>
              <a:off x="457200" y="636480"/>
              <a:ext cx="3841920" cy="33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02240" rIns="102240" tIns="51120" bIns="51120" anchor="t">
              <a:spAutoFit/>
            </a:bodyPr>
            <a:p>
              <a:pPr algn="ctr">
                <a:lnSpc>
                  <a:spcPct val="100000"/>
                </a:lnSpc>
                <a:spcBef>
                  <a:spcPts val="938"/>
                </a:spcBef>
                <a:tabLst>
                  <a:tab algn="l" pos="0"/>
                  <a:tab algn="l" pos="966960"/>
                  <a:tab algn="l" pos="1933560"/>
                  <a:tab algn="l" pos="2900520"/>
                  <a:tab algn="l" pos="3867120"/>
                  <a:tab algn="l" pos="4834080"/>
                  <a:tab algn="l" pos="5800680"/>
                  <a:tab algn="l" pos="6767640"/>
                  <a:tab algn="l" pos="7734240"/>
                  <a:tab algn="l" pos="8701200"/>
                  <a:tab algn="l" pos="9667800"/>
                  <a:tab algn="l" pos="10634760"/>
                </a:tabLst>
              </a:pPr>
              <a:r>
                <a:rPr b="1" lang="en-US" sz="1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CAPACITY POSTING REQUIREMENTS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5146560" y="636480"/>
              <a:ext cx="3921120" cy="33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02240" rIns="102240" tIns="51120" bIns="51120" anchor="t">
              <a:spAutoFit/>
            </a:bodyPr>
            <a:p>
              <a:pPr algn="ctr">
                <a:lnSpc>
                  <a:spcPct val="100000"/>
                </a:lnSpc>
                <a:spcBef>
                  <a:spcPts val="938"/>
                </a:spcBef>
                <a:tabLst>
                  <a:tab algn="l" pos="0"/>
                  <a:tab algn="l" pos="966960"/>
                  <a:tab algn="l" pos="1933560"/>
                  <a:tab algn="l" pos="2900520"/>
                  <a:tab algn="l" pos="3867120"/>
                  <a:tab algn="l" pos="4834080"/>
                  <a:tab algn="l" pos="5800680"/>
                  <a:tab algn="l" pos="6767640"/>
                  <a:tab algn="l" pos="7734240"/>
                  <a:tab algn="l" pos="8701200"/>
                  <a:tab algn="l" pos="9667800"/>
                  <a:tab algn="l" pos="10634760"/>
                </a:tabLst>
              </a:pPr>
              <a:r>
                <a:rPr b="1" lang="en-US" sz="1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TIMING OF BIDS &amp; AWARDS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152280" y="565200"/>
              <a:ext cx="9296640" cy="4251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01880" rIns="101880" tIns="50760" bIns="5076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4800600" y="565200"/>
              <a:ext cx="0" cy="4251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01880" rIns="101880" tIns="50760" bIns="50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2" name=""/>
          <p:cNvSpPr/>
          <p:nvPr/>
        </p:nvSpPr>
        <p:spPr>
          <a:xfrm>
            <a:off x="76320" y="2073240"/>
            <a:ext cx="11430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 months or less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152280" y="3762360"/>
            <a:ext cx="11430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&gt; 5 months  to &lt; 1 year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152280" y="5243400"/>
            <a:ext cx="11430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year or longer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1828800" y="2073240"/>
            <a:ext cx="11844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Business Day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1828800" y="3762360"/>
            <a:ext cx="12812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 Business Days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1843200" y="5230800"/>
            <a:ext cx="12808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 Business Days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3505320" y="3749760"/>
            <a:ext cx="13604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Internet Website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76320" y="1920960"/>
            <a:ext cx="121896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76320" y="3597120"/>
            <a:ext cx="1218960" cy="83844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1828800" y="3597120"/>
            <a:ext cx="1219320" cy="83844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1828800" y="1920960"/>
            <a:ext cx="121932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76320" y="5078520"/>
            <a:ext cx="121896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1828800" y="5078520"/>
            <a:ext cx="121932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1295280" y="2378160"/>
            <a:ext cx="533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1295280" y="4054320"/>
            <a:ext cx="533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1295280" y="5535720"/>
            <a:ext cx="533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3048120" y="405432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3048120" y="23781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3581280" y="3597120"/>
            <a:ext cx="1219320" cy="83844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3516480" y="2073240"/>
            <a:ext cx="13604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Internet Website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3581280" y="1920960"/>
            <a:ext cx="121932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3505320" y="5243400"/>
            <a:ext cx="13604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Internet Website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3581280" y="5078520"/>
            <a:ext cx="121932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5257800" y="1781280"/>
            <a:ext cx="10666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Highest NPV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5181480" y="1768320"/>
            <a:ext cx="121932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5257800" y="2530440"/>
            <a:ext cx="10666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Highest Rate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5181480" y="2530440"/>
            <a:ext cx="121932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5257800" y="3368520"/>
            <a:ext cx="10666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Highest NPV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5181480" y="3368520"/>
            <a:ext cx="121932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5257800" y="4054320"/>
            <a:ext cx="10666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Highest Rate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5181480" y="4054320"/>
            <a:ext cx="121932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5257800" y="4925880"/>
            <a:ext cx="10666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Highest NPV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5181480" y="4925880"/>
            <a:ext cx="121932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5257800" y="5688000"/>
            <a:ext cx="10666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Highest Rate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5181480" y="5688000"/>
            <a:ext cx="121932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6781680" y="1768320"/>
            <a:ext cx="10670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Posting Required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6705720" y="1768320"/>
            <a:ext cx="121896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3048120" y="553572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 flipV="1">
            <a:off x="4800600" y="5154480"/>
            <a:ext cx="380880" cy="152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4800600" y="5611680"/>
            <a:ext cx="38088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 flipV="1">
            <a:off x="4800600" y="3673080"/>
            <a:ext cx="38088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4800600" y="4130640"/>
            <a:ext cx="38088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 flipV="1">
            <a:off x="4800600" y="2073240"/>
            <a:ext cx="38088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4800600" y="2454120"/>
            <a:ext cx="38088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6553080" y="2587680"/>
            <a:ext cx="1524240" cy="46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Advance Posting Required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6705720" y="2530440"/>
            <a:ext cx="121896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6781680" y="3368520"/>
            <a:ext cx="10670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Posting Required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6705720" y="3368520"/>
            <a:ext cx="121896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6629400" y="4111560"/>
            <a:ext cx="1371600" cy="46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Advance Posting Required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6705720" y="4054320"/>
            <a:ext cx="121896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6781680" y="4925880"/>
            <a:ext cx="10670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Posting Required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6705720" y="4925880"/>
            <a:ext cx="121896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6629400" y="5688000"/>
            <a:ext cx="1371600" cy="46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Advance Posting Required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6705720" y="5688000"/>
            <a:ext cx="121896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8229600" y="1719360"/>
            <a:ext cx="1371600" cy="64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Later of end of 1st day or end of open season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8305920" y="1781280"/>
            <a:ext cx="1218960" cy="53316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8305920" y="2530440"/>
            <a:ext cx="121896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8305920" y="3368520"/>
            <a:ext cx="121896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8305920" y="4054320"/>
            <a:ext cx="121896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8305920" y="4925880"/>
            <a:ext cx="121896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8305920" y="5688000"/>
            <a:ext cx="121896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8229600" y="2481120"/>
            <a:ext cx="1371600" cy="64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Later of end of 1st day or end of open season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8237520" y="3319560"/>
            <a:ext cx="1371600" cy="64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Later of end of 3rd day or end of open season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8237520" y="4005360"/>
            <a:ext cx="1371600" cy="64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Later of end of 3rd day or end of open season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8237520" y="4876920"/>
            <a:ext cx="1371600" cy="64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Later of end of 5th day or end of open season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8237520" y="5638680"/>
            <a:ext cx="1371600" cy="64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Later of end of 5th day or end of open season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6400800" y="20239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6400800" y="278604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6400800" y="36241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6400800" y="43099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6400800" y="51814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6400800" y="59436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7924680" y="594360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7924680" y="518148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7924680" y="430992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7924680" y="362412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7924680" y="278604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7924680" y="202392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0" y="6297480"/>
            <a:ext cx="8458200" cy="10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capacity must be posed as generally available prior to sale.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 capacity available to sell is the end of the same day(s) required for posting prior to selling.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Must comply with the directions contained in the Open Season as to when bids will be accepted.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Assumes bid methodology posting time is within the posting period.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bid methodology will always default to Highest NPV unless stated otherwise via a separate notice.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Business Day is from 9:00 a.m. to 5:00 p.m.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0" y="0"/>
            <a:ext cx="40384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Transwestern Pipeline Company Posting Procedures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"/>
          <p:cNvSpPr/>
          <p:nvPr/>
        </p:nvSpPr>
        <p:spPr>
          <a:xfrm>
            <a:off x="0" y="2666880"/>
            <a:ext cx="96012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GENERALLY AVAILABLE CAPACITY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1143000" y="3352680"/>
            <a:ext cx="7162920" cy="95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240" rIns="102240" tIns="51120" bIns="5112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POSTING REQUIREMENTS AND TIMING OF BIDS &amp; AWARDS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762120" y="6248520"/>
            <a:ext cx="80010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Generally Available Capacity is that capacity that has already been posted for the required time as new capacity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0" y="0"/>
            <a:ext cx="40384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Transwestern Pipeline Company Posting Procedures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0" y="4267080"/>
            <a:ext cx="9601200" cy="86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(applicable to FTS-1 (excluding day-to-day), FTS-3, EFBH)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"/>
          <p:cNvSpPr/>
          <p:nvPr/>
        </p:nvSpPr>
        <p:spPr>
          <a:xfrm>
            <a:off x="0" y="225360"/>
            <a:ext cx="9601200" cy="46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GENERALLY AVAILABLE CAPACITY – NO SEPARATE NOTICE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98280" y="1279440"/>
            <a:ext cx="11210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TERM OF CAPACITY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1523880" y="1066680"/>
            <a:ext cx="167184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LENGTH OF POSTING PRIOR TO SELLING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3502080" y="1066680"/>
            <a:ext cx="114624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LOCATION OF POSTING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4876920" y="1066680"/>
            <a:ext cx="167616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BID METHODOLOGY USED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6553080" y="1066680"/>
            <a:ext cx="167652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BID METHODOLOGY POSTING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8305920" y="1279440"/>
            <a:ext cx="13716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AVAILABLE TO SELL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54" name=""/>
          <p:cNvGrpSpPr/>
          <p:nvPr/>
        </p:nvGrpSpPr>
        <p:grpSpPr>
          <a:xfrm>
            <a:off x="152280" y="641520"/>
            <a:ext cx="9296640" cy="425160"/>
            <a:chOff x="152280" y="641520"/>
            <a:chExt cx="9296640" cy="425160"/>
          </a:xfrm>
        </p:grpSpPr>
        <p:sp>
          <p:nvSpPr>
            <p:cNvPr id="255" name=""/>
            <p:cNvSpPr/>
            <p:nvPr/>
          </p:nvSpPr>
          <p:spPr>
            <a:xfrm>
              <a:off x="457200" y="712800"/>
              <a:ext cx="3841920" cy="33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02240" rIns="102240" tIns="51120" bIns="51120" anchor="t">
              <a:spAutoFit/>
            </a:bodyPr>
            <a:p>
              <a:pPr algn="ctr">
                <a:lnSpc>
                  <a:spcPct val="100000"/>
                </a:lnSpc>
                <a:spcBef>
                  <a:spcPts val="938"/>
                </a:spcBef>
                <a:tabLst>
                  <a:tab algn="l" pos="0"/>
                  <a:tab algn="l" pos="966960"/>
                  <a:tab algn="l" pos="1933560"/>
                  <a:tab algn="l" pos="2900520"/>
                  <a:tab algn="l" pos="3867120"/>
                  <a:tab algn="l" pos="4834080"/>
                  <a:tab algn="l" pos="5800680"/>
                  <a:tab algn="l" pos="6767640"/>
                  <a:tab algn="l" pos="7734240"/>
                  <a:tab algn="l" pos="8701200"/>
                  <a:tab algn="l" pos="9667800"/>
                  <a:tab algn="l" pos="10634760"/>
                </a:tabLst>
              </a:pPr>
              <a:r>
                <a:rPr b="1" lang="en-US" sz="1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CAPACITY POSTING REQUIREMENTS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5146560" y="712800"/>
              <a:ext cx="3921120" cy="33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02240" rIns="102240" tIns="51120" bIns="51120" anchor="t">
              <a:spAutoFit/>
            </a:bodyPr>
            <a:p>
              <a:pPr algn="ctr">
                <a:lnSpc>
                  <a:spcPct val="100000"/>
                </a:lnSpc>
                <a:spcBef>
                  <a:spcPts val="938"/>
                </a:spcBef>
                <a:tabLst>
                  <a:tab algn="l" pos="0"/>
                  <a:tab algn="l" pos="966960"/>
                  <a:tab algn="l" pos="1933560"/>
                  <a:tab algn="l" pos="2900520"/>
                  <a:tab algn="l" pos="3867120"/>
                  <a:tab algn="l" pos="4834080"/>
                  <a:tab algn="l" pos="5800680"/>
                  <a:tab algn="l" pos="6767640"/>
                  <a:tab algn="l" pos="7734240"/>
                  <a:tab algn="l" pos="8701200"/>
                  <a:tab algn="l" pos="9667800"/>
                  <a:tab algn="l" pos="10634760"/>
                </a:tabLst>
              </a:pPr>
              <a:r>
                <a:rPr b="1" lang="en-US" sz="1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TIMING OF BIDS &amp; AWARDS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152280" y="641520"/>
              <a:ext cx="9296640" cy="4251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01880" rIns="101880" tIns="50760" bIns="5076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" name=""/>
            <p:cNvSpPr/>
            <p:nvPr/>
          </p:nvSpPr>
          <p:spPr>
            <a:xfrm>
              <a:off x="4800600" y="641520"/>
              <a:ext cx="0" cy="4251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01880" rIns="101880" tIns="50760" bIns="50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59" name=""/>
          <p:cNvSpPr/>
          <p:nvPr/>
        </p:nvSpPr>
        <p:spPr>
          <a:xfrm>
            <a:off x="76320" y="2028960"/>
            <a:ext cx="11430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 months or less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152280" y="3870360"/>
            <a:ext cx="11430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&gt; 5 months  to &lt; 1 year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152280" y="5851440"/>
            <a:ext cx="11430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year or longer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1843200" y="3870360"/>
            <a:ext cx="12808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Previously Posted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5257800" y="3857760"/>
            <a:ext cx="10666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Highest NPV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6553080" y="3857760"/>
            <a:ext cx="16002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Posting Required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8381880" y="3870360"/>
            <a:ext cx="10670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Right Away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3505320" y="3809880"/>
            <a:ext cx="136044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Unsubscribed Capacity Report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3581280" y="3705120"/>
            <a:ext cx="1219320" cy="83844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76320" y="1876320"/>
            <a:ext cx="1218960" cy="83844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76320" y="3705120"/>
            <a:ext cx="1218960" cy="83844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1828800" y="3705120"/>
            <a:ext cx="1219320" cy="83844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76320" y="5686560"/>
            <a:ext cx="121896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5181480" y="3705120"/>
            <a:ext cx="1219320" cy="83844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6705720" y="3705120"/>
            <a:ext cx="1218960" cy="83844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8305920" y="3705120"/>
            <a:ext cx="1218960" cy="83844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1295280" y="2333520"/>
            <a:ext cx="533520" cy="1676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1295280" y="4162320"/>
            <a:ext cx="533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 flipV="1">
            <a:off x="1295280" y="4314960"/>
            <a:ext cx="533520" cy="1828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3048120" y="416232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4800600" y="416232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6400800" y="41623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7924680" y="416232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0" y="0"/>
            <a:ext cx="40384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Transwestern Pipeline Company Posting Procedures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0" y="6802560"/>
            <a:ext cx="9601200" cy="52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capacity must be posted as generally available prior to sale.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bid methodology will always default to Highest NPV unless stated otherwise via a separate notice.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Business Day is from 9:00 a.m. to 5:00 p.m.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"/>
          <p:cNvSpPr/>
          <p:nvPr/>
        </p:nvSpPr>
        <p:spPr>
          <a:xfrm>
            <a:off x="0" y="225360"/>
            <a:ext cx="9601200" cy="46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GENERALLY AVAILABLE CAPACITY – SEPARATE NOTICE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98280" y="1355760"/>
            <a:ext cx="11210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TERM OF CAPACITY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1452600" y="1143000"/>
            <a:ext cx="174780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LENGTH OF POSTING PRIOR TO SELLING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3502080" y="1143000"/>
            <a:ext cx="114624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LOCATION OF POSTING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4876920" y="1143000"/>
            <a:ext cx="167616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BID METHODOLOGY USED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6553080" y="1143000"/>
            <a:ext cx="167652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BID METHODOLOGY POSTING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8305920" y="1355760"/>
            <a:ext cx="13716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AVAILABLE TO SELL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1" name=""/>
          <p:cNvGrpSpPr/>
          <p:nvPr/>
        </p:nvGrpSpPr>
        <p:grpSpPr>
          <a:xfrm>
            <a:off x="152280" y="641520"/>
            <a:ext cx="9296640" cy="425160"/>
            <a:chOff x="152280" y="641520"/>
            <a:chExt cx="9296640" cy="425160"/>
          </a:xfrm>
        </p:grpSpPr>
        <p:sp>
          <p:nvSpPr>
            <p:cNvPr id="292" name=""/>
            <p:cNvSpPr/>
            <p:nvPr/>
          </p:nvSpPr>
          <p:spPr>
            <a:xfrm>
              <a:off x="457200" y="712800"/>
              <a:ext cx="3841920" cy="33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02240" rIns="102240" tIns="51120" bIns="51120" anchor="t">
              <a:spAutoFit/>
            </a:bodyPr>
            <a:p>
              <a:pPr algn="ctr">
                <a:lnSpc>
                  <a:spcPct val="100000"/>
                </a:lnSpc>
                <a:spcBef>
                  <a:spcPts val="938"/>
                </a:spcBef>
                <a:tabLst>
                  <a:tab algn="l" pos="0"/>
                  <a:tab algn="l" pos="966960"/>
                  <a:tab algn="l" pos="1933560"/>
                  <a:tab algn="l" pos="2900520"/>
                  <a:tab algn="l" pos="3867120"/>
                  <a:tab algn="l" pos="4834080"/>
                  <a:tab algn="l" pos="5800680"/>
                  <a:tab algn="l" pos="6767640"/>
                  <a:tab algn="l" pos="7734240"/>
                  <a:tab algn="l" pos="8701200"/>
                  <a:tab algn="l" pos="9667800"/>
                  <a:tab algn="l" pos="10634760"/>
                </a:tabLst>
              </a:pPr>
              <a:r>
                <a:rPr b="1" lang="en-US" sz="1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CAPACITY POSTING REQUIREMENTS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" name=""/>
            <p:cNvSpPr/>
            <p:nvPr/>
          </p:nvSpPr>
          <p:spPr>
            <a:xfrm>
              <a:off x="5146560" y="712800"/>
              <a:ext cx="3921120" cy="33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02240" rIns="102240" tIns="51120" bIns="51120" anchor="t">
              <a:spAutoFit/>
            </a:bodyPr>
            <a:p>
              <a:pPr algn="ctr">
                <a:lnSpc>
                  <a:spcPct val="100000"/>
                </a:lnSpc>
                <a:spcBef>
                  <a:spcPts val="938"/>
                </a:spcBef>
                <a:tabLst>
                  <a:tab algn="l" pos="0"/>
                  <a:tab algn="l" pos="966960"/>
                  <a:tab algn="l" pos="1933560"/>
                  <a:tab algn="l" pos="2900520"/>
                  <a:tab algn="l" pos="3867120"/>
                  <a:tab algn="l" pos="4834080"/>
                  <a:tab algn="l" pos="5800680"/>
                  <a:tab algn="l" pos="6767640"/>
                  <a:tab algn="l" pos="7734240"/>
                  <a:tab algn="l" pos="8701200"/>
                  <a:tab algn="l" pos="9667800"/>
                  <a:tab algn="l" pos="10634760"/>
                </a:tabLst>
              </a:pPr>
              <a:r>
                <a:rPr b="1" lang="en-US" sz="1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TIMING OF BIDS &amp; AWARDS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" name=""/>
            <p:cNvSpPr/>
            <p:nvPr/>
          </p:nvSpPr>
          <p:spPr>
            <a:xfrm>
              <a:off x="152280" y="641520"/>
              <a:ext cx="9296640" cy="4251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01880" rIns="101880" tIns="50760" bIns="5076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" name=""/>
            <p:cNvSpPr/>
            <p:nvPr/>
          </p:nvSpPr>
          <p:spPr>
            <a:xfrm>
              <a:off x="4800600" y="641520"/>
              <a:ext cx="0" cy="4251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01880" rIns="101880" tIns="50760" bIns="50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6" name=""/>
          <p:cNvSpPr/>
          <p:nvPr/>
        </p:nvSpPr>
        <p:spPr>
          <a:xfrm>
            <a:off x="76320" y="2057400"/>
            <a:ext cx="11430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 months or less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152280" y="3975120"/>
            <a:ext cx="11430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&gt; 5 months  to &lt; 1 year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152280" y="5651640"/>
            <a:ext cx="11430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year or longer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1828800" y="3975120"/>
            <a:ext cx="12812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Previously Posted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3505320" y="3886200"/>
            <a:ext cx="136044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Unsubscribed Capacity Report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76320" y="1905120"/>
            <a:ext cx="121896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76320" y="3809880"/>
            <a:ext cx="1218960" cy="83844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1828800" y="3809880"/>
            <a:ext cx="1219320" cy="83844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76320" y="5486400"/>
            <a:ext cx="121896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1295280" y="2362320"/>
            <a:ext cx="533520" cy="1676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1295280" y="4267080"/>
            <a:ext cx="533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 flipV="1">
            <a:off x="1295280" y="4495680"/>
            <a:ext cx="533520" cy="1447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3048120" y="426708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3581280" y="3809880"/>
            <a:ext cx="1219320" cy="83844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5257800" y="3581280"/>
            <a:ext cx="10666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Highest NPV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5181480" y="3581280"/>
            <a:ext cx="121932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5257800" y="4267080"/>
            <a:ext cx="10666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Highest Rate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5181480" y="4267080"/>
            <a:ext cx="121932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 flipV="1">
            <a:off x="4800600" y="3885840"/>
            <a:ext cx="38088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4800600" y="4343400"/>
            <a:ext cx="38088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6781680" y="3581280"/>
            <a:ext cx="10670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Posting Required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6705720" y="3581280"/>
            <a:ext cx="121896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6629400" y="4267080"/>
            <a:ext cx="1447920" cy="46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Advance Posting Required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6705720" y="4267080"/>
            <a:ext cx="121896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8381880" y="3581280"/>
            <a:ext cx="10670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Right Away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8305920" y="3581280"/>
            <a:ext cx="121896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8381880" y="4267080"/>
            <a:ext cx="10670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 of 1st Day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8305920" y="4267080"/>
            <a:ext cx="121896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6400800" y="38098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6400800" y="44956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7924680" y="449568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7924680" y="380988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0" y="6477120"/>
            <a:ext cx="8991720" cy="86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capacity must be posted as generally available prior to sale.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 capacity available to sell is the end of the same day(s) required for bid methodology posting prior to selling.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indicate a bid period; if no bid period indicated, may accept bids at any time and award capacity at the end of the period in the final column.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bid methodology will always default to Highest NPV unless stated otherwise via a separate notice.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Business Day is from 9:00 a.m. to 5:00 p.m.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0" y="0"/>
            <a:ext cx="40384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Transwestern Pipeline Company Posting Procedures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"/>
          <p:cNvSpPr/>
          <p:nvPr/>
        </p:nvSpPr>
        <p:spPr>
          <a:xfrm>
            <a:off x="0" y="228600"/>
            <a:ext cx="9601200" cy="46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GENERALLY AVAILABLE CAPACITY – OPEN SEASON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98280" y="1355760"/>
            <a:ext cx="11210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TERM OF CAPACITY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1452600" y="1143000"/>
            <a:ext cx="174780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LENGTH OF POSTING PRIOR TO SELLING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3502080" y="1143000"/>
            <a:ext cx="114624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LOCATION OF POSTING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4876920" y="1143000"/>
            <a:ext cx="167616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BID METHODOLOGY USED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6553080" y="1143000"/>
            <a:ext cx="167652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BID METHODOLOGY POSTING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8305920" y="1355760"/>
            <a:ext cx="13716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AVAILABLE TO SELL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37" name=""/>
          <p:cNvGrpSpPr/>
          <p:nvPr/>
        </p:nvGrpSpPr>
        <p:grpSpPr>
          <a:xfrm>
            <a:off x="152280" y="717480"/>
            <a:ext cx="9296640" cy="425160"/>
            <a:chOff x="152280" y="717480"/>
            <a:chExt cx="9296640" cy="425160"/>
          </a:xfrm>
        </p:grpSpPr>
        <p:sp>
          <p:nvSpPr>
            <p:cNvPr id="338" name=""/>
            <p:cNvSpPr/>
            <p:nvPr/>
          </p:nvSpPr>
          <p:spPr>
            <a:xfrm>
              <a:off x="457200" y="788760"/>
              <a:ext cx="3841920" cy="33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02240" rIns="102240" tIns="51120" bIns="51120" anchor="t">
              <a:spAutoFit/>
            </a:bodyPr>
            <a:p>
              <a:pPr algn="ctr">
                <a:lnSpc>
                  <a:spcPct val="100000"/>
                </a:lnSpc>
                <a:spcBef>
                  <a:spcPts val="938"/>
                </a:spcBef>
                <a:tabLst>
                  <a:tab algn="l" pos="0"/>
                  <a:tab algn="l" pos="966960"/>
                  <a:tab algn="l" pos="1933560"/>
                  <a:tab algn="l" pos="2900520"/>
                  <a:tab algn="l" pos="3867120"/>
                  <a:tab algn="l" pos="4834080"/>
                  <a:tab algn="l" pos="5800680"/>
                  <a:tab algn="l" pos="6767640"/>
                  <a:tab algn="l" pos="7734240"/>
                  <a:tab algn="l" pos="8701200"/>
                  <a:tab algn="l" pos="9667800"/>
                  <a:tab algn="l" pos="10634760"/>
                </a:tabLst>
              </a:pPr>
              <a:r>
                <a:rPr b="1" lang="en-US" sz="1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CAPACITY POSTING REQUIREMENTS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" name=""/>
            <p:cNvSpPr/>
            <p:nvPr/>
          </p:nvSpPr>
          <p:spPr>
            <a:xfrm>
              <a:off x="5146560" y="788760"/>
              <a:ext cx="3921120" cy="33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02240" rIns="102240" tIns="51120" bIns="51120" anchor="t">
              <a:spAutoFit/>
            </a:bodyPr>
            <a:p>
              <a:pPr algn="ctr">
                <a:lnSpc>
                  <a:spcPct val="100000"/>
                </a:lnSpc>
                <a:spcBef>
                  <a:spcPts val="938"/>
                </a:spcBef>
                <a:tabLst>
                  <a:tab algn="l" pos="0"/>
                  <a:tab algn="l" pos="966960"/>
                  <a:tab algn="l" pos="1933560"/>
                  <a:tab algn="l" pos="2900520"/>
                  <a:tab algn="l" pos="3867120"/>
                  <a:tab algn="l" pos="4834080"/>
                  <a:tab algn="l" pos="5800680"/>
                  <a:tab algn="l" pos="6767640"/>
                  <a:tab algn="l" pos="7734240"/>
                  <a:tab algn="l" pos="8701200"/>
                  <a:tab algn="l" pos="9667800"/>
                  <a:tab algn="l" pos="10634760"/>
                </a:tabLst>
              </a:pPr>
              <a:r>
                <a:rPr b="1" lang="en-US" sz="1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TIMING OF BIDS &amp; AWARDS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" name=""/>
            <p:cNvSpPr/>
            <p:nvPr/>
          </p:nvSpPr>
          <p:spPr>
            <a:xfrm>
              <a:off x="152280" y="717480"/>
              <a:ext cx="9296640" cy="4251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01880" rIns="101880" tIns="50760" bIns="5076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" name=""/>
            <p:cNvSpPr/>
            <p:nvPr/>
          </p:nvSpPr>
          <p:spPr>
            <a:xfrm>
              <a:off x="4800600" y="717480"/>
              <a:ext cx="0" cy="4251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01880" rIns="101880" tIns="50760" bIns="50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42" name=""/>
          <p:cNvSpPr/>
          <p:nvPr/>
        </p:nvSpPr>
        <p:spPr>
          <a:xfrm>
            <a:off x="76320" y="2028960"/>
            <a:ext cx="11430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 months or less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152280" y="3946680"/>
            <a:ext cx="11430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&gt; 5 months  to &lt; 1 year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152280" y="5622840"/>
            <a:ext cx="11430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year or longer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1828800" y="3946680"/>
            <a:ext cx="12812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Previously Posted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3505320" y="3857760"/>
            <a:ext cx="136044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Unsubscribed Capacity Report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76320" y="1876320"/>
            <a:ext cx="1218960" cy="83844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76320" y="3781440"/>
            <a:ext cx="121896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1828800" y="3781440"/>
            <a:ext cx="121932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76320" y="5457960"/>
            <a:ext cx="121896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1295280" y="2333520"/>
            <a:ext cx="533520" cy="1676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1295280" y="4238640"/>
            <a:ext cx="533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 flipV="1">
            <a:off x="1295280" y="4467240"/>
            <a:ext cx="533520" cy="1447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3048120" y="423864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3581280" y="3781440"/>
            <a:ext cx="1219320" cy="838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5257800" y="3552840"/>
            <a:ext cx="10666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Highest NPV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5181480" y="3552840"/>
            <a:ext cx="121932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5257800" y="4238640"/>
            <a:ext cx="10666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Highest Rate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5181480" y="4238640"/>
            <a:ext cx="121932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 flipV="1">
            <a:off x="4800600" y="3857400"/>
            <a:ext cx="38088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4800600" y="4314960"/>
            <a:ext cx="38088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6781680" y="3552840"/>
            <a:ext cx="10670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Posting Required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6705720" y="3552840"/>
            <a:ext cx="121896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6629400" y="4238640"/>
            <a:ext cx="1447920" cy="46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Advance Posting Required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6705720" y="4238640"/>
            <a:ext cx="121896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8305920" y="3552840"/>
            <a:ext cx="12952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 of Open Season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8305920" y="3552840"/>
            <a:ext cx="121896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8229600" y="4162320"/>
            <a:ext cx="1371600" cy="64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Later of end of 1st day or end of open season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8305920" y="4238640"/>
            <a:ext cx="1218960" cy="5335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6400800" y="378144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6400800" y="446724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7924680" y="446724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7924680" y="378144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0" y="6324480"/>
            <a:ext cx="8458200" cy="10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capacity must be posted as generally available prior to sale.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 capacity available to sell is the end of the same day(s) required for bid methodology posting prior to selling.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Must comply with the directions contained in the Open Season as to when bids will be accepted.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Assumes bid methodology posting time is within the Open Season posting period.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bid methodology will always default to Highest NPV unless stated otherwise via a separate notice.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Business Day is from 9:00 a.m. to 5:00 p.m.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0" y="0"/>
            <a:ext cx="40384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Transwestern Pipeline Company Posting Procedures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"/>
          <p:cNvSpPr/>
          <p:nvPr/>
        </p:nvSpPr>
        <p:spPr>
          <a:xfrm>
            <a:off x="-152280" y="2666880"/>
            <a:ext cx="9829800" cy="56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t">
            <a:spAutoFit/>
          </a:bodyPr>
          <a:p>
            <a:pPr algn="ctr">
              <a:lnSpc>
                <a:spcPct val="100000"/>
              </a:lnSpc>
              <a:spcBef>
                <a:spcPts val="1939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i="1" lang="en-US" sz="3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NEWLY AVAILABLE LFT/DAILY FTS-1 CAPACITY</a:t>
            </a:r>
            <a:endParaRPr b="0" lang="en-US" sz="3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1143000" y="3352680"/>
            <a:ext cx="7162920" cy="95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240" rIns="102240" tIns="51120" bIns="5112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POSTING REQUIREMENTS AND TIMING OF BIDS &amp; AWARDS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0" y="0"/>
            <a:ext cx="40384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Transwestern Pipeline Company Posting Procedures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0" y="6491160"/>
            <a:ext cx="9601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Operational Capacity may be used for LFT and Daily FTS-1 service on Transwestern.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2001-06-01T11:36:49Z</dcterms:created>
  <dc:creator>Enron</dc:creator>
  <dc:description/>
  <dc:language>en-US</dc:language>
  <cp:lastModifiedBy>ghass</cp:lastModifiedBy>
  <cp:lastPrinted>2001-06-08T18:59:02Z</cp:lastPrinted>
  <dcterms:modified xsi:type="dcterms:W3CDTF">2001-07-13T11:06:58Z</dcterms:modified>
  <cp:revision>57</cp:revision>
  <dc:subject/>
  <dc:title>No Slide Title</dc:title>
</cp:coreProperties>
</file>