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wmf" ContentType="image/x-wmf"/>
  <Override PartName="/ppt/media/image3.jpeg" ContentType="image/jpeg"/>
  <Override PartName="/ppt/media/image2.jpeg" ContentType="image/jpeg"/>
  <Override PartName="/ppt/media/image4.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notesSlides/_rels/notesSlide12.xml.rels" ContentType="application/vnd.openxmlformats-package.relationships+xml"/>
  <Override PartName="/ppt/notesSlides/_rels/notesSlide11.xml.rels" ContentType="application/vnd.openxmlformats-package.relationships+xml"/>
  <Override PartName="/ppt/notesSlides/_rels/notesSlide4.xml.rels" ContentType="application/vnd.openxmlformats-package.relationships+xml"/>
  <Override PartName="/ppt/notesSlides/_rels/notesSlide9.xml.rels" ContentType="application/vnd.openxmlformats-package.relationships+xml"/>
  <Override PartName="/ppt/notesSlides/_rels/notesSlide10.xml.rels" ContentType="application/vnd.openxmlformats-package.relationships+xml"/>
  <Override PartName="/ppt/notesSlides/_rels/notesSlide8.xml.rels" ContentType="application/vnd.openxmlformats-package.relationships+xml"/>
  <Override PartName="/ppt/notesSlides/_rels/notesSlide7.xml.rels" ContentType="application/vnd.openxmlformats-package.relationships+xml"/>
  <Override PartName="/ppt/notesSlides/_rels/notesSlide6.xml.rels" ContentType="application/vnd.openxmlformats-package.relationships+xml"/>
  <Override PartName="/ppt/notesSlides/_rels/notesSlide2.xml.rels" ContentType="application/vnd.openxmlformats-package.relationships+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1" name="PlaceHolder 1"/>
          <p:cNvSpPr>
            <a:spLocks noGrp="1"/>
          </p:cNvSpPr>
          <p:nvPr>
            <p:ph type="hdr"/>
          </p:nvPr>
        </p:nvSpPr>
        <p:spPr>
          <a:xfrm>
            <a:off x="-360" y="0"/>
            <a:ext cx="297180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2" name="PlaceHolder 2"/>
          <p:cNvSpPr>
            <a:spLocks noGrp="1"/>
          </p:cNvSpPr>
          <p:nvPr>
            <p:ph type="dt" idx="1"/>
          </p:nvPr>
        </p:nvSpPr>
        <p:spPr>
          <a:xfrm>
            <a:off x="3885840" y="0"/>
            <a:ext cx="297180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3" name="PlaceHolder 3"/>
          <p:cNvSpPr>
            <a:spLocks noGrp="1"/>
          </p:cNvSpPr>
          <p:nvPr>
            <p:ph type="sldImg"/>
          </p:nvPr>
        </p:nvSpPr>
        <p:spPr>
          <a:xfrm>
            <a:off x="1143000" y="685440"/>
            <a:ext cx="4572000" cy="342900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Click to move the slide</a:t>
            </a:r>
            <a:endParaRPr b="1" lang="en-US" sz="2800" strike="noStrike" u="none">
              <a:solidFill>
                <a:srgbClr val="ffffff"/>
              </a:solidFill>
              <a:effectLst/>
              <a:uFillTx/>
              <a:latin typeface="Arial"/>
            </a:endParaRPr>
          </a:p>
        </p:txBody>
      </p:sp>
      <p:sp>
        <p:nvSpPr>
          <p:cNvPr id="14" name="PlaceHolder 4"/>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5" name="PlaceHolder 5"/>
          <p:cNvSpPr>
            <a:spLocks noGrp="1"/>
          </p:cNvSpPr>
          <p:nvPr>
            <p:ph type="ftr" idx="2"/>
          </p:nvPr>
        </p:nvSpPr>
        <p:spPr>
          <a:xfrm>
            <a:off x="-360" y="8686800"/>
            <a:ext cx="2971800" cy="45720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6" name="PlaceHolder 6"/>
          <p:cNvSpPr>
            <a:spLocks noGrp="1"/>
          </p:cNvSpPr>
          <p:nvPr>
            <p:ph type="sldNum" idx="3"/>
          </p:nvPr>
        </p:nvSpPr>
        <p:spPr>
          <a:xfrm>
            <a:off x="3885840" y="8686800"/>
            <a:ext cx="2971800" cy="4572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555C2A3-5B76-4E78-8C2E-7426F1E25842}"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PlaceHolder 1"/>
          <p:cNvSpPr>
            <a:spLocks noGrp="1"/>
          </p:cNvSpPr>
          <p:nvPr>
            <p:ph type="sldImg"/>
          </p:nvPr>
        </p:nvSpPr>
        <p:spPr>
          <a:xfrm>
            <a:off x="1144440" y="685800"/>
            <a:ext cx="4572000" cy="3429000"/>
          </a:xfrm>
          <a:prstGeom prst="rect">
            <a:avLst/>
          </a:prstGeom>
          <a:ln w="0">
            <a:noFill/>
          </a:ln>
        </p:spPr>
      </p:sp>
      <p:sp>
        <p:nvSpPr>
          <p:cNvPr id="63" name="PlaceHolder 2"/>
          <p:cNvSpPr>
            <a:spLocks noGrp="1"/>
          </p:cNvSpPr>
          <p:nvPr>
            <p:ph type="body"/>
          </p:nvPr>
        </p:nvSpPr>
        <p:spPr>
          <a:xfrm>
            <a:off x="914400" y="4344840"/>
            <a:ext cx="5029200" cy="4113360"/>
          </a:xfrm>
          <a:prstGeom prst="rect">
            <a:avLst/>
          </a:prstGeom>
          <a:solidFill>
            <a:srgbClr val="ffffff"/>
          </a:solidFill>
          <a:ln w="9360">
            <a:solidFill>
              <a:srgbClr val="000000"/>
            </a:solidFill>
            <a:miter/>
          </a:ln>
        </p:spPr>
        <p:txBody>
          <a:bodyPr lIns="88560" rIns="885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want you to feel comfortable that you can get in touch with us no matter what the contingency  -- whether it’s a last minute transportation transaction or an external event.</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customer service staff mans the phones in person until 10 PM each day are available by pager at all other times.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Sometimes your representative is on the phone and you need an immediate answer – perhaps its 11:29 AM and you need to get a nomination in.  You can call the HotTap helpdesk.   They also man the phones during the day and carry a pager at other times.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have automated email notice capability and this year we’ve learned to use a back-up Internet provider if the Enron website is down. </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When our scheduling server is down, we can route you to another address.  Sometimes you may not even notice that this is happening.</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And, if you have an operational emergency you can always, always call gas control.</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sldImg"/>
          </p:nvPr>
        </p:nvSpPr>
        <p:spPr>
          <a:xfrm>
            <a:off x="1144440" y="685800"/>
            <a:ext cx="4572000" cy="3429000"/>
          </a:xfrm>
          <a:prstGeom prst="rect">
            <a:avLst/>
          </a:prstGeom>
          <a:ln w="0">
            <a:noFill/>
          </a:ln>
        </p:spPr>
      </p:sp>
      <p:sp>
        <p:nvSpPr>
          <p:cNvPr id="65" name="PlaceHolder 2"/>
          <p:cNvSpPr>
            <a:spLocks noGrp="1"/>
          </p:cNvSpPr>
          <p:nvPr>
            <p:ph type="body"/>
          </p:nvPr>
        </p:nvSpPr>
        <p:spPr>
          <a:xfrm>
            <a:off x="914400" y="4344840"/>
            <a:ext cx="5029200" cy="4113360"/>
          </a:xfrm>
          <a:prstGeom prst="rect">
            <a:avLst/>
          </a:prstGeom>
          <a:solidFill>
            <a:srgbClr val="ffffff"/>
          </a:solidFill>
          <a:ln w="9360">
            <a:solidFill>
              <a:srgbClr val="000000"/>
            </a:solidFill>
            <a:miter/>
          </a:ln>
        </p:spPr>
        <p:txBody>
          <a:bodyPr lIns="88560" rIns="885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Hopefully this isn’t the experience that you have when you call on our FGT team.</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Admittedly, however, that while technology helps us get things done – sometimes it also removes the personal aspect of service.</a:t>
            </a:r>
            <a:endParaRPr b="0" lang="en-US" sz="1200" strike="noStrike" u="none">
              <a:solidFill>
                <a:srgbClr val="000000"/>
              </a:solidFill>
              <a:effectLst/>
              <a:uFillTx/>
              <a:latin typeface="Times New Roman"/>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 name="PlaceHolder 1"/>
          <p:cNvSpPr>
            <a:spLocks noGrp="1"/>
          </p:cNvSpPr>
          <p:nvPr>
            <p:ph type="sldImg"/>
          </p:nvPr>
        </p:nvSpPr>
        <p:spPr>
          <a:xfrm>
            <a:off x="1144440" y="685800"/>
            <a:ext cx="4572000" cy="3429000"/>
          </a:xfrm>
          <a:prstGeom prst="rect">
            <a:avLst/>
          </a:prstGeom>
          <a:ln w="0">
            <a:noFill/>
          </a:ln>
        </p:spPr>
      </p:sp>
      <p:sp>
        <p:nvSpPr>
          <p:cNvPr id="67" name="PlaceHolder 2"/>
          <p:cNvSpPr>
            <a:spLocks noGrp="1"/>
          </p:cNvSpPr>
          <p:nvPr>
            <p:ph type="body"/>
          </p:nvPr>
        </p:nvSpPr>
        <p:spPr>
          <a:xfrm>
            <a:off x="914400" y="4344840"/>
            <a:ext cx="5029200" cy="4113360"/>
          </a:xfrm>
          <a:prstGeom prst="rect">
            <a:avLst/>
          </a:prstGeom>
          <a:solidFill>
            <a:srgbClr val="ffffff"/>
          </a:solidFill>
          <a:ln w="9360">
            <a:solidFill>
              <a:srgbClr val="000000"/>
            </a:solidFill>
            <a:miter/>
          </a:ln>
        </p:spPr>
        <p:txBody>
          <a:bodyPr lIns="88560" rIns="885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are so happy that you take the time to come to FGT meetings and provide us feedback.</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hope that we have demonstrated to you that we indeed act on your feedback</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So keep it coming and we’ll do our part.</a:t>
            </a:r>
            <a:endParaRPr b="0" lang="en-US" sz="1200" strike="noStrike" u="none">
              <a:solidFill>
                <a:srgbClr val="000000"/>
              </a:solidFill>
              <a:effectLst/>
              <a:uFillTx/>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0" name="PlaceHolder 1"/>
          <p:cNvSpPr>
            <a:spLocks noGrp="1"/>
          </p:cNvSpPr>
          <p:nvPr>
            <p:ph type="sldImg"/>
          </p:nvPr>
        </p:nvSpPr>
        <p:spPr>
          <a:xfrm>
            <a:off x="1144440" y="685800"/>
            <a:ext cx="4572000" cy="3429000"/>
          </a:xfrm>
          <a:prstGeom prst="rect">
            <a:avLst/>
          </a:prstGeom>
          <a:ln w="0">
            <a:noFill/>
          </a:ln>
        </p:spPr>
      </p:sp>
      <p:sp>
        <p:nvSpPr>
          <p:cNvPr id="51" name="PlaceHolder 2"/>
          <p:cNvSpPr>
            <a:spLocks noGrp="1"/>
          </p:cNvSpPr>
          <p:nvPr>
            <p:ph type="body"/>
          </p:nvPr>
        </p:nvSpPr>
        <p:spPr>
          <a:xfrm>
            <a:off x="914400" y="4344840"/>
            <a:ext cx="5029200" cy="4113360"/>
          </a:xfrm>
          <a:prstGeom prst="rect">
            <a:avLst/>
          </a:prstGeom>
          <a:solidFill>
            <a:srgbClr val="ffffff"/>
          </a:solidFill>
          <a:ln w="9360">
            <a:solidFill>
              <a:srgbClr val="000000"/>
            </a:solidFill>
            <a:miter/>
          </a:ln>
        </p:spPr>
        <p:txBody>
          <a:bodyPr lIns="88560" rIns="885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Today, I’d like to spend a few minutes to make sure you get to know our FGT Gas Logistics team and feel comfortable that there is a live human being at the other end of that electronic transaction.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Our Gas Logistics team provides transactions and gas control support for all the pipelines that Enron operates.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slide shows the key players involved in serving FGT on a day to day basis. I have brought along with me a laminated version of this chart which shows not only these individuals names, but also phone and pager information.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see our role in Gas Logistics as being responsible to see that contractual commitments are translated in actual gas flows.   It takes several disciplines to make that happen: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Brad Holmes and his group make sure that we have the processes and systems to handle the daily transactions.  This group provides postings and support for the HotTap website.  They also staff the 24 hour HotTap helpdesk and provide support for customers that send in transactions via EDI.</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Rick Dietz and his teams handle commercial support.  They make sure contracts and capacity release transactions are processed timely, that accurate invoices and imbalance statements are sent to you and they research concerns that you have about flow volume data.</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Mike Bryant and his team are responsible for gas control, line pack management and optimization.  Many of you talk with Mike and Dannis on a daily basis to get a system status and coordinate with your operating plans.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Sheila Nacey leads the customer service team.   This team works with customers to set up their scheduled quantities for the upcoming day and works with customers to eliminate imbalances during the month.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 name="PlaceHolder 1"/>
          <p:cNvSpPr>
            <a:spLocks noGrp="1"/>
          </p:cNvSpPr>
          <p:nvPr>
            <p:ph type="sldImg"/>
          </p:nvPr>
        </p:nvSpPr>
        <p:spPr>
          <a:xfrm>
            <a:off x="1144440" y="685800"/>
            <a:ext cx="4572000" cy="3429000"/>
          </a:xfrm>
          <a:prstGeom prst="rect">
            <a:avLst/>
          </a:prstGeom>
          <a:ln w="0">
            <a:noFill/>
          </a:ln>
        </p:spPr>
      </p:sp>
      <p:sp>
        <p:nvSpPr>
          <p:cNvPr id="53" name="PlaceHolder 2"/>
          <p:cNvSpPr>
            <a:spLocks noGrp="1"/>
          </p:cNvSpPr>
          <p:nvPr>
            <p:ph type="body"/>
          </p:nvPr>
        </p:nvSpPr>
        <p:spPr>
          <a:xfrm>
            <a:off x="914400" y="4344840"/>
            <a:ext cx="5029200" cy="4113360"/>
          </a:xfrm>
          <a:prstGeom prst="rect">
            <a:avLst/>
          </a:prstGeom>
          <a:solidFill>
            <a:srgbClr val="ffffff"/>
          </a:solidFill>
          <a:ln w="9360">
            <a:solidFill>
              <a:srgbClr val="000000"/>
            </a:solidFill>
            <a:miter/>
          </a:ln>
        </p:spPr>
        <p:txBody>
          <a:bodyPr lIns="88560" rIns="885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Daily gas transportation is not a flashy business. Its very detailed and the process continues over and over again 24 hours a day, 7 days a week.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Based on the feedback that you have given us in surveys and at customer meeting, it seems to boil down to three categories:  Information, technology and people.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I’ve already talked a little about our organization and the human element of customer service.    Let me talk a little about how we are doing in the areas of technology and information.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But, first some more humor to wake you up.</a:t>
            </a:r>
            <a:endParaRPr b="0" lang="en-US" sz="12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 name="PlaceHolder 1"/>
          <p:cNvSpPr>
            <a:spLocks noGrp="1"/>
          </p:cNvSpPr>
          <p:nvPr>
            <p:ph type="sldImg"/>
          </p:nvPr>
        </p:nvSpPr>
        <p:spPr>
          <a:xfrm>
            <a:off x="1144440" y="685800"/>
            <a:ext cx="4572000" cy="3429000"/>
          </a:xfrm>
          <a:prstGeom prst="rect">
            <a:avLst/>
          </a:prstGeom>
          <a:ln w="0">
            <a:noFill/>
          </a:ln>
        </p:spPr>
      </p:sp>
      <p:sp>
        <p:nvSpPr>
          <p:cNvPr id="55" name="PlaceHolder 2"/>
          <p:cNvSpPr>
            <a:spLocks noGrp="1"/>
          </p:cNvSpPr>
          <p:nvPr>
            <p:ph type="body"/>
          </p:nvPr>
        </p:nvSpPr>
        <p:spPr>
          <a:xfrm>
            <a:off x="914400" y="4344840"/>
            <a:ext cx="5029200" cy="4113360"/>
          </a:xfrm>
          <a:prstGeom prst="rect">
            <a:avLst/>
          </a:prstGeom>
          <a:solidFill>
            <a:srgbClr val="ffffff"/>
          </a:solidFill>
          <a:ln w="9360">
            <a:solidFill>
              <a:srgbClr val="000000"/>
            </a:solidFill>
            <a:miter/>
          </a:ln>
        </p:spPr>
        <p:txBody>
          <a:bodyPr lIns="88560" rIns="885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Seriously though – We are committed to moving forward with better ways of doing things.   We have been talking to you and your staff about this since 1999.  We were unhappy with our performance in customer satisfaction surveys and were determined to improve in your eyes.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Since then, we have held annual operations meetings with you an your staff to talk in detail about what we are doing well and where we can improve.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As a result of your feedback, we have made a number of significant changes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Last year we implemented a new scheduling system.  Your feedback this year indicates that it is easy to use and delivers dependable scheduled quantity reports.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began to use automatic email notices to warn you of key business changes.  This gives you the flexibility to leave your desk even though the business has become 24/7.</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 one wants FGT to call Alert Days.  But you realize that because the FGT system operates at a high load factor without the benefit of storage, that the system operates on reduced flexibility for days and periods of the year.  You told us that you could better deal with 10 or 15% alert days when we see conditions tighten.  In the last year we have not had to call an Alert Day with less than a 10% tolerance and in fact most Alert Days have still permitted 15% flexibility.</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worked with you to convert the real-time operational flow data from an old application to a new web-based system.  This means that you can check on your flow status from home or anywhere that you can dial-in to HotTap.</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implemented the measurement desk as a single point of contact for customers and FGT field staff to log gas measurement concerns.  At the customer meeting last year we talked to you about our vision of how the measurement desk can help make prior period adjustments a thing of the past.</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And, we began to publish invoice and imbalance statements in electronic form.  </a:t>
            </a:r>
            <a:endParaRPr b="0" lang="en-US" sz="1200" strike="noStrike" u="none">
              <a:solidFill>
                <a:srgbClr val="000000"/>
              </a:solidFill>
              <a:effectLst/>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sldImg"/>
          </p:nvPr>
        </p:nvSpPr>
        <p:spPr>
          <a:xfrm>
            <a:off x="1144440" y="685800"/>
            <a:ext cx="4572000" cy="3429000"/>
          </a:xfrm>
          <a:prstGeom prst="rect">
            <a:avLst/>
          </a:prstGeom>
          <a:ln w="0">
            <a:noFill/>
          </a:ln>
        </p:spPr>
      </p:sp>
      <p:sp>
        <p:nvSpPr>
          <p:cNvPr id="57" name="PlaceHolder 2"/>
          <p:cNvSpPr>
            <a:spLocks noGrp="1"/>
          </p:cNvSpPr>
          <p:nvPr>
            <p:ph type="body"/>
          </p:nvPr>
        </p:nvSpPr>
        <p:spPr>
          <a:xfrm>
            <a:off x="914400" y="4344840"/>
            <a:ext cx="5029200" cy="4113360"/>
          </a:xfrm>
          <a:prstGeom prst="rect">
            <a:avLst/>
          </a:prstGeom>
          <a:solidFill>
            <a:srgbClr val="ffffff"/>
          </a:solidFill>
          <a:ln w="9360">
            <a:solidFill>
              <a:srgbClr val="000000"/>
            </a:solidFill>
            <a:miter/>
          </a:ln>
        </p:spPr>
        <p:txBody>
          <a:bodyPr lIns="88560" rIns="885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But you provided us lots more feedback at the May operations meeting.  Some of which we haven’t yet completed.</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You told us that because of staff changes and for internal control reasons, you would like the ability to administer your own password access (I.e. decide who on your staff if authorized to submit capacity release, who can submit nominations, etc).</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You told us that you like the automatic email notification, but that you would like more description in the header text that can be picked up by your pager or palm device</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recently conducted an on-line survey on HotTap and received suggestions about how to line the most commonly needed information to the start page.</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You told us that you would like to see a listing of allocated points on the website.</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addition to the feedback you provided, we also have initiated our own efforts to improve the outage coordination process.  I’d like to talk about that for a minute.</a:t>
            </a:r>
            <a:endParaRPr b="0" lang="en-US" sz="1200" strike="noStrike" u="none">
              <a:solidFill>
                <a:srgbClr val="000000"/>
              </a:solidFill>
              <a:effectLst/>
              <a:uFillTx/>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PlaceHolder 1"/>
          <p:cNvSpPr>
            <a:spLocks noGrp="1"/>
          </p:cNvSpPr>
          <p:nvPr>
            <p:ph type="sldImg"/>
          </p:nvPr>
        </p:nvSpPr>
        <p:spPr>
          <a:xfrm>
            <a:off x="1144440" y="685800"/>
            <a:ext cx="4572000" cy="3429000"/>
          </a:xfrm>
          <a:prstGeom prst="rect">
            <a:avLst/>
          </a:prstGeom>
          <a:ln w="0">
            <a:noFill/>
          </a:ln>
        </p:spPr>
      </p:sp>
      <p:sp>
        <p:nvSpPr>
          <p:cNvPr id="59" name="PlaceHolder 2"/>
          <p:cNvSpPr>
            <a:spLocks noGrp="1"/>
          </p:cNvSpPr>
          <p:nvPr>
            <p:ph type="body"/>
          </p:nvPr>
        </p:nvSpPr>
        <p:spPr>
          <a:xfrm>
            <a:off x="914400" y="4344840"/>
            <a:ext cx="5029200" cy="4113360"/>
          </a:xfrm>
          <a:prstGeom prst="rect">
            <a:avLst/>
          </a:prstGeom>
          <a:solidFill>
            <a:srgbClr val="ffffff"/>
          </a:solidFill>
          <a:ln w="9360">
            <a:solidFill>
              <a:srgbClr val="000000"/>
            </a:solidFill>
            <a:miter/>
          </a:ln>
        </p:spPr>
        <p:txBody>
          <a:bodyPr lIns="88560" rIns="885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appreciate the way that you have worked with us during the Tropical storm in June and more recently, during periods of Internet unavailability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all developed hurricane disaster recovery plans and Y2K plans, but things have changed much even in the time since these past plans.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Hurricane plans typically provided 24-48 hrs advance notice to cut over to back-up systems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Communication outages or virus offer no advance warning</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With intraday nomination there is never an easy period of time to cut over to a back-up server</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Customers depend on email notifications more than ever before</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Gas control and scheduling functions are tied to Internet availability.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sldImg"/>
          </p:nvPr>
        </p:nvSpPr>
        <p:spPr>
          <a:xfrm>
            <a:off x="1144440" y="685800"/>
            <a:ext cx="4572000" cy="3429000"/>
          </a:xfrm>
          <a:prstGeom prst="rect">
            <a:avLst/>
          </a:prstGeom>
          <a:ln w="0">
            <a:noFill/>
          </a:ln>
        </p:spPr>
      </p:sp>
      <p:sp>
        <p:nvSpPr>
          <p:cNvPr id="61" name="PlaceHolder 2"/>
          <p:cNvSpPr>
            <a:spLocks noGrp="1"/>
          </p:cNvSpPr>
          <p:nvPr>
            <p:ph type="body"/>
          </p:nvPr>
        </p:nvSpPr>
        <p:spPr>
          <a:xfrm>
            <a:off x="914400" y="4344840"/>
            <a:ext cx="5029200" cy="4113360"/>
          </a:xfrm>
          <a:prstGeom prst="rect">
            <a:avLst/>
          </a:prstGeom>
          <a:solidFill>
            <a:srgbClr val="ffffff"/>
          </a:solidFill>
          <a:ln w="9360">
            <a:solidFill>
              <a:srgbClr val="000000"/>
            </a:solidFill>
            <a:miter/>
          </a:ln>
        </p:spPr>
        <p:txBody>
          <a:bodyPr lIns="88560" rIns="885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slide can be summed up with one cliché – Don’t put all your eggs in one basket.</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have learned to operate with people in multiple locations – the office, home, and offsite locations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have updated our contact lists and learned to carry these lists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set up phone conference bridges during periods of abnormal operations and have staff call-in.  We can always cancel later if they prove unnecessary.</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And, we have learned to employ multiple channels to communicate with you our customer.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1839960" y="70920"/>
            <a:ext cx="6999120" cy="7621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1839960" y="70920"/>
            <a:ext cx="6999120" cy="7621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ffffff"/>
              </a:solidFill>
              <a:effectLst/>
              <a:uFillTx/>
              <a:latin typeface="Arial"/>
            </a:endParaRPr>
          </a:p>
        </p:txBody>
      </p:sp>
      <p:sp>
        <p:nvSpPr>
          <p:cNvPr id="9" name="PlaceHolder 2"/>
          <p:cNvSpPr>
            <a:spLocks noGrp="1"/>
          </p:cNvSpPr>
          <p:nvPr>
            <p:ph/>
          </p:nvPr>
        </p:nvSpPr>
        <p:spPr>
          <a:xfrm>
            <a:off x="1839960" y="1247400"/>
            <a:ext cx="6999120" cy="507204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wmf"/><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0" name="j0212217" descr=""/>
          <p:cNvPicPr/>
          <p:nvPr/>
        </p:nvPicPr>
        <p:blipFill>
          <a:blip r:embed="rId2"/>
          <a:srcRect l="37230" t="0" r="37408" b="0"/>
          <a:stretch/>
        </p:blipFill>
        <p:spPr>
          <a:xfrm>
            <a:off x="-4680" y="0"/>
            <a:ext cx="1538280" cy="6858000"/>
          </a:xfrm>
          <a:prstGeom prst="rect">
            <a:avLst/>
          </a:prstGeom>
          <a:noFill/>
          <a:ln w="0">
            <a:noFill/>
          </a:ln>
        </p:spPr>
      </p:pic>
      <p:sp>
        <p:nvSpPr>
          <p:cNvPr id="1" name="PlaceHolder 1"/>
          <p:cNvSpPr>
            <a:spLocks noGrp="1"/>
          </p:cNvSpPr>
          <p:nvPr>
            <p:ph type="title"/>
          </p:nvPr>
        </p:nvSpPr>
        <p:spPr>
          <a:xfrm>
            <a:off x="1839960" y="70920"/>
            <a:ext cx="6999120" cy="76212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Click to edit the title text format</a:t>
            </a:r>
            <a:endParaRPr b="1" lang="en-US" sz="2800" strike="noStrike" u="none">
              <a:solidFill>
                <a:srgbClr val="ffffff"/>
              </a:solidFill>
              <a:effectLst/>
              <a:uFillTx/>
              <a:latin typeface="Arial"/>
            </a:endParaRPr>
          </a:p>
        </p:txBody>
      </p:sp>
      <p:sp>
        <p:nvSpPr>
          <p:cNvPr id="2" name="PlaceHolder 2"/>
          <p:cNvSpPr>
            <a:spLocks noGrp="1"/>
          </p:cNvSpPr>
          <p:nvPr>
            <p:ph type="body"/>
          </p:nvPr>
        </p:nvSpPr>
        <p:spPr>
          <a:xfrm>
            <a:off x="1839960" y="1247400"/>
            <a:ext cx="6999120" cy="5072040"/>
          </a:xfrm>
          <a:prstGeom prst="rect">
            <a:avLst/>
          </a:prstGeom>
          <a:noFill/>
          <a:ln w="0">
            <a:noFill/>
          </a:ln>
        </p:spPr>
        <p:txBody>
          <a:bodyPr lIns="90000" rIns="90000" tIns="46800" bIns="46800" anchor="t">
            <a:normAutofit/>
          </a:bodyPr>
          <a:p>
            <a:pPr marL="343080" indent="-343080">
              <a:spcBef>
                <a:spcPts val="601"/>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Click to edit the outline text format</a:t>
            </a:r>
            <a:endParaRPr b="1" lang="en-US" sz="2400" strike="noStrike" u="none">
              <a:solidFill>
                <a:srgbClr val="000000"/>
              </a:solidFill>
              <a:effectLst/>
              <a:uFillTx/>
              <a:latin typeface="Arial"/>
            </a:endParaRPr>
          </a:p>
          <a:p>
            <a:pPr lvl="1" marL="743040" indent="-285840">
              <a:spcBef>
                <a:spcPts val="601"/>
              </a:spcBef>
              <a:buClr>
                <a:srgbClr val="cc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Second Outline Level</a:t>
            </a:r>
            <a:endParaRPr b="1" lang="en-US" sz="2400" strike="noStrike" u="none">
              <a:solidFill>
                <a:srgbClr val="000000"/>
              </a:solidFill>
              <a:effectLst/>
              <a:uFillTx/>
              <a:latin typeface="Arial"/>
            </a:endParaRPr>
          </a:p>
          <a:p>
            <a:pPr lvl="2" marL="1143000" indent="-228600">
              <a:spcBef>
                <a:spcPts val="601"/>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Third Outline Level</a:t>
            </a:r>
            <a:endParaRPr b="1" lang="en-US" sz="2400" strike="noStrike" u="none">
              <a:solidFill>
                <a:srgbClr val="000000"/>
              </a:solidFill>
              <a:effectLst/>
              <a:uFillTx/>
              <a:latin typeface="Arial"/>
            </a:endParaRPr>
          </a:p>
          <a:p>
            <a:pPr lvl="3" marL="1600200" indent="-228600">
              <a:spcBef>
                <a:spcPts val="601"/>
              </a:spcBef>
              <a:buClr>
                <a:srgbClr val="cc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Fourth Outline Level</a:t>
            </a:r>
            <a:endParaRPr b="1" lang="en-US" sz="2400" strike="noStrike" u="none">
              <a:solidFill>
                <a:srgbClr val="000000"/>
              </a:solidFill>
              <a:effectLst/>
              <a:uFillTx/>
              <a:latin typeface="Arial"/>
            </a:endParaRPr>
          </a:p>
          <a:p>
            <a:pPr lvl="4" marL="2057400" indent="-228600">
              <a:spcBef>
                <a:spcPts val="601"/>
              </a:spcBef>
              <a:buClr>
                <a:srgbClr val="cc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Fifth Outline Level</a:t>
            </a:r>
            <a:endParaRPr b="1" lang="en-US" sz="2400" strike="noStrike" u="none">
              <a:solidFill>
                <a:srgbClr val="000000"/>
              </a:solidFill>
              <a:effectLst/>
              <a:uFillTx/>
              <a:latin typeface="Arial"/>
            </a:endParaRPr>
          </a:p>
          <a:p>
            <a:pPr lvl="5" marL="205740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Sixth Outline Level</a:t>
            </a:r>
            <a:endParaRPr b="1" lang="en-US" sz="2400" strike="noStrike" u="none">
              <a:solidFill>
                <a:srgbClr val="000000"/>
              </a:solidFill>
              <a:effectLst/>
              <a:uFillTx/>
              <a:latin typeface="Arial"/>
            </a:endParaRPr>
          </a:p>
          <a:p>
            <a:pPr lvl="6" marL="205740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Seventh Outline Level</a:t>
            </a:r>
            <a:endParaRPr b="1" lang="en-US" sz="2400" strike="noStrike" u="none">
              <a:solidFill>
                <a:srgbClr val="000000"/>
              </a:solidFill>
              <a:effectLst/>
              <a:uFillTx/>
              <a:latin typeface="Arial"/>
            </a:endParaRPr>
          </a:p>
        </p:txBody>
      </p:sp>
      <p:sp>
        <p:nvSpPr>
          <p:cNvPr id="3" name=""/>
          <p:cNvSpPr/>
          <p:nvPr/>
        </p:nvSpPr>
        <p:spPr>
          <a:xfrm>
            <a:off x="1452600" y="3240"/>
            <a:ext cx="7691400" cy="896760"/>
          </a:xfrm>
          <a:custGeom>
            <a:avLst/>
            <a:gdLst/>
            <a:ahLst/>
            <a:rect l="l" t="t" r="r" b="b"/>
            <a:pathLst>
              <a:path w="3814" h="606">
                <a:moveTo>
                  <a:pt x="0" y="0"/>
                </a:moveTo>
                <a:lnTo>
                  <a:pt x="119" y="0"/>
                </a:lnTo>
                <a:lnTo>
                  <a:pt x="240" y="0"/>
                </a:lnTo>
                <a:lnTo>
                  <a:pt x="359" y="0"/>
                </a:lnTo>
                <a:lnTo>
                  <a:pt x="478" y="0"/>
                </a:lnTo>
                <a:lnTo>
                  <a:pt x="597" y="0"/>
                </a:lnTo>
                <a:lnTo>
                  <a:pt x="718" y="0"/>
                </a:lnTo>
                <a:lnTo>
                  <a:pt x="837" y="0"/>
                </a:lnTo>
                <a:lnTo>
                  <a:pt x="956" y="0"/>
                </a:lnTo>
                <a:lnTo>
                  <a:pt x="1075" y="0"/>
                </a:lnTo>
                <a:lnTo>
                  <a:pt x="1196" y="0"/>
                </a:lnTo>
                <a:lnTo>
                  <a:pt x="1315" y="0"/>
                </a:lnTo>
                <a:lnTo>
                  <a:pt x="1433" y="0"/>
                </a:lnTo>
                <a:lnTo>
                  <a:pt x="1552" y="0"/>
                </a:lnTo>
                <a:lnTo>
                  <a:pt x="1671" y="0"/>
                </a:lnTo>
                <a:lnTo>
                  <a:pt x="1790" y="0"/>
                </a:lnTo>
                <a:lnTo>
                  <a:pt x="1911" y="0"/>
                </a:lnTo>
                <a:lnTo>
                  <a:pt x="2030" y="0"/>
                </a:lnTo>
                <a:lnTo>
                  <a:pt x="2149" y="0"/>
                </a:lnTo>
                <a:lnTo>
                  <a:pt x="2268" y="0"/>
                </a:lnTo>
                <a:lnTo>
                  <a:pt x="2387" y="0"/>
                </a:lnTo>
                <a:lnTo>
                  <a:pt x="2506" y="0"/>
                </a:lnTo>
                <a:lnTo>
                  <a:pt x="2625" y="0"/>
                </a:lnTo>
                <a:lnTo>
                  <a:pt x="2744" y="0"/>
                </a:lnTo>
                <a:lnTo>
                  <a:pt x="2863" y="0"/>
                </a:lnTo>
                <a:lnTo>
                  <a:pt x="2981" y="0"/>
                </a:lnTo>
                <a:lnTo>
                  <a:pt x="3100" y="0"/>
                </a:lnTo>
                <a:lnTo>
                  <a:pt x="3219" y="0"/>
                </a:lnTo>
                <a:lnTo>
                  <a:pt x="3338" y="0"/>
                </a:lnTo>
                <a:lnTo>
                  <a:pt x="3457" y="0"/>
                </a:lnTo>
                <a:lnTo>
                  <a:pt x="3576" y="0"/>
                </a:lnTo>
                <a:lnTo>
                  <a:pt x="3695" y="0"/>
                </a:lnTo>
                <a:lnTo>
                  <a:pt x="3814" y="0"/>
                </a:lnTo>
                <a:lnTo>
                  <a:pt x="3814" y="152"/>
                </a:lnTo>
                <a:lnTo>
                  <a:pt x="3814" y="303"/>
                </a:lnTo>
                <a:lnTo>
                  <a:pt x="3814" y="454"/>
                </a:lnTo>
                <a:lnTo>
                  <a:pt x="3814" y="606"/>
                </a:lnTo>
                <a:lnTo>
                  <a:pt x="3695" y="606"/>
                </a:lnTo>
                <a:lnTo>
                  <a:pt x="3576" y="606"/>
                </a:lnTo>
                <a:lnTo>
                  <a:pt x="3457" y="606"/>
                </a:lnTo>
                <a:lnTo>
                  <a:pt x="3338" y="606"/>
                </a:lnTo>
                <a:lnTo>
                  <a:pt x="3219" y="606"/>
                </a:lnTo>
                <a:lnTo>
                  <a:pt x="3100" y="606"/>
                </a:lnTo>
                <a:lnTo>
                  <a:pt x="2981" y="606"/>
                </a:lnTo>
                <a:lnTo>
                  <a:pt x="2863" y="606"/>
                </a:lnTo>
                <a:lnTo>
                  <a:pt x="2744" y="606"/>
                </a:lnTo>
                <a:lnTo>
                  <a:pt x="2625" y="606"/>
                </a:lnTo>
                <a:lnTo>
                  <a:pt x="2506" y="606"/>
                </a:lnTo>
                <a:lnTo>
                  <a:pt x="2387" y="606"/>
                </a:lnTo>
                <a:lnTo>
                  <a:pt x="2268" y="606"/>
                </a:lnTo>
                <a:lnTo>
                  <a:pt x="2149" y="606"/>
                </a:lnTo>
                <a:lnTo>
                  <a:pt x="2030" y="606"/>
                </a:lnTo>
                <a:lnTo>
                  <a:pt x="1911" y="606"/>
                </a:lnTo>
                <a:lnTo>
                  <a:pt x="1790" y="606"/>
                </a:lnTo>
                <a:lnTo>
                  <a:pt x="1671" y="606"/>
                </a:lnTo>
                <a:lnTo>
                  <a:pt x="1552" y="606"/>
                </a:lnTo>
                <a:lnTo>
                  <a:pt x="1433" y="606"/>
                </a:lnTo>
                <a:lnTo>
                  <a:pt x="1315" y="606"/>
                </a:lnTo>
                <a:lnTo>
                  <a:pt x="1196" y="606"/>
                </a:lnTo>
                <a:lnTo>
                  <a:pt x="1075" y="606"/>
                </a:lnTo>
                <a:lnTo>
                  <a:pt x="956" y="606"/>
                </a:lnTo>
                <a:lnTo>
                  <a:pt x="837" y="606"/>
                </a:lnTo>
                <a:lnTo>
                  <a:pt x="718" y="606"/>
                </a:lnTo>
                <a:lnTo>
                  <a:pt x="597" y="606"/>
                </a:lnTo>
                <a:lnTo>
                  <a:pt x="478" y="606"/>
                </a:lnTo>
                <a:lnTo>
                  <a:pt x="359" y="606"/>
                </a:lnTo>
                <a:lnTo>
                  <a:pt x="240" y="606"/>
                </a:lnTo>
                <a:lnTo>
                  <a:pt x="119" y="606"/>
                </a:lnTo>
                <a:lnTo>
                  <a:pt x="0" y="606"/>
                </a:lnTo>
                <a:lnTo>
                  <a:pt x="0" y="454"/>
                </a:lnTo>
                <a:lnTo>
                  <a:pt x="0" y="303"/>
                </a:lnTo>
                <a:lnTo>
                  <a:pt x="0" y="152"/>
                </a:lnTo>
                <a:lnTo>
                  <a:pt x="0" y="0"/>
                </a:lnTo>
                <a:close/>
              </a:path>
            </a:pathLst>
          </a:custGeom>
          <a:solidFill>
            <a:srgbClr val="75778e"/>
          </a:solidFill>
          <a:ln w="0">
            <a:noFill/>
          </a:ln>
        </p:spPr>
        <p:style>
          <a:lnRef idx="0"/>
          <a:fillRef idx="0"/>
          <a:effectRef idx="0"/>
          <a:fontRef idx="minor"/>
        </p:style>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
          <p:cNvSpPr/>
          <p:nvPr/>
        </p:nvSpPr>
        <p:spPr>
          <a:xfrm>
            <a:off x="1452600" y="3240"/>
            <a:ext cx="7691400" cy="752400"/>
          </a:xfrm>
          <a:custGeom>
            <a:avLst/>
            <a:gdLst/>
            <a:ahLst/>
            <a:rect l="l" t="t" r="r" b="b"/>
            <a:pathLst>
              <a:path w="3814" h="474">
                <a:moveTo>
                  <a:pt x="0" y="0"/>
                </a:moveTo>
                <a:lnTo>
                  <a:pt x="119" y="0"/>
                </a:lnTo>
                <a:lnTo>
                  <a:pt x="240" y="0"/>
                </a:lnTo>
                <a:lnTo>
                  <a:pt x="359" y="0"/>
                </a:lnTo>
                <a:lnTo>
                  <a:pt x="478" y="0"/>
                </a:lnTo>
                <a:lnTo>
                  <a:pt x="597" y="0"/>
                </a:lnTo>
                <a:lnTo>
                  <a:pt x="718" y="0"/>
                </a:lnTo>
                <a:lnTo>
                  <a:pt x="837" y="0"/>
                </a:lnTo>
                <a:lnTo>
                  <a:pt x="956" y="0"/>
                </a:lnTo>
                <a:lnTo>
                  <a:pt x="1075" y="0"/>
                </a:lnTo>
                <a:lnTo>
                  <a:pt x="1196" y="0"/>
                </a:lnTo>
                <a:lnTo>
                  <a:pt x="1315" y="0"/>
                </a:lnTo>
                <a:lnTo>
                  <a:pt x="1433" y="0"/>
                </a:lnTo>
                <a:lnTo>
                  <a:pt x="1552" y="0"/>
                </a:lnTo>
                <a:lnTo>
                  <a:pt x="1671" y="0"/>
                </a:lnTo>
                <a:lnTo>
                  <a:pt x="1790" y="0"/>
                </a:lnTo>
                <a:lnTo>
                  <a:pt x="1911" y="0"/>
                </a:lnTo>
                <a:lnTo>
                  <a:pt x="2030" y="0"/>
                </a:lnTo>
                <a:lnTo>
                  <a:pt x="2149" y="0"/>
                </a:lnTo>
                <a:lnTo>
                  <a:pt x="2268" y="0"/>
                </a:lnTo>
                <a:lnTo>
                  <a:pt x="2387" y="0"/>
                </a:lnTo>
                <a:lnTo>
                  <a:pt x="2506" y="0"/>
                </a:lnTo>
                <a:lnTo>
                  <a:pt x="2625" y="0"/>
                </a:lnTo>
                <a:lnTo>
                  <a:pt x="2744" y="0"/>
                </a:lnTo>
                <a:lnTo>
                  <a:pt x="2863" y="0"/>
                </a:lnTo>
                <a:lnTo>
                  <a:pt x="2981" y="0"/>
                </a:lnTo>
                <a:lnTo>
                  <a:pt x="3100" y="0"/>
                </a:lnTo>
                <a:lnTo>
                  <a:pt x="3219" y="0"/>
                </a:lnTo>
                <a:lnTo>
                  <a:pt x="3338" y="0"/>
                </a:lnTo>
                <a:lnTo>
                  <a:pt x="3457" y="0"/>
                </a:lnTo>
                <a:lnTo>
                  <a:pt x="3576" y="0"/>
                </a:lnTo>
                <a:lnTo>
                  <a:pt x="3695" y="0"/>
                </a:lnTo>
                <a:lnTo>
                  <a:pt x="3814" y="0"/>
                </a:lnTo>
                <a:lnTo>
                  <a:pt x="3814" y="119"/>
                </a:lnTo>
                <a:lnTo>
                  <a:pt x="3814" y="236"/>
                </a:lnTo>
                <a:lnTo>
                  <a:pt x="3814" y="355"/>
                </a:lnTo>
                <a:lnTo>
                  <a:pt x="3814" y="474"/>
                </a:lnTo>
                <a:lnTo>
                  <a:pt x="3695" y="474"/>
                </a:lnTo>
                <a:lnTo>
                  <a:pt x="3576" y="474"/>
                </a:lnTo>
                <a:lnTo>
                  <a:pt x="3457" y="474"/>
                </a:lnTo>
                <a:lnTo>
                  <a:pt x="3338" y="474"/>
                </a:lnTo>
                <a:lnTo>
                  <a:pt x="3219" y="474"/>
                </a:lnTo>
                <a:lnTo>
                  <a:pt x="3100" y="474"/>
                </a:lnTo>
                <a:lnTo>
                  <a:pt x="2981" y="474"/>
                </a:lnTo>
                <a:lnTo>
                  <a:pt x="2863" y="474"/>
                </a:lnTo>
                <a:lnTo>
                  <a:pt x="2744" y="474"/>
                </a:lnTo>
                <a:lnTo>
                  <a:pt x="2625" y="474"/>
                </a:lnTo>
                <a:lnTo>
                  <a:pt x="2506" y="474"/>
                </a:lnTo>
                <a:lnTo>
                  <a:pt x="2387" y="474"/>
                </a:lnTo>
                <a:lnTo>
                  <a:pt x="2268" y="474"/>
                </a:lnTo>
                <a:lnTo>
                  <a:pt x="2149" y="474"/>
                </a:lnTo>
                <a:lnTo>
                  <a:pt x="2030" y="474"/>
                </a:lnTo>
                <a:lnTo>
                  <a:pt x="1911" y="474"/>
                </a:lnTo>
                <a:lnTo>
                  <a:pt x="1790" y="474"/>
                </a:lnTo>
                <a:lnTo>
                  <a:pt x="1671" y="474"/>
                </a:lnTo>
                <a:lnTo>
                  <a:pt x="1552" y="474"/>
                </a:lnTo>
                <a:lnTo>
                  <a:pt x="1433" y="474"/>
                </a:lnTo>
                <a:lnTo>
                  <a:pt x="1315" y="474"/>
                </a:lnTo>
                <a:lnTo>
                  <a:pt x="1196" y="474"/>
                </a:lnTo>
                <a:lnTo>
                  <a:pt x="1075" y="474"/>
                </a:lnTo>
                <a:lnTo>
                  <a:pt x="956" y="474"/>
                </a:lnTo>
                <a:lnTo>
                  <a:pt x="837" y="474"/>
                </a:lnTo>
                <a:lnTo>
                  <a:pt x="718" y="474"/>
                </a:lnTo>
                <a:lnTo>
                  <a:pt x="597" y="474"/>
                </a:lnTo>
                <a:lnTo>
                  <a:pt x="478" y="474"/>
                </a:lnTo>
                <a:lnTo>
                  <a:pt x="359" y="474"/>
                </a:lnTo>
                <a:lnTo>
                  <a:pt x="240" y="474"/>
                </a:lnTo>
                <a:lnTo>
                  <a:pt x="119" y="474"/>
                </a:lnTo>
                <a:lnTo>
                  <a:pt x="0" y="474"/>
                </a:lnTo>
                <a:lnTo>
                  <a:pt x="0" y="355"/>
                </a:lnTo>
                <a:lnTo>
                  <a:pt x="0" y="236"/>
                </a:lnTo>
                <a:lnTo>
                  <a:pt x="0" y="119"/>
                </a:lnTo>
                <a:lnTo>
                  <a:pt x="0" y="0"/>
                </a:lnTo>
                <a:close/>
              </a:path>
            </a:pathLst>
          </a:custGeom>
          <a:solidFill>
            <a:srgbClr val="6d758c"/>
          </a:solidFill>
          <a:ln w="0">
            <a:noFill/>
          </a:ln>
        </p:spPr>
        <p:style>
          <a:lnRef idx="0"/>
          <a:fillRef idx="0"/>
          <a:effectRef idx="0"/>
          <a:fontRef idx="minor"/>
        </p:style>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 name=""/>
          <p:cNvSpPr/>
          <p:nvPr/>
        </p:nvSpPr>
        <p:spPr>
          <a:xfrm>
            <a:off x="1452600" y="0"/>
            <a:ext cx="7691400" cy="336600"/>
          </a:xfrm>
          <a:prstGeom prst="rect">
            <a:avLst/>
          </a:prstGeom>
          <a:solidFill>
            <a:srgbClr val="68728c"/>
          </a:solidFill>
          <a:ln w="0">
            <a:noFill/>
          </a:ln>
        </p:spPr>
        <p:style>
          <a:lnRef idx="0"/>
          <a:fillRef idx="0"/>
          <a:effectRef idx="0"/>
          <a:fontRef idx="minor"/>
        </p:style>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 name=""/>
          <p:cNvSpPr/>
          <p:nvPr/>
        </p:nvSpPr>
        <p:spPr>
          <a:xfrm>
            <a:off x="1531800" y="892080"/>
            <a:ext cx="505080" cy="495360"/>
          </a:xfrm>
          <a:custGeom>
            <a:avLst/>
            <a:gdLst/>
            <a:ahLst/>
            <a:rect l="l" t="t" r="r" b="b"/>
            <a:pathLst>
              <a:path w="166" h="163">
                <a:moveTo>
                  <a:pt x="166" y="0"/>
                </a:moveTo>
                <a:cubicBezTo>
                  <a:pt x="0" y="0"/>
                  <a:pt x="0" y="0"/>
                  <a:pt x="0" y="0"/>
                </a:cubicBezTo>
                <a:cubicBezTo>
                  <a:pt x="0" y="163"/>
                  <a:pt x="0" y="163"/>
                  <a:pt x="0" y="163"/>
                </a:cubicBezTo>
                <a:cubicBezTo>
                  <a:pt x="16" y="80"/>
                  <a:pt x="82" y="15"/>
                  <a:pt x="166" y="0"/>
                </a:cubicBezTo>
                <a:close/>
              </a:path>
            </a:pathLst>
          </a:custGeom>
          <a:solidFill>
            <a:srgbClr val="75778e"/>
          </a:solidFill>
          <a:ln w="0">
            <a:noFill/>
          </a:ln>
        </p:spPr>
        <p:style>
          <a:lnRef idx="0"/>
          <a:fillRef idx="0"/>
          <a:effectRef idx="0"/>
          <a:fontRef idx="minor"/>
        </p:style>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Relationship Id="rId3"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image" Target="../media/image2.jpeg"/><Relationship Id="rId2"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1839960" y="70920"/>
            <a:ext cx="6999120" cy="76212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Transwestern Pipeline Company</a:t>
            </a:r>
            <a:endParaRPr b="1" lang="en-US" sz="2800" strike="noStrike" u="none">
              <a:solidFill>
                <a:srgbClr val="ffffff"/>
              </a:solidFill>
              <a:effectLst/>
              <a:uFillTx/>
              <a:latin typeface="Arial"/>
            </a:endParaRPr>
          </a:p>
        </p:txBody>
      </p:sp>
      <p:sp>
        <p:nvSpPr>
          <p:cNvPr id="18" name="PlaceHolder 2"/>
          <p:cNvSpPr>
            <a:spLocks noGrp="1"/>
          </p:cNvSpPr>
          <p:nvPr>
            <p:ph/>
          </p:nvPr>
        </p:nvSpPr>
        <p:spPr>
          <a:xfrm>
            <a:off x="2144880" y="1287000"/>
            <a:ext cx="6999120" cy="5072040"/>
          </a:xfrm>
          <a:prstGeom prst="rect">
            <a:avLst/>
          </a:prstGeom>
          <a:noFill/>
          <a:ln w="0">
            <a:noFill/>
          </a:ln>
        </p:spPr>
        <p:txBody>
          <a:bodyPr lIns="90000" rIns="90000" tIns="46800" bIns="4680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a:p>
            <a:pPr marL="343080" indent="-343080" algn="ctr">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Customer Service Update</a:t>
            </a:r>
            <a:endParaRPr b="1" lang="en-US" sz="3600" strike="noStrike" u="none">
              <a:solidFill>
                <a:srgbClr val="000000"/>
              </a:solidFill>
              <a:effectLst/>
              <a:uFillTx/>
              <a:latin typeface="Arial"/>
            </a:endParaRPr>
          </a:p>
          <a:p>
            <a:pPr marL="343080" indent="-343080" algn="ctr">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600" strike="noStrike" u="none">
              <a:solidFill>
                <a:srgbClr val="000000"/>
              </a:solidFill>
              <a:effectLst/>
              <a:uFillTx/>
              <a:latin typeface="Arial"/>
            </a:endParaRPr>
          </a:p>
          <a:p>
            <a:pPr marL="343080" indent="-343080" algn="ctr">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Shelley Corman</a:t>
            </a:r>
            <a:endParaRPr b="1" lang="en-US" sz="3600" strike="noStrike" u="none">
              <a:solidFill>
                <a:srgbClr val="000000"/>
              </a:solidFill>
              <a:effectLst/>
              <a:uFillTx/>
              <a:latin typeface="Arial"/>
            </a:endParaRPr>
          </a:p>
          <a:p>
            <a:pPr marL="343080" indent="-343080" algn="ctr">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November 8, 2001</a:t>
            </a:r>
            <a:endParaRPr b="1" lang="en-US" sz="3600" strike="noStrike" u="none">
              <a:solidFill>
                <a:srgbClr val="000000"/>
              </a:solidFill>
              <a:effectLst/>
              <a:uFillTx/>
              <a:latin typeface="Arial"/>
            </a:endParaRPr>
          </a:p>
          <a:p>
            <a:pPr marL="343080" indent="-343080" algn="ctr">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1839960" y="70920"/>
            <a:ext cx="6999120" cy="76212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Customer Communications</a:t>
            </a:r>
            <a:endParaRPr b="1" lang="en-US" sz="2800" strike="noStrike" u="none">
              <a:solidFill>
                <a:srgbClr val="ffffff"/>
              </a:solidFill>
              <a:effectLst/>
              <a:uFillTx/>
              <a:latin typeface="Arial"/>
            </a:endParaRPr>
          </a:p>
        </p:txBody>
      </p:sp>
      <p:sp>
        <p:nvSpPr>
          <p:cNvPr id="46" name="PlaceHolder 2"/>
          <p:cNvSpPr>
            <a:spLocks noGrp="1"/>
          </p:cNvSpPr>
          <p:nvPr>
            <p:ph/>
          </p:nvPr>
        </p:nvSpPr>
        <p:spPr>
          <a:xfrm>
            <a:off x="1673280" y="1378080"/>
            <a:ext cx="7159680" cy="4768560"/>
          </a:xfrm>
          <a:prstGeom prst="rect">
            <a:avLst/>
          </a:prstGeom>
          <a:noFill/>
          <a:ln w="0">
            <a:noFill/>
          </a:ln>
        </p:spPr>
        <p:txBody>
          <a:bodyPr lIns="90000" rIns="90000" tIns="46800" bIns="46800" anchor="t">
            <a:normAutofit/>
          </a:bodyPr>
          <a:p>
            <a:pPr marL="343080" indent="-343080">
              <a:lnSpc>
                <a:spcPct val="90000"/>
              </a:lnSpc>
              <a:spcBef>
                <a:spcPts val="550"/>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Phone coverage from 7 AM until 10 PM weekdays</a:t>
            </a:r>
            <a:endParaRPr b="1" lang="en-US" sz="2200" strike="noStrike" u="none">
              <a:solidFill>
                <a:srgbClr val="000000"/>
              </a:solidFill>
              <a:effectLst/>
              <a:uFillTx/>
              <a:latin typeface="Arial"/>
            </a:endParaRPr>
          </a:p>
          <a:p>
            <a:pPr marL="343080" indent="-343080">
              <a:lnSpc>
                <a:spcPct val="90000"/>
              </a:lnSpc>
              <a:spcBef>
                <a:spcPts val="550"/>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Continuous pager coverage – nights, weekends &amp; during abnormal operations (e.g., tropical storm)</a:t>
            </a:r>
            <a:endParaRPr b="1" lang="en-US" sz="2200" strike="noStrike" u="none">
              <a:solidFill>
                <a:srgbClr val="000000"/>
              </a:solidFill>
              <a:effectLst/>
              <a:uFillTx/>
              <a:latin typeface="Arial"/>
            </a:endParaRPr>
          </a:p>
          <a:p>
            <a:pPr marL="343080" indent="-343080">
              <a:lnSpc>
                <a:spcPct val="90000"/>
              </a:lnSpc>
              <a:spcBef>
                <a:spcPts val="550"/>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HotTap Help Desk availability 24/7</a:t>
            </a:r>
            <a:endParaRPr b="1" lang="en-US" sz="2200" strike="noStrike" u="none">
              <a:solidFill>
                <a:srgbClr val="000000"/>
              </a:solidFill>
              <a:effectLst/>
              <a:uFillTx/>
              <a:latin typeface="Arial"/>
            </a:endParaRPr>
          </a:p>
          <a:p>
            <a:pPr marL="343080" indent="-343080">
              <a:lnSpc>
                <a:spcPct val="90000"/>
              </a:lnSpc>
              <a:spcBef>
                <a:spcPts val="550"/>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Automatic email notification of scheduling cuts and critical notices</a:t>
            </a:r>
            <a:endParaRPr b="1" lang="en-US" sz="2200" strike="noStrike" u="none">
              <a:solidFill>
                <a:srgbClr val="000000"/>
              </a:solidFill>
              <a:effectLst/>
              <a:uFillTx/>
              <a:latin typeface="Arial"/>
            </a:endParaRPr>
          </a:p>
          <a:p>
            <a:pPr marL="343080" indent="-343080">
              <a:lnSpc>
                <a:spcPct val="90000"/>
              </a:lnSpc>
              <a:spcBef>
                <a:spcPts val="550"/>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Manual back-up email approach if Enron Internet unavailable</a:t>
            </a:r>
            <a:endParaRPr b="1" lang="en-US" sz="2200" strike="noStrike" u="none">
              <a:solidFill>
                <a:srgbClr val="000000"/>
              </a:solidFill>
              <a:effectLst/>
              <a:uFillTx/>
              <a:latin typeface="Arial"/>
            </a:endParaRPr>
          </a:p>
          <a:p>
            <a:pPr marL="343080" indent="-343080">
              <a:lnSpc>
                <a:spcPct val="90000"/>
              </a:lnSpc>
              <a:spcBef>
                <a:spcPts val="550"/>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Back-up HotTap servers in Houston and Omaha to handle scheduling system outages</a:t>
            </a:r>
            <a:endParaRPr b="1" lang="en-US" sz="2200" strike="noStrike" u="none">
              <a:solidFill>
                <a:srgbClr val="000000"/>
              </a:solidFill>
              <a:effectLst/>
              <a:uFillTx/>
              <a:latin typeface="Arial"/>
            </a:endParaRPr>
          </a:p>
          <a:p>
            <a:pPr marL="343080" indent="-343080">
              <a:lnSpc>
                <a:spcPct val="90000"/>
              </a:lnSpc>
              <a:spcBef>
                <a:spcPts val="550"/>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Pipeline status phone line</a:t>
            </a:r>
            <a:endParaRPr b="1" lang="en-US" sz="2200" strike="noStrike" u="none">
              <a:solidFill>
                <a:srgbClr val="000000"/>
              </a:solidFill>
              <a:effectLst/>
              <a:uFillTx/>
              <a:latin typeface="Arial"/>
            </a:endParaRPr>
          </a:p>
          <a:p>
            <a:pPr marL="343080" indent="-343080">
              <a:lnSpc>
                <a:spcPct val="90000"/>
              </a:lnSpc>
              <a:spcBef>
                <a:spcPts val="550"/>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In case of operational emergency, call Gas Control</a:t>
            </a:r>
            <a:endParaRPr b="1" lang="en-US"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47" name="fax" descr=""/>
          <p:cNvPicPr/>
          <p:nvPr/>
        </p:nvPicPr>
        <p:blipFill>
          <a:blip r:embed="rId1"/>
          <a:stretch/>
        </p:blipFill>
        <p:spPr>
          <a:xfrm>
            <a:off x="1703520" y="993600"/>
            <a:ext cx="6510240" cy="5864400"/>
          </a:xfrm>
          <a:prstGeom prst="rect">
            <a:avLst/>
          </a:prstGeom>
          <a:noFill/>
          <a:ln w="0">
            <a:noFill/>
          </a:ln>
        </p:spPr>
      </p:pic>
      <p:sp>
        <p:nvSpPr>
          <p:cNvPr id="48" name="PlaceHolder 1"/>
          <p:cNvSpPr>
            <a:spLocks noGrp="1"/>
          </p:cNvSpPr>
          <p:nvPr>
            <p:ph type="title"/>
          </p:nvPr>
        </p:nvSpPr>
        <p:spPr>
          <a:xfrm>
            <a:off x="1839960" y="70920"/>
            <a:ext cx="6999120" cy="762120"/>
          </a:xfrm>
          <a:prstGeom prst="rect">
            <a:avLst/>
          </a:prstGeom>
          <a:noFill/>
          <a:ln w="0">
            <a:noFill/>
          </a:ln>
          <a:effectLst>
            <a:outerShdw dist="17819" dir="2700000" blurRad="0" rotWithShape="0">
              <a:srgbClr val="000000"/>
            </a:outerShdw>
          </a:effectLst>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PlaceHolder 1"/>
          <p:cNvSpPr>
            <a:spLocks noGrp="1"/>
          </p:cNvSpPr>
          <p:nvPr>
            <p:ph/>
          </p:nvPr>
        </p:nvSpPr>
        <p:spPr>
          <a:xfrm>
            <a:off x="1839960" y="1247400"/>
            <a:ext cx="6999120" cy="5072040"/>
          </a:xfrm>
          <a:prstGeom prst="rect">
            <a:avLst/>
          </a:prstGeom>
          <a:noFill/>
          <a:ln w="0">
            <a:noFill/>
          </a:ln>
        </p:spPr>
        <p:txBody>
          <a:bodyPr lIns="90000" rIns="90000" tIns="46800" bIns="46800" anchor="t">
            <a:normAutofit/>
          </a:bodyPr>
          <a:p>
            <a:pPr marL="343080" indent="-343080">
              <a:spcBef>
                <a:spcPts val="601"/>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Let Us Know What We Are Doing Well</a:t>
            </a:r>
            <a:endParaRPr b="1" lang="en-US" sz="2400" strike="noStrike" u="none">
              <a:solidFill>
                <a:srgbClr val="000000"/>
              </a:solidFill>
              <a:effectLst/>
              <a:uFillTx/>
              <a:latin typeface="Arial"/>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a:p>
            <a:pPr marL="343080" indent="-343080">
              <a:spcBef>
                <a:spcPts val="601"/>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Let Us Know What We Can Do Better</a:t>
            </a:r>
            <a:endParaRPr b="1" lang="en-US" sz="2400" strike="noStrike" u="none">
              <a:solidFill>
                <a:srgbClr val="000000"/>
              </a:solidFill>
              <a:effectLst/>
              <a:uFillTx/>
              <a:latin typeface="Arial"/>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a:p>
            <a:pPr marL="343080" indent="-343080">
              <a:spcBef>
                <a:spcPts val="601"/>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We Appreciate Your Business!</a:t>
            </a:r>
            <a:endParaRPr b="1"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
          <p:cNvSpPr/>
          <p:nvPr/>
        </p:nvSpPr>
        <p:spPr>
          <a:xfrm>
            <a:off x="3897360" y="1055520"/>
            <a:ext cx="2676600" cy="876600"/>
          </a:xfrm>
          <a:prstGeom prst="roundRect">
            <a:avLst>
              <a:gd name="adj" fmla="val 26051"/>
            </a:avLst>
          </a:prstGeom>
          <a:solidFill>
            <a:srgbClr val="0c79dc"/>
          </a:solidFill>
          <a:ln w="9360">
            <a:solidFill>
              <a:srgbClr val="000000"/>
            </a:solidFill>
            <a:miter/>
          </a:ln>
          <a:effectLst>
            <a:outerShdw dist="17819" dir="2700000" blurRad="0" rotWithShape="0">
              <a:srgbClr val="000000"/>
            </a:outerShdw>
          </a:effectLst>
        </p:spPr>
        <p:style>
          <a:lnRef idx="0"/>
          <a:fillRef idx="0"/>
          <a:effectRef idx="0"/>
          <a:fontRef idx="minor"/>
        </p:style>
        <p:txBody>
          <a:bodyPr lIns="90000" rIns="90000" tIns="46800" bIns="46800" anchor="ctr" anchorCtr="1">
            <a:noAutofit/>
          </a:bodyPr>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ffffff"/>
                </a:solidFill>
                <a:effectLst/>
                <a:uFillTx/>
                <a:latin typeface="Arial"/>
              </a:rPr>
              <a:t>Gas Logistics</a:t>
            </a:r>
            <a:endParaRPr b="0" lang="en-US" sz="13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ffffff"/>
                </a:solidFill>
                <a:effectLst/>
                <a:uFillTx/>
                <a:latin typeface="Arial"/>
              </a:rPr>
              <a:t>Shelley Corman</a:t>
            </a:r>
            <a:endParaRPr b="0" lang="en-US" sz="13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20" name=""/>
          <p:cNvSpPr/>
          <p:nvPr/>
        </p:nvSpPr>
        <p:spPr>
          <a:xfrm>
            <a:off x="1692360" y="2757600"/>
            <a:ext cx="1654200" cy="1212840"/>
          </a:xfrm>
          <a:prstGeom prst="roundRect">
            <a:avLst>
              <a:gd name="adj" fmla="val 16667"/>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Narrow"/>
              </a:rPr>
              <a:t>Brad Holmes</a:t>
            </a:r>
            <a:endParaRPr b="0" lang="en-US" sz="11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Narrow"/>
              </a:rPr>
              <a:t>Director</a:t>
            </a:r>
            <a:endParaRPr b="0" lang="en-US" sz="11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Narrow"/>
              </a:rPr>
              <a:t>Business Applications</a:t>
            </a:r>
            <a:endParaRPr b="0" lang="en-US" sz="11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p:txBody>
      </p:sp>
      <p:sp>
        <p:nvSpPr>
          <p:cNvPr id="21" name=""/>
          <p:cNvSpPr/>
          <p:nvPr/>
        </p:nvSpPr>
        <p:spPr>
          <a:xfrm>
            <a:off x="5427720" y="2782800"/>
            <a:ext cx="1674720" cy="1190880"/>
          </a:xfrm>
          <a:prstGeom prst="roundRect">
            <a:avLst>
              <a:gd name="adj" fmla="val 16667"/>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Narrow"/>
              </a:rPr>
              <a:t>Steve January</a:t>
            </a:r>
            <a:endParaRPr b="0" lang="en-US" sz="11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Narrow"/>
              </a:rPr>
              <a:t>Sr. Director</a:t>
            </a:r>
            <a:endParaRPr b="0" lang="en-US" sz="11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Narrow"/>
              </a:rPr>
              <a:t>Gas Control</a:t>
            </a:r>
            <a:endParaRPr b="0" lang="en-US" sz="11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p:txBody>
      </p:sp>
      <p:sp>
        <p:nvSpPr>
          <p:cNvPr id="22" name=""/>
          <p:cNvSpPr/>
          <p:nvPr/>
        </p:nvSpPr>
        <p:spPr>
          <a:xfrm>
            <a:off x="7284960" y="2797200"/>
            <a:ext cx="1582920" cy="1133280"/>
          </a:xfrm>
          <a:prstGeom prst="roundRect">
            <a:avLst>
              <a:gd name="adj" fmla="val 16667"/>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chorCtr="1">
            <a:noAutofit/>
          </a:bodyPr>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Narrow"/>
              </a:rPr>
              <a:t>Lynn Blair</a:t>
            </a:r>
            <a:endParaRPr b="0" lang="en-US" sz="11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Narrow"/>
              </a:rPr>
              <a:t>Director</a:t>
            </a:r>
            <a:endParaRPr b="0" lang="en-US" sz="11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Narrow"/>
              </a:rPr>
              <a:t>Customer Service Teams</a:t>
            </a:r>
            <a:endParaRPr b="0" lang="en-US" sz="11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p:txBody>
      </p:sp>
      <p:sp>
        <p:nvSpPr>
          <p:cNvPr id="23" name=""/>
          <p:cNvSpPr/>
          <p:nvPr/>
        </p:nvSpPr>
        <p:spPr>
          <a:xfrm>
            <a:off x="3449520" y="2797200"/>
            <a:ext cx="1747800" cy="1171440"/>
          </a:xfrm>
          <a:prstGeom prst="roundRect">
            <a:avLst>
              <a:gd name="adj" fmla="val 16667"/>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wrap="none" lIns="90000" rIns="90000" tIns="46800" bIns="46800" anchor="ctr">
            <a:noAutofit/>
          </a:bodyPr>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Narrow"/>
              </a:rPr>
              <a:t>Rick Dietz</a:t>
            </a:r>
            <a:endParaRPr b="0" lang="en-US" sz="11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Narrow"/>
              </a:rPr>
              <a:t>Director</a:t>
            </a:r>
            <a:endParaRPr b="0" lang="en-US" sz="11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Narrow"/>
              </a:rPr>
              <a:t>Contract Support</a:t>
            </a:r>
            <a:endParaRPr b="0" lang="en-US" sz="11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Narrow"/>
              </a:rPr>
              <a:t>Services and Controls</a:t>
            </a:r>
            <a:endParaRPr b="0" lang="en-US" sz="11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p:txBody>
      </p:sp>
      <p:sp>
        <p:nvSpPr>
          <p:cNvPr id="24" name=""/>
          <p:cNvSpPr/>
          <p:nvPr/>
        </p:nvSpPr>
        <p:spPr>
          <a:xfrm>
            <a:off x="2081160" y="2079720"/>
            <a:ext cx="3124080" cy="369720"/>
          </a:xfrm>
          <a:prstGeom prst="roundRect">
            <a:avLst>
              <a:gd name="adj" fmla="val 16667"/>
            </a:avLst>
          </a:prstGeom>
          <a:solidFill>
            <a:srgbClr val="0c79dc"/>
          </a:soli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COMMERCIAL SUPPORT</a:t>
            </a:r>
            <a:endParaRPr b="0" lang="en-US" sz="1100" strike="noStrike" u="none">
              <a:solidFill>
                <a:srgbClr val="000000"/>
              </a:solidFill>
              <a:effectLst/>
              <a:uFillTx/>
              <a:latin typeface="Times New Roman"/>
            </a:endParaRPr>
          </a:p>
        </p:txBody>
      </p:sp>
      <p:sp>
        <p:nvSpPr>
          <p:cNvPr id="25" name=""/>
          <p:cNvSpPr/>
          <p:nvPr/>
        </p:nvSpPr>
        <p:spPr>
          <a:xfrm>
            <a:off x="5472000" y="2092320"/>
            <a:ext cx="3333960" cy="382680"/>
          </a:xfrm>
          <a:prstGeom prst="roundRect">
            <a:avLst>
              <a:gd name="adj" fmla="val 16667"/>
            </a:avLst>
          </a:prstGeom>
          <a:solidFill>
            <a:srgbClr val="0c79dc"/>
          </a:soli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CAPACITY MANAGEMENT</a:t>
            </a:r>
            <a:endParaRPr b="0" lang="en-US" sz="1100" strike="noStrike" u="none">
              <a:solidFill>
                <a:srgbClr val="000000"/>
              </a:solidFill>
              <a:effectLst/>
              <a:uFillTx/>
              <a:latin typeface="Times New Roman"/>
            </a:endParaRPr>
          </a:p>
        </p:txBody>
      </p:sp>
      <p:sp>
        <p:nvSpPr>
          <p:cNvPr id="26" name=""/>
          <p:cNvSpPr/>
          <p:nvPr/>
        </p:nvSpPr>
        <p:spPr>
          <a:xfrm>
            <a:off x="1670040" y="4110120"/>
            <a:ext cx="1552680" cy="10083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HotTap Help Desk:</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1-800-421-6221</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EDI:</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Mary Draemer</a:t>
            </a:r>
            <a:endParaRPr b="0" lang="en-US" sz="1200" strike="noStrike" u="none">
              <a:solidFill>
                <a:srgbClr val="000000"/>
              </a:solidFill>
              <a:effectLst/>
              <a:uFillTx/>
              <a:latin typeface="Times New Roman"/>
            </a:endParaRPr>
          </a:p>
        </p:txBody>
      </p:sp>
      <p:sp>
        <p:nvSpPr>
          <p:cNvPr id="27" name=""/>
          <p:cNvSpPr/>
          <p:nvPr/>
        </p:nvSpPr>
        <p:spPr>
          <a:xfrm>
            <a:off x="3462480" y="4137120"/>
            <a:ext cx="1738080" cy="13741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Contracts: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Denis Lee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Elizabeth Brown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Accounting:</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Richard Hanagriff</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28" name=""/>
          <p:cNvSpPr/>
          <p:nvPr/>
        </p:nvSpPr>
        <p:spPr>
          <a:xfrm>
            <a:off x="5415120" y="4070520"/>
            <a:ext cx="1773000" cy="13741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Gas Control Advisor:</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Darrell Schoolcraft</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Outage Coordination: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Jerry Graves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29" name=""/>
          <p:cNvSpPr/>
          <p:nvPr/>
        </p:nvSpPr>
        <p:spPr>
          <a:xfrm>
            <a:off x="7412040" y="4046400"/>
            <a:ext cx="1528920" cy="2288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TW Team:</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Laura Giambrone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Bert Hernandez</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Christine McEvoy</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Beverly Miller</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Chris Miller</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Tracy Minter</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Amy Mulligan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Linda Ward</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TW Team Advisor</a:t>
            </a: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Terry Kowalke</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1839960" y="70920"/>
            <a:ext cx="6999120" cy="762120"/>
          </a:xfrm>
          <a:prstGeom prst="rect">
            <a:avLst/>
          </a:prstGeom>
          <a:noFill/>
          <a:ln w="0">
            <a:noFill/>
          </a:ln>
          <a:effectLst>
            <a:outerShdw dist="17819" dir="2700000" blurRad="0" rotWithShape="0">
              <a:srgbClr val="000000"/>
            </a:outerShdw>
          </a:effectLst>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ffffff"/>
              </a:solidFill>
              <a:effectLst/>
              <a:uFillTx/>
              <a:latin typeface="Arial"/>
            </a:endParaRPr>
          </a:p>
        </p:txBody>
      </p:sp>
      <p:sp>
        <p:nvSpPr>
          <p:cNvPr id="31" name="PlaceHolder 2"/>
          <p:cNvSpPr>
            <a:spLocks noGrp="1"/>
          </p:cNvSpPr>
          <p:nvPr>
            <p:ph/>
          </p:nvPr>
        </p:nvSpPr>
        <p:spPr>
          <a:xfrm>
            <a:off x="1839960" y="1247400"/>
            <a:ext cx="6999120" cy="507204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p:txBody>
      </p:sp>
      <p:pic>
        <p:nvPicPr>
          <p:cNvPr id="32" name="tw_team102501" descr=""/>
          <p:cNvPicPr/>
          <p:nvPr/>
        </p:nvPicPr>
        <p:blipFill>
          <a:blip r:embed="rId1"/>
          <a:stretch/>
        </p:blipFill>
        <p:spPr>
          <a:xfrm>
            <a:off x="0" y="-299880"/>
            <a:ext cx="9561600" cy="7170480"/>
          </a:xfrm>
          <a:prstGeom prst="rect">
            <a:avLst/>
          </a:prstGeom>
          <a:noFill/>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1839960" y="70920"/>
            <a:ext cx="6999120" cy="76212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What is Good Customer Service?</a:t>
            </a:r>
            <a:endParaRPr b="1" lang="en-US" sz="2800" strike="noStrike" u="none">
              <a:solidFill>
                <a:srgbClr val="ffffff"/>
              </a:solidFill>
              <a:effectLst/>
              <a:uFillTx/>
              <a:latin typeface="Arial"/>
            </a:endParaRPr>
          </a:p>
        </p:txBody>
      </p:sp>
      <p:sp>
        <p:nvSpPr>
          <p:cNvPr id="34" name="PlaceHolder 2"/>
          <p:cNvSpPr>
            <a:spLocks noGrp="1"/>
          </p:cNvSpPr>
          <p:nvPr>
            <p:ph/>
          </p:nvPr>
        </p:nvSpPr>
        <p:spPr>
          <a:xfrm>
            <a:off x="2077920" y="1247400"/>
            <a:ext cx="6640560" cy="5072040"/>
          </a:xfrm>
          <a:prstGeom prst="rect">
            <a:avLst/>
          </a:prstGeom>
          <a:noFill/>
          <a:ln w="0">
            <a:noFill/>
          </a:ln>
        </p:spPr>
        <p:txBody>
          <a:bodyPr lIns="90000" rIns="90000" tIns="46800" bIns="46800" anchor="t">
            <a:normAutofit/>
          </a:bodyPr>
          <a:p>
            <a:pPr marL="343080" indent="-343080">
              <a:spcBef>
                <a:spcPts val="601"/>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Access to timely and accurate information</a:t>
            </a:r>
            <a:endParaRPr b="1" lang="en-US" sz="2400" strike="noStrike" u="none">
              <a:solidFill>
                <a:srgbClr val="000000"/>
              </a:solidFill>
              <a:effectLst/>
              <a:uFillTx/>
              <a:latin typeface="Arial"/>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a:p>
            <a:pPr marL="343080" indent="-343080">
              <a:spcBef>
                <a:spcPts val="601"/>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Use of technology to deliver information in a convenient format</a:t>
            </a:r>
            <a:endParaRPr b="1" lang="en-US" sz="2400" strike="noStrike" u="none">
              <a:solidFill>
                <a:srgbClr val="000000"/>
              </a:solidFill>
              <a:effectLst/>
              <a:uFillTx/>
              <a:latin typeface="Arial"/>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a:p>
            <a:pPr marL="343080" indent="-343080">
              <a:spcBef>
                <a:spcPts val="601"/>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Representatives that understand the customers’ needs and are able to answer a range of questions (or committed to tracking down a response ASAP)</a:t>
            </a:r>
            <a:endParaRPr b="1"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1839600" y="-157680"/>
            <a:ext cx="1925640" cy="947880"/>
          </a:xfrm>
          <a:prstGeom prst="rect">
            <a:avLst/>
          </a:prstGeom>
          <a:noFill/>
          <a:ln w="0">
            <a:noFill/>
          </a:ln>
          <a:effectLst>
            <a:outerShdw dist="17819" dir="2700000" blurRad="0" rotWithShape="0">
              <a:srgbClr val="000000"/>
            </a:outerShdw>
          </a:effectLst>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ffffff"/>
              </a:solidFill>
              <a:effectLst/>
              <a:uFillTx/>
              <a:latin typeface="Arial"/>
            </a:endParaRPr>
          </a:p>
        </p:txBody>
      </p:sp>
      <p:pic>
        <p:nvPicPr>
          <p:cNvPr id="36" name="hot%20beer" descr=""/>
          <p:cNvPicPr/>
          <p:nvPr/>
        </p:nvPicPr>
        <p:blipFill>
          <a:blip r:embed="rId1"/>
          <a:stretch/>
        </p:blipFill>
        <p:spPr>
          <a:xfrm>
            <a:off x="1474920" y="227160"/>
            <a:ext cx="7669080" cy="6643440"/>
          </a:xfrm>
          <a:prstGeom prst="rect">
            <a:avLst/>
          </a:prstGeom>
          <a:noFill/>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1839960" y="70920"/>
            <a:ext cx="6999120" cy="76212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Customer Service Milestones</a:t>
            </a:r>
            <a:endParaRPr b="1" lang="en-US" sz="2800" strike="noStrike" u="none">
              <a:solidFill>
                <a:srgbClr val="ffffff"/>
              </a:solidFill>
              <a:effectLst/>
              <a:uFillTx/>
              <a:latin typeface="Arial"/>
            </a:endParaRPr>
          </a:p>
        </p:txBody>
      </p:sp>
      <p:sp>
        <p:nvSpPr>
          <p:cNvPr id="38" name="PlaceHolder 2"/>
          <p:cNvSpPr>
            <a:spLocks noGrp="1"/>
          </p:cNvSpPr>
          <p:nvPr>
            <p:ph/>
          </p:nvPr>
        </p:nvSpPr>
        <p:spPr>
          <a:xfrm>
            <a:off x="2171880" y="1247400"/>
            <a:ext cx="6464160" cy="5072040"/>
          </a:xfrm>
          <a:prstGeom prst="rect">
            <a:avLst/>
          </a:prstGeom>
          <a:noFill/>
          <a:ln w="0">
            <a:noFill/>
          </a:ln>
        </p:spPr>
        <p:txBody>
          <a:bodyPr lIns="90000" rIns="90000" tIns="46800" bIns="46800" anchor="t">
            <a:normAutofit/>
          </a:bodyPr>
          <a:p>
            <a:pPr marL="343080" indent="-343080">
              <a:spcBef>
                <a:spcPts val="2500"/>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Email notification system (critical notices, bump notices, scheduled cuts)</a:t>
            </a:r>
            <a:endParaRPr b="1" lang="en-US" sz="2000" strike="noStrike" u="none">
              <a:solidFill>
                <a:srgbClr val="000000"/>
              </a:solidFill>
              <a:effectLst/>
              <a:uFillTx/>
              <a:latin typeface="Arial"/>
            </a:endParaRPr>
          </a:p>
          <a:p>
            <a:pPr marL="343080" indent="-343080">
              <a:spcBef>
                <a:spcPts val="2500"/>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Invoice and imbalance statements added to website</a:t>
            </a:r>
            <a:endParaRPr b="1" lang="en-US" sz="2000" strike="noStrike" u="none">
              <a:solidFill>
                <a:srgbClr val="000000"/>
              </a:solidFill>
              <a:effectLst/>
              <a:uFillTx/>
              <a:latin typeface="Arial"/>
            </a:endParaRPr>
          </a:p>
          <a:p>
            <a:pPr marL="343080" indent="-343080">
              <a:spcBef>
                <a:spcPts val="2500"/>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Expanded HotTap Helpdesk to provide central contact for logon and application concerns</a:t>
            </a:r>
            <a:endParaRPr b="1" lang="en-US" sz="2000" strike="noStrike" u="none">
              <a:solidFill>
                <a:srgbClr val="000000"/>
              </a:solidFill>
              <a:effectLst/>
              <a:uFillTx/>
              <a:latin typeface="Arial"/>
            </a:endParaRPr>
          </a:p>
          <a:p>
            <a:pPr marL="343080" indent="-343080">
              <a:spcBef>
                <a:spcPts val="2500"/>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New scheduling systems screens </a:t>
            </a:r>
            <a:endParaRPr b="1" lang="en-US" sz="2000" strike="noStrike" u="none">
              <a:solidFill>
                <a:srgbClr val="000000"/>
              </a:solidFill>
              <a:effectLst/>
              <a:uFillTx/>
              <a:latin typeface="Arial"/>
            </a:endParaRPr>
          </a:p>
          <a:p>
            <a:pPr lvl="1" marL="743040" indent="-285840">
              <a:spcBef>
                <a:spcPts val="451"/>
              </a:spcBef>
              <a:buClr>
                <a:srgbClr val="cc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Pooling contracts</a:t>
            </a:r>
            <a:endParaRPr b="0" lang="en-US" sz="1800" strike="noStrike" u="none">
              <a:solidFill>
                <a:srgbClr val="000000"/>
              </a:solidFill>
              <a:effectLst/>
              <a:uFillTx/>
              <a:latin typeface="Arial"/>
            </a:endParaRPr>
          </a:p>
          <a:p>
            <a:pPr lvl="1" marL="743040" indent="-285840">
              <a:spcBef>
                <a:spcPts val="451"/>
              </a:spcBef>
              <a:buClr>
                <a:srgbClr val="cc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Scheduled quantities by cycle</a:t>
            </a:r>
            <a:endParaRPr b="0" lang="en-US" sz="1800" strike="noStrike" u="none">
              <a:solidFill>
                <a:srgbClr val="000000"/>
              </a:solidFill>
              <a:effectLst/>
              <a:uFillTx/>
              <a:latin typeface="Arial"/>
            </a:endParaRPr>
          </a:p>
          <a:p>
            <a:pPr lvl="1" marL="743040" indent="-285840">
              <a:spcBef>
                <a:spcPts val="451"/>
              </a:spcBef>
              <a:buClr>
                <a:srgbClr val="cc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Path detective to track scheduling cuts</a:t>
            </a:r>
            <a:endParaRPr b="0" lang="en-US" sz="1800" strike="noStrike" u="none">
              <a:solidFill>
                <a:srgbClr val="000000"/>
              </a:solidFill>
              <a:effectLst/>
              <a:uFillTx/>
              <a:latin typeface="Arial"/>
            </a:endParaRPr>
          </a:p>
          <a:p>
            <a:pPr marL="343080" indent="-343080">
              <a:spcBef>
                <a:spcPts val="2500"/>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Hands on customer training workshops</a:t>
            </a:r>
            <a:endParaRPr b="1" lang="en-US" sz="2000" strike="noStrike" u="none">
              <a:solidFill>
                <a:srgbClr val="000000"/>
              </a:solidFill>
              <a:effectLst/>
              <a:uFillTx/>
              <a:latin typeface="Arial"/>
            </a:endParaRPr>
          </a:p>
          <a:p>
            <a:pPr marL="343080" indent="0">
              <a:spcBef>
                <a:spcPts val="25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1839960" y="70920"/>
            <a:ext cx="6999120" cy="76212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Continuing Customer Service Initiatives</a:t>
            </a:r>
            <a:endParaRPr b="1" lang="en-US" sz="2800" strike="noStrike" u="none">
              <a:solidFill>
                <a:srgbClr val="ffffff"/>
              </a:solidFill>
              <a:effectLst/>
              <a:uFillTx/>
              <a:latin typeface="Arial"/>
            </a:endParaRPr>
          </a:p>
        </p:txBody>
      </p:sp>
      <p:sp>
        <p:nvSpPr>
          <p:cNvPr id="40" name="PlaceHolder 2"/>
          <p:cNvSpPr>
            <a:spLocks noGrp="1"/>
          </p:cNvSpPr>
          <p:nvPr>
            <p:ph/>
          </p:nvPr>
        </p:nvSpPr>
        <p:spPr>
          <a:xfrm>
            <a:off x="2068560" y="1247400"/>
            <a:ext cx="6586560" cy="5072040"/>
          </a:xfrm>
          <a:prstGeom prst="rect">
            <a:avLst/>
          </a:prstGeom>
          <a:noFill/>
          <a:ln w="0">
            <a:noFill/>
          </a:ln>
        </p:spPr>
        <p:txBody>
          <a:bodyPr lIns="90000" rIns="90000" tIns="46800" bIns="46800" anchor="t">
            <a:normAutofit/>
          </a:bodyPr>
          <a:p>
            <a:pPr marL="343080" indent="-343080">
              <a:spcBef>
                <a:spcPts val="2999"/>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Contract/Capacity Release system</a:t>
            </a:r>
            <a:endParaRPr b="1" lang="en-US" sz="2400" strike="noStrike" u="none">
              <a:solidFill>
                <a:srgbClr val="000000"/>
              </a:solidFill>
              <a:effectLst/>
              <a:uFillTx/>
              <a:latin typeface="Arial"/>
            </a:endParaRPr>
          </a:p>
          <a:p>
            <a:pPr marL="343080" indent="-343080">
              <a:spcBef>
                <a:spcPts val="2999"/>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Customer control of security access</a:t>
            </a:r>
            <a:endParaRPr b="1" lang="en-US" sz="2400" strike="noStrike" u="none">
              <a:solidFill>
                <a:srgbClr val="000000"/>
              </a:solidFill>
              <a:effectLst/>
              <a:uFillTx/>
              <a:latin typeface="Arial"/>
            </a:endParaRPr>
          </a:p>
          <a:p>
            <a:pPr marL="343080" indent="-343080">
              <a:spcBef>
                <a:spcPts val="2999"/>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Making critical notices more pager/palm device friendly</a:t>
            </a:r>
            <a:endParaRPr b="1" lang="en-US" sz="2400" strike="noStrike" u="none">
              <a:solidFill>
                <a:srgbClr val="000000"/>
              </a:solidFill>
              <a:effectLst/>
              <a:uFillTx/>
              <a:latin typeface="Arial"/>
            </a:endParaRPr>
          </a:p>
          <a:p>
            <a:pPr marL="343080" indent="-343080">
              <a:spcBef>
                <a:spcPts val="2999"/>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HotTap webpage navigation</a:t>
            </a:r>
            <a:endParaRPr b="1" lang="en-US" sz="2400" strike="noStrike" u="none">
              <a:solidFill>
                <a:srgbClr val="000000"/>
              </a:solidFill>
              <a:effectLst/>
              <a:uFillTx/>
              <a:latin typeface="Arial"/>
            </a:endParaRPr>
          </a:p>
          <a:p>
            <a:pPr marL="343080" indent="-343080">
              <a:spcBef>
                <a:spcPts val="2999"/>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Outage coordination</a:t>
            </a:r>
            <a:endParaRPr b="1" lang="en-US" sz="2400" strike="noStrike" u="none">
              <a:solidFill>
                <a:srgbClr val="000000"/>
              </a:solidFill>
              <a:effectLst/>
              <a:uFillTx/>
              <a:latin typeface="Arial"/>
            </a:endParaRPr>
          </a:p>
          <a:p>
            <a:pPr marL="343080" indent="-343080">
              <a:spcBef>
                <a:spcPts val="29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a:p>
            <a:pPr marL="343080" indent="0">
              <a:spcBef>
                <a:spcPts val="29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a:p>
            <a:pPr marL="343080" indent="0">
              <a:spcBef>
                <a:spcPts val="29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1839960" y="70920"/>
            <a:ext cx="6999120" cy="76212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Tropical Storms &amp; Computer Viruses</a:t>
            </a:r>
            <a:endParaRPr b="1" lang="en-US" sz="2800" strike="noStrike" u="none">
              <a:solidFill>
                <a:srgbClr val="ffffff"/>
              </a:solidFill>
              <a:effectLst/>
              <a:uFillTx/>
              <a:latin typeface="Arial"/>
            </a:endParaRPr>
          </a:p>
        </p:txBody>
      </p:sp>
      <p:sp>
        <p:nvSpPr>
          <p:cNvPr id="42" name="PlaceHolder 2"/>
          <p:cNvSpPr>
            <a:spLocks noGrp="1"/>
          </p:cNvSpPr>
          <p:nvPr>
            <p:ph/>
          </p:nvPr>
        </p:nvSpPr>
        <p:spPr>
          <a:xfrm>
            <a:off x="2104920" y="1155600"/>
            <a:ext cx="6151680" cy="4991040"/>
          </a:xfrm>
          <a:prstGeom prst="rect">
            <a:avLst/>
          </a:prstGeom>
          <a:noFill/>
          <a:ln w="0">
            <a:noFill/>
          </a:ln>
        </p:spPr>
        <p:txBody>
          <a:bodyPr lIns="90000" rIns="90000" tIns="46800" bIns="46800" anchor="t">
            <a:normAutofit/>
          </a:bodyPr>
          <a:p>
            <a:pPr marL="343080" indent="-343080">
              <a:lnSpc>
                <a:spcPct val="90000"/>
              </a:lnSpc>
              <a:spcBef>
                <a:spcPts val="3251"/>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Past emergency plans were designed around physical operations and weather situations and provide for a transition of operations to Omaha</a:t>
            </a:r>
            <a:endParaRPr b="1" lang="en-US" sz="2600" strike="noStrike" u="none">
              <a:solidFill>
                <a:srgbClr val="000000"/>
              </a:solidFill>
              <a:effectLst/>
              <a:uFillTx/>
              <a:latin typeface="Arial"/>
            </a:endParaRPr>
          </a:p>
          <a:p>
            <a:pPr marL="343080" indent="-343080">
              <a:lnSpc>
                <a:spcPct val="90000"/>
              </a:lnSpc>
              <a:spcBef>
                <a:spcPts val="3251"/>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Recent events have presented a different type of challenge, driven more by communications and network outages</a:t>
            </a:r>
            <a:endParaRPr b="1" lang="en-US" sz="2600" strike="noStrike" u="none">
              <a:solidFill>
                <a:srgbClr val="000000"/>
              </a:solidFill>
              <a:effectLst/>
              <a:uFillTx/>
              <a:latin typeface="Arial"/>
            </a:endParaRPr>
          </a:p>
          <a:p>
            <a:pPr marL="343080" indent="-343080">
              <a:lnSpc>
                <a:spcPct val="90000"/>
              </a:lnSpc>
              <a:spcBef>
                <a:spcPts val="3251"/>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Physical operations were not adversely affected. </a:t>
            </a:r>
            <a:endParaRPr b="1" lang="en-US" sz="2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1839960" y="70920"/>
            <a:ext cx="6999120" cy="76212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Arial"/>
              </a:rPr>
              <a:t>Implications for Emergency Planning</a:t>
            </a:r>
            <a:endParaRPr b="1" lang="en-US" sz="2800" strike="noStrike" u="none">
              <a:solidFill>
                <a:srgbClr val="ffffff"/>
              </a:solidFill>
              <a:effectLst/>
              <a:uFillTx/>
              <a:latin typeface="Arial"/>
            </a:endParaRPr>
          </a:p>
        </p:txBody>
      </p:sp>
      <p:sp>
        <p:nvSpPr>
          <p:cNvPr id="44" name="PlaceHolder 2"/>
          <p:cNvSpPr>
            <a:spLocks noGrp="1"/>
          </p:cNvSpPr>
          <p:nvPr>
            <p:ph/>
          </p:nvPr>
        </p:nvSpPr>
        <p:spPr>
          <a:xfrm>
            <a:off x="1999800" y="1144440"/>
            <a:ext cx="6080040" cy="5275440"/>
          </a:xfrm>
          <a:prstGeom prst="rect">
            <a:avLst/>
          </a:prstGeom>
          <a:noFill/>
          <a:ln w="0">
            <a:noFill/>
          </a:ln>
        </p:spPr>
        <p:txBody>
          <a:bodyPr lIns="90000" rIns="90000" tIns="46800" bIns="46800" anchor="t">
            <a:normAutofit/>
          </a:bodyPr>
          <a:p>
            <a:pPr marL="343080" indent="-343080">
              <a:spcBef>
                <a:spcPts val="2750"/>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Broaden scope of current reaction plans to cover systems, communications and building situations </a:t>
            </a:r>
            <a:endParaRPr b="1" lang="en-US" sz="2200" strike="noStrike" u="none">
              <a:solidFill>
                <a:srgbClr val="000000"/>
              </a:solidFill>
              <a:effectLst/>
              <a:uFillTx/>
              <a:latin typeface="Arial"/>
            </a:endParaRPr>
          </a:p>
          <a:p>
            <a:pPr marL="343080" indent="-343080">
              <a:spcBef>
                <a:spcPts val="2750"/>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Revise Houston/Omaha back-up site strategy to provide for a series of interim back-up solutions, including working from home and alternate Houston locations</a:t>
            </a:r>
            <a:endParaRPr b="1" lang="en-US" sz="2200" strike="noStrike" u="none">
              <a:solidFill>
                <a:srgbClr val="000000"/>
              </a:solidFill>
              <a:effectLst/>
              <a:uFillTx/>
              <a:latin typeface="Arial"/>
            </a:endParaRPr>
          </a:p>
          <a:p>
            <a:pPr marL="343080" indent="-343080">
              <a:spcBef>
                <a:spcPts val="2750"/>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Reflect the multiple locations of staff during an emergency</a:t>
            </a:r>
            <a:endParaRPr b="1" lang="en-US" sz="2200" strike="noStrike" u="none">
              <a:solidFill>
                <a:srgbClr val="000000"/>
              </a:solidFill>
              <a:effectLst/>
              <a:uFillTx/>
              <a:latin typeface="Arial"/>
            </a:endParaRPr>
          </a:p>
          <a:p>
            <a:pPr marL="343080" indent="-343080">
              <a:spcBef>
                <a:spcPts val="2750"/>
              </a:spcBef>
              <a:buClr>
                <a:srgbClr val="cc0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Employ multiple communication channels with employees and customers</a:t>
            </a:r>
            <a:endParaRPr b="1" lang="en-US" sz="2200" strike="noStrike" u="none">
              <a:solidFill>
                <a:srgbClr val="000000"/>
              </a:solidFill>
              <a:effectLst/>
              <a:uFillTx/>
              <a:latin typeface="Arial"/>
            </a:endParaRPr>
          </a:p>
          <a:p>
            <a:pPr marL="343080" indent="0">
              <a:spcBef>
                <a:spcPts val="27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343080" indent="0">
              <a:spcBef>
                <a:spcPts val="27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343080" indent="0">
              <a:spcBef>
                <a:spcPts val="27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99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2001-10-25T13:08:10Z</dcterms:created>
  <dc:creator>dmoore3</dc:creator>
  <dc:description/>
  <dc:language>en-US</dc:language>
  <cp:lastModifiedBy>scorman</cp:lastModifiedBy>
  <dcterms:modified xsi:type="dcterms:W3CDTF">2001-11-06T18:49:31Z</dcterms:modified>
  <cp:revision>4</cp:revision>
  <dc:subject/>
  <dc:title>Asfkj;lasekfjlkasef</dc:title>
</cp:coreProperties>
</file>