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8326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80520" y="380520"/>
            <a:ext cx="8001000" cy="83844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ahoma"/>
              </a:rPr>
              <a:t>Click to edit the title text format</a:t>
            </a:r>
            <a:endParaRPr b="0" lang="en-US" sz="3600" strike="noStrike" u="none">
              <a:solidFill>
                <a:srgbClr val="ffffff"/>
              </a:solidFill>
              <a:effectLst/>
              <a:uFillTx/>
              <a:latin typeface="Tahoma"/>
            </a:endParaRPr>
          </a:p>
        </p:txBody>
      </p:sp>
      <p:sp>
        <p:nvSpPr>
          <p:cNvPr id="1" name="PlaceHolder 2"/>
          <p:cNvSpPr>
            <a:spLocks noGrp="1"/>
          </p:cNvSpPr>
          <p:nvPr>
            <p:ph type="body"/>
          </p:nvPr>
        </p:nvSpPr>
        <p:spPr>
          <a:xfrm>
            <a:off x="685800" y="1295280"/>
            <a:ext cx="7772400" cy="46483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0099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 name="PlaceHolder 3"/>
          <p:cNvSpPr>
            <a:spLocks noGrp="1"/>
          </p:cNvSpPr>
          <p:nvPr>
            <p:ph type="dt" idx="1"/>
          </p:nvPr>
        </p:nvSpPr>
        <p:spPr>
          <a:xfrm>
            <a:off x="380880" y="60148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8080"/>
                </a:solidFill>
                <a:effectLst/>
                <a:uFillTx/>
                <a:latin typeface="Tahoma"/>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0148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8080"/>
                </a:solidFill>
                <a:effectLst/>
                <a:uFillTx/>
                <a:latin typeface="Tahoma"/>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858000" y="60148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92FDA3B-3376-45BA-929A-D7C3935A0C29}" type="slidenum">
              <a:rPr b="0" lang="en-US" sz="1400" strike="noStrike" u="none">
                <a:solidFill>
                  <a:srgbClr val="808080"/>
                </a:solidFill>
                <a:effectLst/>
                <a:uFillTx/>
                <a:latin typeface="Tahoma"/>
              </a:rPr>
              <a:t>&lt;number&gt;</a:t>
            </a:fld>
            <a:endParaRPr b="0" lang="en-US" sz="1400" strike="noStrike" u="none">
              <a:solidFill>
                <a:srgbClr val="000000"/>
              </a:solidFill>
              <a:effectLst/>
              <a:uFillTx/>
              <a:latin typeface="Times New Roman"/>
            </a:endParaRPr>
          </a:p>
        </p:txBody>
      </p:sp>
      <p:grpSp>
        <p:nvGrpSpPr>
          <p:cNvPr id="5" name=""/>
          <p:cNvGrpSpPr/>
          <p:nvPr/>
        </p:nvGrpSpPr>
        <p:grpSpPr>
          <a:xfrm>
            <a:off x="177840" y="230040"/>
            <a:ext cx="202680" cy="6504120"/>
            <a:chOff x="177840" y="230040"/>
            <a:chExt cx="202680" cy="6504120"/>
          </a:xfrm>
        </p:grpSpPr>
        <p:sp>
          <p:nvSpPr>
            <p:cNvPr id="6" name=""/>
            <p:cNvSpPr/>
            <p:nvPr/>
          </p:nvSpPr>
          <p:spPr>
            <a:xfrm flipH="1">
              <a:off x="304200" y="257040"/>
              <a:ext cx="75960" cy="6477120"/>
            </a:xfrm>
            <a:prstGeom prst="rect">
              <a:avLst/>
            </a:prstGeom>
            <a:gradFill rotWithShape="0">
              <a:gsLst>
                <a:gs pos="0">
                  <a:srgbClr val="ffffff"/>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177840" y="230040"/>
              <a:ext cx="76320" cy="6256440"/>
            </a:xfrm>
            <a:prstGeom prst="rect">
              <a:avLst/>
            </a:prstGeom>
            <a:gradFill rotWithShape="0">
              <a:gsLst>
                <a:gs pos="0">
                  <a:srgbClr val="ffffff"/>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8" name=""/>
          <p:cNvGrpSpPr/>
          <p:nvPr/>
        </p:nvGrpSpPr>
        <p:grpSpPr>
          <a:xfrm>
            <a:off x="8792640" y="220680"/>
            <a:ext cx="199080" cy="6408000"/>
            <a:chOff x="8792640" y="220680"/>
            <a:chExt cx="199080" cy="6408000"/>
          </a:xfrm>
        </p:grpSpPr>
        <p:sp>
          <p:nvSpPr>
            <p:cNvPr id="9" name=""/>
            <p:cNvSpPr/>
            <p:nvPr/>
          </p:nvSpPr>
          <p:spPr>
            <a:xfrm flipH="1" flipV="1" rot="10800000">
              <a:off x="8923320" y="220680"/>
              <a:ext cx="68400" cy="6332400"/>
            </a:xfrm>
            <a:prstGeom prst="rect">
              <a:avLst/>
            </a:prstGeom>
            <a:gradFill rotWithShape="0">
              <a:gsLst>
                <a:gs pos="0">
                  <a:srgbClr val="6699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flipV="1" rot="10800000">
              <a:off x="8792640" y="379800"/>
              <a:ext cx="78120" cy="6248520"/>
            </a:xfrm>
            <a:prstGeom prst="rect">
              <a:avLst/>
            </a:prstGeom>
            <a:gradFill rotWithShape="0">
              <a:gsLst>
                <a:gs pos="0">
                  <a:srgbClr val="9933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1" name=""/>
          <p:cNvGrpSpPr/>
          <p:nvPr/>
        </p:nvGrpSpPr>
        <p:grpSpPr>
          <a:xfrm>
            <a:off x="412920" y="6476400"/>
            <a:ext cx="8686800" cy="229320"/>
            <a:chOff x="412920" y="6476400"/>
            <a:chExt cx="8686800" cy="229320"/>
          </a:xfrm>
        </p:grpSpPr>
        <p:sp>
          <p:nvSpPr>
            <p:cNvPr id="12" name=""/>
            <p:cNvSpPr/>
            <p:nvPr/>
          </p:nvSpPr>
          <p:spPr>
            <a:xfrm flipV="1" rot="5400000">
              <a:off x="4718160" y="2170440"/>
              <a:ext cx="75960" cy="8686800"/>
            </a:xfrm>
            <a:prstGeom prst="rect">
              <a:avLst/>
            </a:prstGeom>
            <a:gradFill rotWithShape="0">
              <a:gsLst>
                <a:gs pos="0">
                  <a:srgbClr val="6699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flipV="1" rot="5400000">
              <a:off x="4625280" y="2417040"/>
              <a:ext cx="76320" cy="8501040"/>
            </a:xfrm>
            <a:prstGeom prst="rect">
              <a:avLst/>
            </a:prstGeom>
            <a:gradFill rotWithShape="0">
              <a:gsLst>
                <a:gs pos="0">
                  <a:srgbClr val="00ff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4" name=""/>
          <p:cNvGrpSpPr/>
          <p:nvPr/>
        </p:nvGrpSpPr>
        <p:grpSpPr>
          <a:xfrm>
            <a:off x="76320" y="176040"/>
            <a:ext cx="8745480" cy="161280"/>
            <a:chOff x="76320" y="176040"/>
            <a:chExt cx="8745480" cy="161280"/>
          </a:xfrm>
        </p:grpSpPr>
        <p:sp>
          <p:nvSpPr>
            <p:cNvPr id="15" name=""/>
            <p:cNvSpPr/>
            <p:nvPr/>
          </p:nvSpPr>
          <p:spPr>
            <a:xfrm flipV="1" rot="5400000">
              <a:off x="4529160" y="-3955680"/>
              <a:ext cx="58680" cy="8526600"/>
            </a:xfrm>
            <a:prstGeom prst="rect">
              <a:avLst/>
            </a:prstGeom>
            <a:gradFill rotWithShape="0">
              <a:gsLst>
                <a:gs pos="0">
                  <a:srgbClr val="ffffff"/>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flipV="1" rot="5400000">
              <a:off x="4418640" y="-4166280"/>
              <a:ext cx="60480" cy="8745480"/>
            </a:xfrm>
            <a:prstGeom prst="rect">
              <a:avLst/>
            </a:prstGeom>
            <a:gradFill rotWithShape="0">
              <a:gsLst>
                <a:gs pos="0">
                  <a:srgbClr val="ffffff"/>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7" name=""/>
          <p:cNvGrpSpPr/>
          <p:nvPr/>
        </p:nvGrpSpPr>
        <p:grpSpPr>
          <a:xfrm>
            <a:off x="71280" y="176040"/>
            <a:ext cx="8745480" cy="161280"/>
            <a:chOff x="71280" y="176040"/>
            <a:chExt cx="8745480" cy="161280"/>
          </a:xfrm>
        </p:grpSpPr>
        <p:sp>
          <p:nvSpPr>
            <p:cNvPr id="18" name=""/>
            <p:cNvSpPr/>
            <p:nvPr/>
          </p:nvSpPr>
          <p:spPr>
            <a:xfrm flipV="1" rot="5400000">
              <a:off x="4524120" y="-3955680"/>
              <a:ext cx="58680" cy="8526600"/>
            </a:xfrm>
            <a:prstGeom prst="rect">
              <a:avLst/>
            </a:prstGeom>
            <a:gradFill rotWithShape="0">
              <a:gsLst>
                <a:gs pos="0">
                  <a:srgbClr val="ffffff"/>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flipV="1" rot="5400000">
              <a:off x="4413600" y="-4166280"/>
              <a:ext cx="60480" cy="8745480"/>
            </a:xfrm>
            <a:prstGeom prst="rect">
              <a:avLst/>
            </a:prstGeom>
            <a:gradFill rotWithShape="0">
              <a:gsLst>
                <a:gs pos="0">
                  <a:srgbClr val="ffffff"/>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1218960"/>
            <a:ext cx="7772400" cy="1143000"/>
          </a:xfrm>
          <a:prstGeom prst="rect">
            <a:avLst/>
          </a:prstGeom>
          <a:noFill/>
          <a:ln w="0">
            <a:noFill/>
          </a:ln>
        </p:spPr>
        <p:txBody>
          <a:bodyPr lIns="90000" rIns="90000" tIns="46800" bIns="46800" anchor="t" anchorCtr="1">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Click to edit the title text format</a:t>
            </a:r>
            <a:endParaRPr b="0" lang="en-US" sz="4000" strike="noStrike" u="none">
              <a:solidFill>
                <a:srgbClr val="000000"/>
              </a:solidFill>
              <a:effectLst/>
              <a:uFillTx/>
              <a:latin typeface="Tahoma"/>
            </a:endParaRPr>
          </a:p>
        </p:txBody>
      </p:sp>
      <p:grpSp>
        <p:nvGrpSpPr>
          <p:cNvPr id="21" name=""/>
          <p:cNvGrpSpPr/>
          <p:nvPr/>
        </p:nvGrpSpPr>
        <p:grpSpPr>
          <a:xfrm>
            <a:off x="177840" y="230040"/>
            <a:ext cx="202680" cy="6504120"/>
            <a:chOff x="177840" y="230040"/>
            <a:chExt cx="202680" cy="6504120"/>
          </a:xfrm>
        </p:grpSpPr>
        <p:sp>
          <p:nvSpPr>
            <p:cNvPr id="22" name=""/>
            <p:cNvSpPr/>
            <p:nvPr/>
          </p:nvSpPr>
          <p:spPr>
            <a:xfrm flipH="1">
              <a:off x="304200" y="257040"/>
              <a:ext cx="75960" cy="6477120"/>
            </a:xfrm>
            <a:prstGeom prst="rect">
              <a:avLst/>
            </a:prstGeom>
            <a:gradFill rotWithShape="0">
              <a:gsLst>
                <a:gs pos="0">
                  <a:srgbClr val="ffffff"/>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177840" y="230040"/>
              <a:ext cx="76320" cy="6256440"/>
            </a:xfrm>
            <a:prstGeom prst="rect">
              <a:avLst/>
            </a:prstGeom>
            <a:gradFill rotWithShape="0">
              <a:gsLst>
                <a:gs pos="0">
                  <a:srgbClr val="ffffff"/>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24" name=""/>
          <p:cNvGrpSpPr/>
          <p:nvPr/>
        </p:nvGrpSpPr>
        <p:grpSpPr>
          <a:xfrm>
            <a:off x="8792640" y="220680"/>
            <a:ext cx="199080" cy="6408000"/>
            <a:chOff x="8792640" y="220680"/>
            <a:chExt cx="199080" cy="6408000"/>
          </a:xfrm>
        </p:grpSpPr>
        <p:sp>
          <p:nvSpPr>
            <p:cNvPr id="25" name=""/>
            <p:cNvSpPr/>
            <p:nvPr/>
          </p:nvSpPr>
          <p:spPr>
            <a:xfrm flipH="1" flipV="1" rot="10800000">
              <a:off x="8923320" y="220680"/>
              <a:ext cx="68400" cy="6332400"/>
            </a:xfrm>
            <a:prstGeom prst="rect">
              <a:avLst/>
            </a:prstGeom>
            <a:gradFill rotWithShape="0">
              <a:gsLst>
                <a:gs pos="0">
                  <a:srgbClr val="6699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flipV="1" rot="10800000">
              <a:off x="8792640" y="379800"/>
              <a:ext cx="78120" cy="6248520"/>
            </a:xfrm>
            <a:prstGeom prst="rect">
              <a:avLst/>
            </a:prstGeom>
            <a:gradFill rotWithShape="0">
              <a:gsLst>
                <a:gs pos="0">
                  <a:srgbClr val="9933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27" name=""/>
          <p:cNvGrpSpPr/>
          <p:nvPr/>
        </p:nvGrpSpPr>
        <p:grpSpPr>
          <a:xfrm>
            <a:off x="412920" y="6476400"/>
            <a:ext cx="8686800" cy="229320"/>
            <a:chOff x="412920" y="6476400"/>
            <a:chExt cx="8686800" cy="229320"/>
          </a:xfrm>
        </p:grpSpPr>
        <p:sp>
          <p:nvSpPr>
            <p:cNvPr id="28" name=""/>
            <p:cNvSpPr/>
            <p:nvPr/>
          </p:nvSpPr>
          <p:spPr>
            <a:xfrm flipV="1" rot="5400000">
              <a:off x="4718160" y="2170440"/>
              <a:ext cx="75960" cy="8686800"/>
            </a:xfrm>
            <a:prstGeom prst="rect">
              <a:avLst/>
            </a:prstGeom>
            <a:gradFill rotWithShape="0">
              <a:gsLst>
                <a:gs pos="0">
                  <a:srgbClr val="6699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flipV="1" rot="5400000">
              <a:off x="4625280" y="2417040"/>
              <a:ext cx="76320" cy="8501040"/>
            </a:xfrm>
            <a:prstGeom prst="rect">
              <a:avLst/>
            </a:prstGeom>
            <a:gradFill rotWithShape="0">
              <a:gsLst>
                <a:gs pos="0">
                  <a:srgbClr val="00ff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30" name=""/>
          <p:cNvGrpSpPr/>
          <p:nvPr/>
        </p:nvGrpSpPr>
        <p:grpSpPr>
          <a:xfrm>
            <a:off x="76320" y="176040"/>
            <a:ext cx="8745480" cy="161280"/>
            <a:chOff x="76320" y="176040"/>
            <a:chExt cx="8745480" cy="161280"/>
          </a:xfrm>
        </p:grpSpPr>
        <p:sp>
          <p:nvSpPr>
            <p:cNvPr id="31" name=""/>
            <p:cNvSpPr/>
            <p:nvPr/>
          </p:nvSpPr>
          <p:spPr>
            <a:xfrm flipV="1" rot="5400000">
              <a:off x="4529160" y="-3955680"/>
              <a:ext cx="58680" cy="8526600"/>
            </a:xfrm>
            <a:prstGeom prst="rect">
              <a:avLst/>
            </a:prstGeom>
            <a:gradFill rotWithShape="0">
              <a:gsLst>
                <a:gs pos="0">
                  <a:srgbClr val="ffffff"/>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flipV="1" rot="5400000">
              <a:off x="4418640" y="-4166280"/>
              <a:ext cx="60480" cy="8745480"/>
            </a:xfrm>
            <a:prstGeom prst="rect">
              <a:avLst/>
            </a:prstGeom>
            <a:gradFill rotWithShape="0">
              <a:gsLst>
                <a:gs pos="0">
                  <a:srgbClr val="ffffff"/>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3" name="PlaceHolder 2"/>
          <p:cNvSpPr>
            <a:spLocks noGrp="1"/>
          </p:cNvSpPr>
          <p:nvPr>
            <p:ph type="dt" idx="4"/>
          </p:nvPr>
        </p:nvSpPr>
        <p:spPr>
          <a:xfrm>
            <a:off x="380880" y="60148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8080"/>
                </a:solidFill>
                <a:effectLst/>
                <a:uFillTx/>
                <a:latin typeface="Tahoma"/>
              </a:rPr>
              <a:t>&lt;date/time&gt;</a:t>
            </a:r>
            <a:endParaRPr b="0" lang="en-US" sz="1400" strike="noStrike" u="none">
              <a:solidFill>
                <a:srgbClr val="000000"/>
              </a:solidFill>
              <a:effectLst/>
              <a:uFillTx/>
              <a:latin typeface="Times New Roman"/>
            </a:endParaRPr>
          </a:p>
        </p:txBody>
      </p:sp>
      <p:sp>
        <p:nvSpPr>
          <p:cNvPr id="34" name="PlaceHolder 3"/>
          <p:cNvSpPr>
            <a:spLocks noGrp="1"/>
          </p:cNvSpPr>
          <p:nvPr>
            <p:ph type="ftr" idx="5"/>
          </p:nvPr>
        </p:nvSpPr>
        <p:spPr>
          <a:xfrm>
            <a:off x="3124080" y="60148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8080"/>
                </a:solidFill>
                <a:effectLst/>
                <a:uFillTx/>
                <a:latin typeface="Tahoma"/>
              </a:rPr>
              <a:t>&lt;footer&gt;</a:t>
            </a:r>
            <a:endParaRPr b="0" lang="en-US" sz="1400" strike="noStrike" u="none">
              <a:solidFill>
                <a:srgbClr val="000000"/>
              </a:solidFill>
              <a:effectLst/>
              <a:uFillTx/>
              <a:latin typeface="Times New Roman"/>
            </a:endParaRPr>
          </a:p>
        </p:txBody>
      </p:sp>
      <p:sp>
        <p:nvSpPr>
          <p:cNvPr id="35" name="PlaceHolder 4"/>
          <p:cNvSpPr>
            <a:spLocks noGrp="1"/>
          </p:cNvSpPr>
          <p:nvPr>
            <p:ph type="sldNum" idx="6"/>
          </p:nvPr>
        </p:nvSpPr>
        <p:spPr>
          <a:xfrm>
            <a:off x="6858000" y="60148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9A5A24C-D169-4694-BEBD-6FF378DC79B2}" type="slidenum">
              <a:rPr b="0" lang="en-US" sz="1400" strike="noStrike" u="none">
                <a:solidFill>
                  <a:srgbClr val="808080"/>
                </a:solidFill>
                <a:effectLst/>
                <a:uFillTx/>
                <a:latin typeface="Tahoma"/>
              </a:rPr>
              <a:t>&lt;number&gt;</a:t>
            </a:fld>
            <a:endParaRPr b="0" lang="en-US" sz="1400" strike="noStrike" u="none">
              <a:solidFill>
                <a:srgbClr val="000000"/>
              </a:solidFill>
              <a:effectLst/>
              <a:uFillTx/>
              <a:latin typeface="Times New Roman"/>
            </a:endParaRPr>
          </a:p>
        </p:txBody>
      </p:sp>
      <p:sp>
        <p:nvSpPr>
          <p:cNvPr id="3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Click to edit the outline text format</a:t>
            </a:r>
            <a:endParaRPr b="0" lang="en-US" sz="2800" strike="noStrike" u="none">
              <a:solidFill>
                <a:srgbClr val="000000"/>
              </a:solidFill>
              <a:effectLst/>
              <a:uFillTx/>
              <a:latin typeface="Tahoma"/>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Second Outline Level</a:t>
            </a:r>
            <a:endParaRPr b="0" lang="en-US" sz="2800" strike="noStrike" u="none">
              <a:solidFill>
                <a:srgbClr val="000000"/>
              </a:solidFill>
              <a:effectLst/>
              <a:uFillTx/>
              <a:latin typeface="Tahoma"/>
            </a:endParaRPr>
          </a:p>
          <a:p>
            <a:pPr lvl="2" marL="914400" algn="ctr">
              <a:spcBef>
                <a:spcPts val="601"/>
              </a:spcBef>
              <a:buClr>
                <a:srgbClr val="6699ff"/>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Third Outline Level</a:t>
            </a:r>
            <a:endParaRPr b="0" lang="en-US" sz="2400" strike="noStrike" u="none">
              <a:solidFill>
                <a:srgbClr val="000000"/>
              </a:solidFill>
              <a:effectLst/>
              <a:uFillTx/>
              <a:latin typeface="Tahoma"/>
            </a:endParaRPr>
          </a:p>
          <a:p>
            <a:pPr lvl="3" marL="1371600" algn="ctr">
              <a:spcBef>
                <a:spcPts val="499"/>
              </a:spcBef>
              <a:buClr>
                <a:srgbClr val="0099cc"/>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1828800" algn="ctr">
              <a:spcBef>
                <a:spcPts val="499"/>
              </a:spcBef>
              <a:buClr>
                <a:srgbClr val="6699ff"/>
              </a:buClr>
              <a:buFont typeface="Tahoma"/>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1219320"/>
            <a:ext cx="7772400" cy="2133360"/>
          </a:xfrm>
          <a:prstGeom prst="rect">
            <a:avLst/>
          </a:prstGeom>
          <a:noFill/>
          <a:ln w="0">
            <a:noFill/>
          </a:ln>
        </p:spPr>
        <p:txBody>
          <a:bodyPr lIns="90000" rIns="90000" tIns="46800" bIns="46800" anchor="t" anchorCtr="1">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ahoma"/>
              </a:rPr>
              <a:t>Sonoran’s Proposal for Transwestern’s Sun Devil Project</a:t>
            </a:r>
            <a:br>
              <a:rPr sz="4000"/>
            </a:br>
            <a:endParaRPr b="0" lang="en-US" sz="4000" strike="noStrike" u="none">
              <a:solidFill>
                <a:srgbClr val="000000"/>
              </a:solidFill>
              <a:effectLst/>
              <a:uFillTx/>
              <a:latin typeface="Tahoma"/>
            </a:endParaRPr>
          </a:p>
        </p:txBody>
      </p:sp>
      <p:sp>
        <p:nvSpPr>
          <p:cNvPr id="3" name="PlaceHolder 2"/>
          <p:cNvSpPr>
            <a:spLocks noGrp="1"/>
          </p:cNvSpPr>
          <p:nvPr>
            <p:ph type="dt" idx="1"/>
          </p:nvPr>
        </p:nvSpPr>
        <p:spPr/>
        <p:txBody>
          <a:bodyPr/>
          <a:p>
            <a:r>
              <a:rPr lang="en-US"/>
              <a:t>November 5, 2001</a:t>
            </a: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p:nvPr>
        </p:nvSpPr>
        <p:spPr>
          <a:xfrm>
            <a:off x="685800" y="457200"/>
            <a:ext cx="7772400" cy="5867280"/>
          </a:xfrm>
          <a:prstGeom prst="rect">
            <a:avLst/>
          </a:prstGeom>
          <a:noFill/>
          <a:ln w="0">
            <a:noFill/>
          </a:ln>
        </p:spPr>
        <p:txBody>
          <a:bodyPr lIns="90000" rIns="90000" tIns="46800" bIns="46800" anchor="t">
            <a:normAutofit/>
          </a:bodyPr>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Receipts Points</a:t>
            </a:r>
            <a:endParaRPr b="0" lang="en-US" sz="2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Transcolorado</a:t>
            </a:r>
            <a:endParaRPr b="0" lang="en-US" sz="24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Transwestern</a:t>
            </a:r>
            <a:endParaRPr b="0" lang="en-US" sz="24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Blanco Hub Interconnects</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Meridan Valverde Plant</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Conoco Blanco Plant</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Williams Milagro Plant</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El Paso Chaco Plant</a:t>
            </a:r>
            <a:endParaRPr b="0" lang="en-US" sz="2000" strike="noStrike" u="none">
              <a:solidFill>
                <a:srgbClr val="000000"/>
              </a:solidFill>
              <a:effectLst/>
              <a:uFillTx/>
              <a:latin typeface="Tahoma"/>
            </a:endParaRPr>
          </a:p>
          <a:p>
            <a:pPr lvl="2" marL="1143000" indent="-228600">
              <a:spcBef>
                <a:spcPts val="60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 </a:t>
            </a:r>
            <a:endParaRPr b="0" lang="en-US" sz="2400" strike="noStrike" u="none">
              <a:solidFill>
                <a:srgbClr val="000000"/>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Delivery Points</a:t>
            </a:r>
            <a:endParaRPr b="0" lang="en-US" sz="2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Gallup – Transwestern Pipeline near Gallup</a:t>
            </a:r>
            <a:endParaRPr b="0" lang="en-US" sz="24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Flagstaff – Transwestern’s Proposed Sun Devil Project</a:t>
            </a:r>
            <a:endParaRPr b="0" lang="en-US" sz="24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8A34D237-7F57-4992-ABA6-12884F5FCDEA}" type="slidenum">
              <a:t>2</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p:nvPr>
        </p:nvSpPr>
        <p:spPr>
          <a:xfrm>
            <a:off x="685800" y="456840"/>
            <a:ext cx="7772400" cy="5791320"/>
          </a:xfrm>
          <a:prstGeom prst="rect">
            <a:avLst/>
          </a:prstGeom>
          <a:noFill/>
          <a:ln w="0">
            <a:noFill/>
          </a:ln>
        </p:spPr>
        <p:txBody>
          <a:bodyPr lIns="90000" rIns="90000" tIns="46800" bIns="46800" anchor="t">
            <a:normAutofit/>
          </a:bodyPr>
          <a:p>
            <a:pPr marL="343080" indent="-343080">
              <a:spcBef>
                <a:spcPts val="45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Delivery Points</a:t>
            </a:r>
            <a:r>
              <a:rPr b="0" lang="en-US" sz="3200" strike="noStrike" u="none">
                <a:solidFill>
                  <a:srgbClr val="000000"/>
                </a:solidFill>
                <a:effectLst/>
                <a:uFillTx/>
                <a:latin typeface="Tahoma"/>
              </a:rPr>
              <a:t> </a:t>
            </a:r>
            <a:r>
              <a:rPr b="0" lang="en-US" sz="1800" strike="noStrike" u="none">
                <a:solidFill>
                  <a:srgbClr val="000000"/>
                </a:solidFill>
                <a:effectLst/>
                <a:uFillTx/>
                <a:latin typeface="Tahoma"/>
              </a:rPr>
              <a:t>(continued)</a:t>
            </a:r>
            <a:endParaRPr b="0" lang="en-US" sz="1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Needles</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SoCal</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Proposed Sonoran Phase 2 Pipeline</a:t>
            </a:r>
            <a:endParaRPr b="0" lang="en-US" sz="20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Topock</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PG&amp;E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SoCal</a:t>
            </a:r>
            <a:endParaRPr b="0" lang="en-US" sz="20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Blythe</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Proposed North Baja Pipeline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SoCal</a:t>
            </a:r>
            <a:endParaRPr b="0" lang="en-US" sz="2000" strike="noStrike" u="none">
              <a:solidFill>
                <a:srgbClr val="000000"/>
              </a:solidFill>
              <a:effectLst/>
              <a:uFillTx/>
              <a:latin typeface="Tahoma"/>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EB78636A-3FC6-4CC7-BA60-DEA47EE35753}" type="slidenum">
              <a:t>3</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p:nvPr>
        </p:nvSpPr>
        <p:spPr>
          <a:xfrm>
            <a:off x="655560" y="379080"/>
            <a:ext cx="7793280" cy="6095880"/>
          </a:xfrm>
          <a:prstGeom prst="rect">
            <a:avLst/>
          </a:prstGeom>
          <a:noFill/>
          <a:ln w="0">
            <a:noFill/>
          </a:ln>
        </p:spPr>
        <p:txBody>
          <a:bodyPr lIns="90000" rIns="90000" tIns="46800" bIns="46800" anchor="t">
            <a:normAutofit/>
          </a:bodyPr>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Rate Information  </a:t>
            </a:r>
            <a:endParaRPr b="0" lang="en-US" sz="2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Flagstaff Deliveries </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$0.28 Dth / Day – Projected Rate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Capital Rate Adjustment Exposure </a:t>
            </a:r>
            <a:r>
              <a:rPr b="0" lang="en-US" sz="2000" strike="noStrike" u="sng">
                <a:solidFill>
                  <a:srgbClr val="000000"/>
                </a:solidFill>
                <a:effectLst/>
                <a:uFillTx/>
                <a:latin typeface="Tahoma"/>
              </a:rPr>
              <a:t>+</a:t>
            </a:r>
            <a:r>
              <a:rPr b="0" lang="en-US" sz="2000" strike="noStrike" u="none">
                <a:solidFill>
                  <a:srgbClr val="000000"/>
                </a:solidFill>
                <a:effectLst/>
                <a:uFillTx/>
                <a:latin typeface="Tahoma"/>
              </a:rPr>
              <a:t> $0.02 Dth/Day</a:t>
            </a:r>
            <a:endParaRPr b="0" lang="en-US" sz="20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Maximum Rate $0.30 Dth / Day</a:t>
            </a:r>
            <a:endParaRPr b="0" lang="en-US" sz="18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Minimum Rate  $0.26 Dth / Day</a:t>
            </a:r>
            <a:endParaRPr b="0" lang="en-US" sz="1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Needles Deliveries</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$0.39 Dth / Day – Projected Rate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Capital Rate Adjustment Exposure </a:t>
            </a:r>
            <a:r>
              <a:rPr b="0" lang="en-US" sz="2000" strike="noStrike" u="sng">
                <a:solidFill>
                  <a:srgbClr val="000000"/>
                </a:solidFill>
                <a:effectLst/>
                <a:uFillTx/>
                <a:latin typeface="Tahoma"/>
              </a:rPr>
              <a:t>+</a:t>
            </a:r>
            <a:r>
              <a:rPr b="0" lang="en-US" sz="2000" strike="noStrike" u="none">
                <a:solidFill>
                  <a:srgbClr val="000000"/>
                </a:solidFill>
                <a:effectLst/>
                <a:uFillTx/>
                <a:latin typeface="Tahoma"/>
              </a:rPr>
              <a:t> $0.039 Dth/Day</a:t>
            </a:r>
            <a:endParaRPr b="0" lang="en-US" sz="20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Maximum Rate $0.429 Dth / Day</a:t>
            </a:r>
            <a:endParaRPr b="0" lang="en-US" sz="18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Minimum Rate  $0.351 Dth / Day</a:t>
            </a:r>
            <a:endParaRPr b="0" lang="en-US" sz="1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Blythe Deliveries </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$0.447 Dth / Day – Projected Rate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Capital Rate Adjustment Exposure </a:t>
            </a:r>
            <a:r>
              <a:rPr b="0" lang="en-US" sz="2000" strike="noStrike" u="sng">
                <a:solidFill>
                  <a:srgbClr val="000000"/>
                </a:solidFill>
                <a:effectLst/>
                <a:uFillTx/>
                <a:latin typeface="Tahoma"/>
              </a:rPr>
              <a:t>+</a:t>
            </a:r>
            <a:r>
              <a:rPr b="0" lang="en-US" sz="2000" strike="noStrike" u="none">
                <a:solidFill>
                  <a:srgbClr val="000000"/>
                </a:solidFill>
                <a:effectLst/>
                <a:uFillTx/>
                <a:latin typeface="Tahoma"/>
              </a:rPr>
              <a:t> $0.048 Dth / Day</a:t>
            </a:r>
            <a:endParaRPr b="0" lang="en-US" sz="20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Maximum Rate $0.495 Dth / Day</a:t>
            </a:r>
            <a:endParaRPr b="0" lang="en-US" sz="18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Minimum Rate  $0.399 Dth / Day</a:t>
            </a:r>
            <a:endParaRPr b="0" lang="en-US" sz="18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B9B06E50-4018-4CB3-B5CD-7A217F7996A4}" type="slidenum">
              <a:t>4</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p:nvPr>
        </p:nvSpPr>
        <p:spPr>
          <a:xfrm>
            <a:off x="700200" y="533160"/>
            <a:ext cx="7735680" cy="563868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Rate Information</a:t>
            </a:r>
            <a:r>
              <a:rPr b="0" lang="en-US" sz="3200" strike="noStrike" u="none">
                <a:solidFill>
                  <a:srgbClr val="000000"/>
                </a:solidFill>
                <a:effectLst/>
                <a:uFillTx/>
                <a:latin typeface="Tahoma"/>
              </a:rPr>
              <a:t> </a:t>
            </a:r>
            <a:r>
              <a:rPr b="0" lang="en-US" sz="2000" strike="noStrike" u="none">
                <a:solidFill>
                  <a:srgbClr val="000000"/>
                </a:solidFill>
                <a:effectLst/>
                <a:uFillTx/>
                <a:latin typeface="Tahoma"/>
              </a:rPr>
              <a:t>(continued)</a:t>
            </a:r>
            <a:r>
              <a:rPr b="0" lang="en-US" sz="3200" strike="noStrike" u="none">
                <a:solidFill>
                  <a:srgbClr val="000000"/>
                </a:solidFill>
                <a:effectLst/>
                <a:uFillTx/>
                <a:latin typeface="Tahoma"/>
              </a:rPr>
              <a:t>  </a:t>
            </a:r>
            <a:endParaRPr b="0" lang="en-US" sz="32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Fuel Rate</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Actual fuel via a fuel tracker</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Projected fuel rate estimated at 1.05% (includes GL&amp;U) </a:t>
            </a:r>
            <a:endParaRPr b="0" lang="en-US" sz="2000" strike="noStrike" u="none">
              <a:solidFill>
                <a:srgbClr val="000000"/>
              </a:solidFill>
              <a:effectLst/>
              <a:uFillTx/>
              <a:latin typeface="Tahoma"/>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71B982E0-D462-49C4-8778-098250FC0A4C}"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p:nvPr>
        </p:nvSpPr>
        <p:spPr>
          <a:xfrm>
            <a:off x="433440" y="357120"/>
            <a:ext cx="8308800" cy="5943600"/>
          </a:xfrm>
          <a:prstGeom prst="rect">
            <a:avLst/>
          </a:prstGeom>
          <a:noFill/>
          <a:ln w="0">
            <a:noFill/>
          </a:ln>
        </p:spPr>
        <p:txBody>
          <a:bodyPr lIns="90000" rIns="90000" tIns="46800" bIns="46800" anchor="t">
            <a:normAutofit lnSpcReduction="9999"/>
          </a:bodyPr>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Benefits  </a:t>
            </a:r>
            <a:endParaRPr b="0" lang="en-US" sz="28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Sonoran provides lease transaction to Transwestern which is intended to qualify for inclusion in Transwestern’s rate base</a:t>
            </a:r>
            <a:endParaRPr b="0" lang="en-US" sz="24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Projected delivery pressure @ Flagstaff of 900 to 1050 psig </a:t>
            </a:r>
            <a:endParaRPr b="0" lang="en-US" sz="24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Removes Transwestern’s construction cost risks from  San Juan to Flagstaff</a:t>
            </a:r>
            <a:endParaRPr b="0" lang="en-US" sz="2400" strike="noStrike" u="none">
              <a:solidFill>
                <a:srgbClr val="000000"/>
              </a:solidFill>
              <a:effectLst/>
              <a:uFillTx/>
              <a:latin typeface="Tahoma"/>
            </a:endParaRPr>
          </a:p>
          <a:p>
            <a:pPr lvl="2" marL="1143000" indent="-228600">
              <a:lnSpc>
                <a:spcPct val="90000"/>
              </a:lnSpc>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Guaranteed lease rate not to exceed at selected delivery points</a:t>
            </a:r>
            <a:endParaRPr b="0" lang="en-US" sz="2000" strike="noStrike" u="none">
              <a:solidFill>
                <a:srgbClr val="000000"/>
              </a:solidFill>
              <a:effectLst/>
              <a:uFillTx/>
              <a:latin typeface="Tahoma"/>
            </a:endParaRPr>
          </a:p>
          <a:p>
            <a:pPr lvl="2" marL="1143000" indent="-228600">
              <a:lnSpc>
                <a:spcPct val="90000"/>
              </a:lnSpc>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Potential of obtaining lower lease rates if capital costs come in below projected costs</a:t>
            </a:r>
            <a:endParaRPr b="0" lang="en-US" sz="20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Reduces interruptions on Transwestern’s system due to construction</a:t>
            </a:r>
            <a:endParaRPr b="0" lang="en-US" sz="24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Provides additional revenue opportunities for Transwestern due to additional delivery points</a:t>
            </a:r>
            <a:endParaRPr b="0" lang="en-US" sz="2400" strike="noStrike" u="none">
              <a:solidFill>
                <a:srgbClr val="000000"/>
              </a:solidFill>
              <a:effectLst/>
              <a:uFillTx/>
              <a:latin typeface="Tahoma"/>
            </a:endParaRPr>
          </a:p>
          <a:p>
            <a:pPr lvl="2" marL="1143000" indent="-228600">
              <a:lnSpc>
                <a:spcPct val="90000"/>
              </a:lnSpc>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Provides additional opportunities for Transwestern’s Shippers </a:t>
            </a:r>
            <a:endParaRPr b="0" lang="en-US" sz="20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22AD1AE2-47CC-42AA-8859-7E7B09D02E2D}"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p:nvPr>
        </p:nvSpPr>
        <p:spPr>
          <a:xfrm>
            <a:off x="609480" y="456840"/>
            <a:ext cx="7848720" cy="609588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Other Terms / Conditions</a:t>
            </a:r>
            <a:r>
              <a:rPr b="0" lang="en-US" sz="3200" strike="noStrike" u="none">
                <a:solidFill>
                  <a:srgbClr val="000000"/>
                </a:solidFill>
                <a:effectLst/>
                <a:uFillTx/>
                <a:latin typeface="Tahoma"/>
              </a:rPr>
              <a:t>  </a:t>
            </a:r>
            <a:endParaRPr b="0" lang="en-US" sz="32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Minimum 20 year lease</a:t>
            </a:r>
            <a:endParaRPr b="0" lang="en-US" sz="24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Lease Capacity </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400 to 450 Blanco to Flagstaff</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90 to 150 Blanco to Needles/Topock/Blythe</a:t>
            </a:r>
            <a:endParaRPr b="0" lang="en-US" sz="2000" strike="noStrike" u="none">
              <a:solidFill>
                <a:srgbClr val="000000"/>
              </a:solidFill>
              <a:effectLst/>
              <a:uFillTx/>
              <a:latin typeface="Tahoma"/>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ahoma"/>
            </a:endParaRPr>
          </a:p>
          <a:p>
            <a:pPr lvl="1" marL="743040" indent="-28584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lvl="1" marL="743040" indent="-28584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p:txBody>
      </p:sp>
      <p:sp>
        <p:nvSpPr>
          <p:cNvPr id="44" name=""/>
          <p:cNvSpPr/>
          <p:nvPr/>
        </p:nvSpPr>
        <p:spPr>
          <a:xfrm>
            <a:off x="685800" y="5218200"/>
            <a:ext cx="7848720" cy="1241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“Sonoran and Transwestern understand and agree that this presentation and proposal is provided for discussion purposes only.  It is not binding on either party in any manner whatsoever unless and until the parties have entered into all necessary definitive agreements and received all necessary final management approvals.  Sonoran makes no representation or warranty of any nature whatsoever, and hereby disclaims an such representations and warranties, regarding the availability of the capacity necessary to provide the lease or transport services described in this presentation.  Capacity availability is subject to, among other things, all applicable provisions of Sonoran’s FERC approved Gas Tariff regarding the availability and awarding of Sonoran’s transportation capacity.”</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5" name=""/>
          <p:cNvSpPr/>
          <p:nvPr/>
        </p:nvSpPr>
        <p:spPr>
          <a:xfrm>
            <a:off x="2651040" y="3851280"/>
            <a:ext cx="184320" cy="457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80AA56BF-8DA0-47E0-9541-0288F633787F}" type="slidenum">
              <a:t>7</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353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2001-10-29T17:23:17Z</dcterms:created>
  <dc:creator>Ron Happach</dc:creator>
  <dc:description/>
  <dc:language>en-US</dc:language>
  <cp:lastModifiedBy>sdicker2</cp:lastModifiedBy>
  <dcterms:modified xsi:type="dcterms:W3CDTF">2001-11-09T16:52:36Z</dcterms:modified>
  <cp:revision>12</cp:revision>
  <dc:subject/>
  <dc:title>Sonoran’s Proposal for Transwestern’s Sun Devil Project </dc:title>
</cp:coreProperties>
</file>