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D5914874-EC91-448D-8544-EE50CB2F30BA}"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178DFDE-1610-4488-9780-4BEB6F3053DA}"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8361928-456A-4E62-9E34-F29713ADB7E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(“Calvert”)</a:t>
            </a:r>
            <a:br>
              <a:rPr sz="2800"/>
            </a:br>
            <a:r>
              <a:rPr b="0" lang="en-US" sz="2800" strike="noStrike" u="none">
                <a:solidFill>
                  <a:srgbClr val="000000"/>
                </a:solidFill>
                <a:effectLst/>
                <a:uFillTx/>
                <a:latin typeface="Times New Roman"/>
              </a:rPr>
              <a:t>Purpose of Meeting</a:t>
            </a:r>
            <a:endParaRPr b="0" lang="en-US" sz="2800" strike="noStrike" u="none">
              <a:solidFill>
                <a:srgbClr val="000000"/>
              </a:solidFill>
              <a:effectLst/>
              <a:uFillTx/>
              <a:latin typeface="Times New Roman"/>
            </a:endParaRPr>
          </a:p>
        </p:txBody>
      </p:sp>
      <p:sp>
        <p:nvSpPr>
          <p:cNvPr id="8" name=""/>
          <p:cNvSpPr/>
          <p:nvPr/>
        </p:nvSpPr>
        <p:spPr>
          <a:xfrm>
            <a:off x="685800" y="1981080"/>
            <a:ext cx="77724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desires to review TVA’s earlier double contingency mitigation conclusions regarding Calvert to determine if other solutions exist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interconnection procedures and design standards have changed since Enron’s ‘99 Peakers (rather than requiring Network Upgrades, TVA allowed operating procedures to avoid contingency events), and Enron’s ‘00 Peakers (TVA’s current policies would not require the $30 million upgrade at Shelby)</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additional peaking capacity still needed in the TVA system</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strong local and state support still exist for the project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a:t>
            </a:r>
            <a:br>
              <a:rPr sz="2800"/>
            </a:br>
            <a:r>
              <a:rPr b="0" lang="en-US" sz="2800" strike="noStrike" u="none">
                <a:solidFill>
                  <a:srgbClr val="000000"/>
                </a:solidFill>
                <a:effectLst/>
                <a:uFillTx/>
                <a:latin typeface="Times New Roman"/>
              </a:rPr>
              <a:t>Overview of Interconnection Issues</a:t>
            </a:r>
            <a:endParaRPr b="0" lang="en-US" sz="2800" strike="noStrike" u="none">
              <a:solidFill>
                <a:srgbClr val="000000"/>
              </a:solidFill>
              <a:effectLst/>
              <a:uFillTx/>
              <a:latin typeface="Times New Roman"/>
            </a:endParaRPr>
          </a:p>
        </p:txBody>
      </p:sp>
      <p:sp>
        <p:nvSpPr>
          <p:cNvPr id="10"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Three system stability double contingency scenarios were originally posed to Calvert: </a:t>
            </a:r>
            <a:endParaRPr b="0" lang="en-US" sz="20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single line to ground fault with stuck breaker on the Cumberland - Johnsonville 500-kV transmission line (“Contingency #1”),</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phase fault on the Cumberland - Johnsonville 500-kV transmission line while the Cumberland - Davidson line is out of service for maintenance (“Contingency #2”),</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single line to ground fault on the Cumberland - Johnsonville 500-kV transmission line with a “sympathetic trip” of the Cumberland - Davidson 500-kV transmission line resulting from an equipment malfunction (“Contingency #3”).</a:t>
            </a:r>
            <a:endParaRPr b="0" lang="en-US" sz="1800" strike="noStrike" u="none">
              <a:solidFill>
                <a:srgbClr val="000000"/>
              </a:solidFill>
              <a:effectLst/>
              <a:uFillTx/>
              <a:latin typeface="Times New Roman"/>
            </a:endParaRPr>
          </a:p>
          <a:p>
            <a:pPr lvl="1" marL="743040" indent="-28584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 TVA have agreed that the first two referenced above have been adequately addressed by (i) Calvert paying for the addition of a breaker at the Cumberland facility, and (ii) the addition of a transfer trip mechanism to immediately take Calvert’s generation off-line during outages on either the Johnsonville or Davidson lines, respectively.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a:t>
            </a:r>
            <a:br>
              <a:rPr sz="2800"/>
            </a:br>
            <a:r>
              <a:rPr b="0" lang="en-US" sz="2800" strike="noStrike" u="none">
                <a:solidFill>
                  <a:srgbClr val="000000"/>
                </a:solidFill>
                <a:effectLst/>
                <a:uFillTx/>
                <a:latin typeface="Times New Roman"/>
              </a:rPr>
              <a:t>Overview of Interconnection Issues (cont.)</a:t>
            </a:r>
            <a:endParaRPr b="0" lang="en-US" sz="2800" strike="noStrike" u="none">
              <a:solidFill>
                <a:srgbClr val="000000"/>
              </a:solidFill>
              <a:effectLst/>
              <a:uFillTx/>
              <a:latin typeface="Times New Roman"/>
            </a:endParaRPr>
          </a:p>
        </p:txBody>
      </p:sp>
      <p:sp>
        <p:nvSpPr>
          <p:cNvPr id="12" name=""/>
          <p:cNvSpPr/>
          <p:nvPr/>
        </p:nvSpPr>
        <p:spPr>
          <a:xfrm>
            <a:off x="685800" y="1676520"/>
            <a:ext cx="7772400" cy="411480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believes that the remaining Contingency #3 can be addressed by the transfer trip mechanism already proposed to mitigate Contingency #2:</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Enron’s research of TVA’s interconnection design criteria indicates that transfer trip mechanisms are allowed to mitigate </a:t>
            </a:r>
            <a:r>
              <a:rPr b="0" lang="en-US" sz="1800" strike="noStrike" u="sng">
                <a:solidFill>
                  <a:srgbClr val="000000"/>
                </a:solidFill>
                <a:effectLst/>
                <a:uFillTx/>
                <a:latin typeface="Times New Roman"/>
              </a:rPr>
              <a:t>double</a:t>
            </a:r>
            <a:r>
              <a:rPr b="0" lang="en-US" sz="1800" strike="noStrike" u="none">
                <a:solidFill>
                  <a:srgbClr val="000000"/>
                </a:solidFill>
                <a:effectLst/>
                <a:uFillTx/>
                <a:latin typeface="Times New Roman"/>
              </a:rPr>
              <a:t> (but not single) contingency events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detailed technical analysis of the transfer trip mechanism indicates that it can operate within 15 cycles of a contingency event, well below the threshold required by Contingency #3</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independent industry recognized companies have analyzed Contingency #3, and have concluded that it can be mitigated by a transfer trip mechanism </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Depending on cost, Enron would potentially agree to additional measures such as looping in the adjacent 161-kV lines, mitigating reactive power losses (if any), and other reasonable measures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(“Calvert”)</a:t>
            </a:r>
            <a:br>
              <a:rPr sz="2800"/>
            </a:br>
            <a:r>
              <a:rPr b="0" lang="en-US" sz="2800" strike="noStrike" u="none">
                <a:solidFill>
                  <a:srgbClr val="000000"/>
                </a:solidFill>
                <a:effectLst/>
                <a:uFillTx/>
                <a:latin typeface="Times New Roman"/>
              </a:rPr>
              <a:t>Overview of Interconnection Issues</a:t>
            </a:r>
            <a:endParaRPr b="0" lang="en-US" sz="2800" strike="noStrike" u="none">
              <a:solidFill>
                <a:srgbClr val="000000"/>
              </a:solidFill>
              <a:effectLst/>
              <a:uFillTx/>
              <a:latin typeface="Times New Roman"/>
            </a:endParaRPr>
          </a:p>
        </p:txBody>
      </p:sp>
      <p:sp>
        <p:nvSpPr>
          <p:cNvPr id="14" name=""/>
          <p:cNvSpPr/>
          <p:nvPr/>
        </p:nvSpPr>
        <p:spPr>
          <a:xfrm>
            <a:off x="685800" y="1981080"/>
            <a:ext cx="77724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Other considerations related to Contingency #3:</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this contingency is an extremely remote and theoretical event that has never occurred on the subject 500-kV lines during their approximate 30 years of operation</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TVA has dismantled fast-valving capability at Cumberland, which is inconsistent with Contingency #3 being posed to Calvert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discussions with NERC indicate that Contingency #3 is a Category D contingency under NERC guidelines, and as such is not required to be mitigated</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2001-01-22T22:44:11Z</dcterms:created>
  <dc:creator>Ben Jacoby</dc:creator>
  <dc:description/>
  <dc:language>en-US</dc:language>
  <cp:lastModifiedBy>bjacoby</cp:lastModifiedBy>
  <dcterms:modified xsi:type="dcterms:W3CDTF">2001-02-07T22:47:43Z</dcterms:modified>
  <cp:revision>7</cp:revision>
  <dc:subject/>
  <dc:title>Calvert City Power I, L.L.C. (“Calvert”) Overview of Interconnection Issues</dc:title>
</cp:coreProperties>
</file>