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9.wmf" ContentType="image/x-wmf"/>
  <Override PartName="/ppt/media/image15.png" ContentType="image/png"/>
  <Override PartName="/ppt/media/image14.wmf" ContentType="image/x-wmf"/>
  <Override PartName="/ppt/media/image2.jpeg" ContentType="image/jpeg"/>
  <Override PartName="/ppt/media/image13.png" ContentType="image/png"/>
  <Override PartName="/ppt/media/image4.png" ContentType="image/png"/>
  <Override PartName="/ppt/media/image5.png" ContentType="image/png"/>
  <Override PartName="/ppt/media/image1.jpeg" ContentType="image/jpeg"/>
  <Override PartName="/ppt/media/image6.wmf" ContentType="image/x-wmf"/>
  <Override PartName="/ppt/media/image10.wmf" ContentType="image/x-wmf"/>
  <Override PartName="/ppt/media/image11.png" ContentType="image/png"/>
  <Override PartName="/ppt/media/image7.wmf" ContentType="image/x-wmf"/>
  <Override PartName="/ppt/media/image12.png" ContentType="image/png"/>
  <Override PartName="/ppt/media/image3.png" ContentType="image/png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1.xlsx" ContentType="application/vnd.openxmlformats-officedocument.spreadsheetml.shee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9.xml.rels" ContentType="application/vnd.openxmlformats-package.relationships+xml"/>
  <Override PartName="/ppt/notesSlides/notesSlide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dt" idx="7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move the slide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ftr" idx="8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6"/>
          <p:cNvSpPr>
            <a:spLocks noGrp="1"/>
          </p:cNvSpPr>
          <p:nvPr>
            <p:ph type="sldNum" idx="9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1A05FC0-B913-414F-8C4E-C011A2D7459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sldImg"/>
          </p:nvPr>
        </p:nvSpPr>
        <p:spPr>
          <a:xfrm>
            <a:off x="1146240" y="687240"/>
            <a:ext cx="4567320" cy="3426120"/>
          </a:xfrm>
          <a:prstGeom prst="rect">
            <a:avLst/>
          </a:prstGeom>
          <a:ln w="0">
            <a:noFill/>
          </a:ln>
        </p:spPr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Where we are, where we want to go: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Today: RFQ –current tech within i2/Aspect/Supplybase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Immediate future: Auctions – In development with RCP, Open1st, Aspect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Near term: Futures Exchange – Dynamic pricing marketplace which will also create sales opportunities for private marketplaces of design and source, SCM software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095480" indent="-228600">
              <a:spcBef>
                <a:spcPts val="15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436760" indent="-22716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3124080" y="6477120"/>
            <a:ext cx="289584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914400" y="6477120"/>
            <a:ext cx="190512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5D8A929-996D-4076-B26E-5E0403068FE9}" type="slidenum"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095480" indent="-228600">
              <a:spcBef>
                <a:spcPts val="15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436760" indent="-22716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3"/>
          </p:nvPr>
        </p:nvSpPr>
        <p:spPr>
          <a:xfrm>
            <a:off x="3124080" y="6477120"/>
            <a:ext cx="289584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4"/>
          </p:nvPr>
        </p:nvSpPr>
        <p:spPr>
          <a:xfrm>
            <a:off x="914400" y="6477120"/>
            <a:ext cx="190512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D893239-2401-450A-9A1D-41E4C5C7E157}" type="slidenum"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095480" indent="-228600">
              <a:spcBef>
                <a:spcPts val="15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436760" indent="-22716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ftr" idx="5"/>
          </p:nvPr>
        </p:nvSpPr>
        <p:spPr>
          <a:xfrm>
            <a:off x="3124080" y="6477120"/>
            <a:ext cx="289584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sldNum" idx="6"/>
          </p:nvPr>
        </p:nvSpPr>
        <p:spPr>
          <a:xfrm>
            <a:off x="914400" y="6477120"/>
            <a:ext cx="190512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2BB7F85-7AD3-47C5-BAA3-9643EC3F4500}" type="slidenum"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 descr=""/>
          <p:cNvPicPr/>
          <p:nvPr/>
        </p:nvPicPr>
        <p:blipFill>
          <a:blip r:embed="rId2">
            <a:lum contrast="2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048120" y="2742840"/>
            <a:ext cx="541008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7" name=""/>
          <p:cNvSpPr/>
          <p:nvPr/>
        </p:nvSpPr>
        <p:spPr>
          <a:xfrm>
            <a:off x="3724200" y="6213600"/>
            <a:ext cx="1704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 algn="ctr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46656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866880" algn="ctr">
              <a:spcBef>
                <a:spcPts val="451"/>
              </a:spcBef>
              <a:buClr>
                <a:srgbClr val="000000"/>
              </a:buClr>
              <a:buFont typeface="Verdana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209600" algn="ctr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552680" algn="ctr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552680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552680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2.png"/><Relationship Id="rId5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png"/><Relationship Id="rId3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143000" y="2590560"/>
            <a:ext cx="723888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TRADE SUPPORT SERVER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7" name=""/>
          <p:cNvSpPr/>
          <p:nvPr/>
        </p:nvSpPr>
        <p:spPr>
          <a:xfrm>
            <a:off x="1523880" y="4267080"/>
            <a:ext cx="60199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PRESENTATION TO SAPIENT</a:t>
            </a:r>
            <a:br>
              <a:rPr sz="2000"/>
            </a:b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February 8th, 2001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0D0FD22-B0C7-4C2A-B145-5E0D10EDD47D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586728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 Trade Support Server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456840" y="2057040"/>
            <a:ext cx="8381880" cy="2057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4932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Provide EnronOnline customers with a cost effective solution to integrate their transaction data into their management, logistics, and back office systems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89" name=""/>
          <p:cNvGraphicFramePr/>
          <p:nvPr/>
        </p:nvGraphicFramePr>
        <p:xfrm>
          <a:off x="7315200" y="4419720"/>
          <a:ext cx="1343160" cy="1361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315200" y="4419720"/>
                    <a:ext cx="1343160" cy="136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1" name=""/>
          <p:cNvGraphicFramePr/>
          <p:nvPr/>
        </p:nvGraphicFramePr>
        <p:xfrm>
          <a:off x="6095880" y="4114800"/>
          <a:ext cx="1447920" cy="13842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095880" y="4114800"/>
                    <a:ext cx="1447920" cy="138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44A6B54-3004-46DB-B50C-40B05184433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4572000" cy="83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Value Proposition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914040" y="1143000"/>
            <a:ext cx="7543800" cy="49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437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Reduce errors 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Elimination of key-strokes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reduces the risk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of expensive data input errors.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Catching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just one error pays for the entire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Must companies devote substantial contingencies in their budgets to account for errors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437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Efficiency (Time Saving)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Customers have large staffs (mid-office, back-office, settlements) devoted to the input and checking of trade data.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437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Real time trade data enables better controls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Price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Credit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Enables real time position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E8D6D34-7D29-46D6-85F6-74A4804885BA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914400" y="0"/>
            <a:ext cx="4648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Proposed Solution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837720" y="1295280"/>
            <a:ext cx="7543800" cy="281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58680" indent="-5868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Trade Support Server, along with Transaction Data Feeds will allow clients to: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58680" indent="-58680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Upload transaction data information directly into existing back-office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Electronically confirm trades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Eliminate redundant data entry and data entry errors.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5868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97" name=""/>
          <p:cNvGraphicFramePr/>
          <p:nvPr/>
        </p:nvGraphicFramePr>
        <p:xfrm>
          <a:off x="7467480" y="3962520"/>
          <a:ext cx="1409760" cy="1495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67480" y="3962520"/>
                    <a:ext cx="1409760" cy="149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9" name=""/>
          <p:cNvGraphicFramePr/>
          <p:nvPr/>
        </p:nvGraphicFramePr>
        <p:xfrm>
          <a:off x="6629400" y="4495680"/>
          <a:ext cx="1314360" cy="13716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629400" y="4495680"/>
                    <a:ext cx="1314360" cy="1371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9D419E0-155F-421B-BB96-BF3167CDCBBA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5715000" cy="83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Target Market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914040" y="1676520"/>
            <a:ext cx="7543800" cy="83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has active traders in its Customer base in need of these type of services.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grpSp>
        <p:nvGrpSpPr>
          <p:cNvPr id="103" name=""/>
          <p:cNvGrpSpPr/>
          <p:nvPr/>
        </p:nvGrpSpPr>
        <p:grpSpPr>
          <a:xfrm>
            <a:off x="762120" y="3276720"/>
            <a:ext cx="7670520" cy="2730600"/>
            <a:chOff x="762120" y="3276720"/>
            <a:chExt cx="7670520" cy="2730600"/>
          </a:xfrm>
        </p:grpSpPr>
        <p:graphicFrame>
          <p:nvGraphicFramePr>
            <p:cNvPr id="104" name=""/>
            <p:cNvGraphicFramePr/>
            <p:nvPr/>
          </p:nvGraphicFramePr>
          <p:xfrm>
            <a:off x="914400" y="3276720"/>
            <a:ext cx="7518240" cy="1495440"/>
          </p:xfrm>
          <a:graphic>
            <a:graphicData uri="http://schemas.openxmlformats.org/presentationml/2006/ole">
              <p:oleObj progId="Excel.Sheet.12" r:id="rId1" spid="">
                <p:embed/>
                <p:pic>
                  <p:nvPicPr>
                    <p:cNvPr id="105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914400" y="3276720"/>
                      <a:ext cx="7518240" cy="14954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06" name=""/>
            <p:cNvSpPr/>
            <p:nvPr/>
          </p:nvSpPr>
          <p:spPr>
            <a:xfrm>
              <a:off x="762120" y="5486400"/>
              <a:ext cx="73450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176040" indent="-17604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* This is not the total number of EnronOnline’s registered customers. It only represents approximate number of customers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1672140-B927-42EF-B2DD-539B610DC17A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990360" y="2590560"/>
            <a:ext cx="701028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Proposed Structure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96E83A7-0355-4530-942A-E5DF498D891A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914400" y="0"/>
            <a:ext cx="274320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Framework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The Trade Support Server will be licensed to one or more System Integrators.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System Integrators will implement the server for our clients and will be paid directly from the customer for implementation.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Once the client has ‘Trade Support Server’ linked to their risk management system, customer can buy EnronOnline’s transaction feeds on a per trade or a license basis.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Other value added services will be provided by EnronOnline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09F140-C4E5-4D88-B82C-7E2AD55D171A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Schematic Overview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11" name=""/>
          <p:cNvSpPr/>
          <p:nvPr/>
        </p:nvSpPr>
        <p:spPr>
          <a:xfrm>
            <a:off x="3657600" y="2895480"/>
            <a:ext cx="1803240" cy="12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Trade Support Server (“</a:t>
            </a: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Verdana"/>
              </a:rPr>
              <a:t>TSS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”)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369120" y="2149560"/>
            <a:ext cx="1757160" cy="822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Client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Management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57200" y="3138480"/>
            <a:ext cx="1986120" cy="847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Transaction Database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443320" y="3421080"/>
            <a:ext cx="123984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5" name=""/>
          <p:cNvGrpSpPr/>
          <p:nvPr/>
        </p:nvGrpSpPr>
        <p:grpSpPr>
          <a:xfrm>
            <a:off x="5432040" y="2323440"/>
            <a:ext cx="937080" cy="1187640"/>
            <a:chOff x="5432040" y="2323440"/>
            <a:chExt cx="937080" cy="1187640"/>
          </a:xfrm>
        </p:grpSpPr>
        <p:sp>
          <p:nvSpPr>
            <p:cNvPr id="116" name=""/>
            <p:cNvSpPr/>
            <p:nvPr/>
          </p:nvSpPr>
          <p:spPr>
            <a:xfrm flipV="1">
              <a:off x="5486400" y="2590560"/>
              <a:ext cx="882720" cy="92052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 rot="18885000">
              <a:off x="5469840" y="2531160"/>
              <a:ext cx="761760" cy="424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0000"/>
                  </a:solidFill>
                  <a:effectLst/>
                  <a:uFillTx/>
                  <a:latin typeface="Times New Roman"/>
                </a:rPr>
                <a:t>TDF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8" name=""/>
          <p:cNvSpPr/>
          <p:nvPr/>
        </p:nvSpPr>
        <p:spPr>
          <a:xfrm>
            <a:off x="6369120" y="3562200"/>
            <a:ext cx="1757160" cy="1314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Client Enterprise Resource Planning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486400" y="3581280"/>
            <a:ext cx="882720" cy="2635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0" name=""/>
          <p:cNvGrpSpPr/>
          <p:nvPr/>
        </p:nvGrpSpPr>
        <p:grpSpPr>
          <a:xfrm>
            <a:off x="3371760" y="1584360"/>
            <a:ext cx="4857840" cy="3673440"/>
            <a:chOff x="3371760" y="1584360"/>
            <a:chExt cx="4857840" cy="3673440"/>
          </a:xfrm>
        </p:grpSpPr>
        <p:sp>
          <p:nvSpPr>
            <p:cNvPr id="121" name=""/>
            <p:cNvSpPr/>
            <p:nvPr/>
          </p:nvSpPr>
          <p:spPr>
            <a:xfrm>
              <a:off x="3371760" y="1725480"/>
              <a:ext cx="4857840" cy="3532320"/>
            </a:xfrm>
            <a:prstGeom prst="rect">
              <a:avLst/>
            </a:prstGeom>
            <a:noFill/>
            <a:ln w="9360">
              <a:solidFill>
                <a:srgbClr val="008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4648320" y="1584360"/>
              <a:ext cx="2209680" cy="42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200" strike="noStrike" u="none">
                  <a:solidFill>
                    <a:srgbClr val="008000"/>
                  </a:solidFill>
                  <a:effectLst/>
                  <a:uFillTx/>
                  <a:latin typeface="Verdana"/>
                </a:rPr>
                <a:t>Client Firewall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7AB4176-B5A1-4A56-A6EC-F2793990F7CA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What would a System Integrator bring ?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914040" y="1599840"/>
            <a:ext cx="7543800" cy="4267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 System Integrator would bring: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Experience and Infrastructure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Neutrality to customers interests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Strong relationships with the target customer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Sales process will be faster and more credible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 many cases, you are already familiar with customer’s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125" name=""/>
          <p:cNvGraphicFramePr/>
          <p:nvPr/>
        </p:nvGraphicFramePr>
        <p:xfrm>
          <a:off x="7467480" y="1219320"/>
          <a:ext cx="1371600" cy="1447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67480" y="1219320"/>
                    <a:ext cx="1371600" cy="1447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D45196-745F-4955-BD33-5203F6D22B56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990720" y="2590560"/>
            <a:ext cx="723888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Upside for Sapient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2BDC3DA-80B1-47C7-ABFA-0EC4BE6E5C15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914400" y="0"/>
            <a:ext cx="6477120" cy="914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EnronOnline's Advantages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914040" y="1295280"/>
            <a:ext cx="7620120" cy="4648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indent="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is uniquely positioned to offer this service: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lnSpc>
                <a:spcPct val="55000"/>
              </a:lnSpc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-28548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captures 40% of the daily transactions in the Wholesale Energy Market.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-28548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has a large customer base.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-28548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customers include all the major industry players.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-28548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offers a large diversity of commodities.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38F1F08-C755-4F9B-85D9-9BA15C6EFE12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2362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 Agenda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6840" y="1371240"/>
            <a:ext cx="6248520" cy="4419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Overview of EnronOnline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Trade Support Server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Proposed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Upside for Sapient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Discussion and Q&amp;A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6553080" y="2209680"/>
          <a:ext cx="1371600" cy="1447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553080" y="2209680"/>
                    <a:ext cx="1371600" cy="1447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2" name=""/>
          <p:cNvGraphicFramePr/>
          <p:nvPr/>
        </p:nvGraphicFramePr>
        <p:xfrm>
          <a:off x="7543800" y="1371600"/>
          <a:ext cx="1314360" cy="13716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543800" y="1371600"/>
                    <a:ext cx="1314360" cy="1371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4" name=""/>
          <p:cNvGraphicFramePr/>
          <p:nvPr/>
        </p:nvGraphicFramePr>
        <p:xfrm>
          <a:off x="7162920" y="3505320"/>
          <a:ext cx="1428480" cy="1523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7162920" y="3505320"/>
                    <a:ext cx="1428480" cy="1523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A518166-A1C8-4E4D-ABCC-7C9ACD8C421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Why Partner ?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761760" y="1371600"/>
            <a:ext cx="7543800" cy="4038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Significant integration revenues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Increase your current customer base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Strengthen your relationship with many of your existing customers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Open the door for future business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Ongoing revenue channel via TDF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 algn="ctr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132" name=""/>
          <p:cNvGraphicFramePr/>
          <p:nvPr/>
        </p:nvGraphicFramePr>
        <p:xfrm>
          <a:off x="7467480" y="4648320"/>
          <a:ext cx="1381320" cy="1466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67480" y="4648320"/>
                    <a:ext cx="1381320" cy="146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3C1CC0F-C1A4-4BDD-A733-3EE110055C21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990360" y="151920"/>
            <a:ext cx="7848360" cy="68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Business Potential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685440" y="1523520"/>
            <a:ext cx="7543800" cy="213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indent="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If we consider that: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lnSpc>
                <a:spcPct val="40000"/>
              </a:lnSpc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45396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Potential Customers:  63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45396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Average consultancy fee/hour: $250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45396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Average number of consultants in shop: 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45396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Project Duration (Integration Process): 60 days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453960"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136" name=""/>
          <p:cNvSpPr/>
          <p:nvPr/>
        </p:nvSpPr>
        <p:spPr>
          <a:xfrm>
            <a:off x="685800" y="4038480"/>
            <a:ext cx="8001000" cy="213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Then: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Revenue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from Integration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&gt; $ 56 Million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396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A03F497-683C-4AD3-BBA6-071C8F413FBF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762120" y="2590560"/>
            <a:ext cx="807696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Next steps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ADA750F-C1D9-4120-9DCD-2F8CFC14A843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Business Proposition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System Integrator pays up front fee to Enron for unlimited license for TSS technology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The license will be exclusive to a few System Integrators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Once the system has been implemented clients can subscribe to EnronOnline’s transaction data feeds and auto-confirm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Pricing structures for these data feeds will be decided up front in discussions with System Integrator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E794C24-6A90-44D3-94B2-75273DDD848E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762120" y="0"/>
            <a:ext cx="274320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Timeline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41" name=""/>
          <p:cNvSpPr/>
          <p:nvPr/>
        </p:nvSpPr>
        <p:spPr>
          <a:xfrm>
            <a:off x="838080" y="1447920"/>
            <a:ext cx="4800600" cy="43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STAGES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1. Concept Introduction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2. Solicit License Fee Structure and Bids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3. Selection of System Integrators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4. Product Testing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5. Implementation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6. Commercial “Roll-Out”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715000" y="1447920"/>
            <a:ext cx="3048120" cy="43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DATES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February 5th to 16th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February 19th to 23th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February 28th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March 1st to 9th</a:t>
            </a: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March 12th to 30th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April 1st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B79C257-81F6-424F-8F6F-F035454B5737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762120" y="2590560"/>
            <a:ext cx="807696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Discussion and Q&amp;A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C3CAD2-BD82-435C-AE97-9412BB1ADCB5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990360" y="2590560"/>
            <a:ext cx="701028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Overview of EnronOnline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A7CB073-B77A-45D1-AD1D-F959D7089FC0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/>
          </p:nvPr>
        </p:nvSpPr>
        <p:spPr>
          <a:xfrm>
            <a:off x="456840" y="11430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is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the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world’s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largest e-commerce website</a:t>
            </a: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Life to Date Transactions &gt; 650,000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7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Average Daily Transactions &gt; 3,600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7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Life to Date Notional Value of Transactions &gt; $400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7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Daily Notional Value Approximately $2.6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7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Average number of Logged in Users  3,000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title"/>
          </p:nvPr>
        </p:nvSpPr>
        <p:spPr>
          <a:xfrm>
            <a:off x="761760" y="0"/>
            <a:ext cx="327636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EnronOnline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A856DA2-8704-41F6-894A-19355AF0787A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"/>
          <p:cNvGraphicFramePr/>
          <p:nvPr/>
        </p:nvGraphicFramePr>
        <p:xfrm>
          <a:off x="469800" y="1209600"/>
          <a:ext cx="8161560" cy="5453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9800" y="1209600"/>
                    <a:ext cx="8161560" cy="545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" name=""/>
          <p:cNvSpPr/>
          <p:nvPr/>
        </p:nvSpPr>
        <p:spPr>
          <a:xfrm>
            <a:off x="3675960" y="1370160"/>
            <a:ext cx="16254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Quarterly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33520" y="0"/>
            <a:ext cx="807696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Transactions via EnronOnline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927BBA6-E46B-41FB-B148-AC8CE520BF3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"/>
          <p:cNvGrpSpPr/>
          <p:nvPr/>
        </p:nvGrpSpPr>
        <p:grpSpPr>
          <a:xfrm>
            <a:off x="533520" y="1447920"/>
            <a:ext cx="8106840" cy="4564080"/>
            <a:chOff x="533520" y="1447920"/>
            <a:chExt cx="8106840" cy="4564080"/>
          </a:xfrm>
        </p:grpSpPr>
        <p:graphicFrame>
          <p:nvGraphicFramePr>
            <p:cNvPr id="44" name=""/>
            <p:cNvGraphicFramePr/>
            <p:nvPr/>
          </p:nvGraphicFramePr>
          <p:xfrm>
            <a:off x="582840" y="2013120"/>
            <a:ext cx="3627720" cy="379908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45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582840" y="2013120"/>
                      <a:ext cx="3627720" cy="37990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46" name=""/>
            <p:cNvSpPr/>
            <p:nvPr/>
          </p:nvSpPr>
          <p:spPr>
            <a:xfrm>
              <a:off x="732240" y="1537200"/>
              <a:ext cx="3352680" cy="612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225360" indent="-225360"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Daily Customers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225360"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(Average)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089160" y="1900440"/>
              <a:ext cx="942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3,000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2360520" y="2578680"/>
              <a:ext cx="1032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2,427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1874160" y="4021560"/>
              <a:ext cx="852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1,227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1425240" y="5222520"/>
              <a:ext cx="613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224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579960" y="5433840"/>
              <a:ext cx="613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44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55120" y="1447920"/>
              <a:ext cx="3711600" cy="4492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53" name=""/>
            <p:cNvGraphicFramePr/>
            <p:nvPr/>
          </p:nvGraphicFramePr>
          <p:xfrm>
            <a:off x="4826160" y="1864800"/>
            <a:ext cx="3612240" cy="393660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54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4826160" y="1864800"/>
                      <a:ext cx="3612240" cy="39366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55" name=""/>
            <p:cNvSpPr/>
            <p:nvPr/>
          </p:nvSpPr>
          <p:spPr>
            <a:xfrm>
              <a:off x="4961520" y="1537200"/>
              <a:ext cx="3352680" cy="612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225360" indent="-225360"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Daily Products Offered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225360"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(Average)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004720" y="5704560"/>
              <a:ext cx="3635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1079640"/>
                  <a:tab algn="ctr" pos="1778040"/>
                  <a:tab algn="ctr" pos="2460600"/>
                  <a:tab algn="ctr" pos="32544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Q499    Q100      Q200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    Q300     Q400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7296840" y="1877400"/>
              <a:ext cx="987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1,157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6410880" y="2632680"/>
              <a:ext cx="11124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909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6004080" y="3539520"/>
              <a:ext cx="863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623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419800" y="4457520"/>
              <a:ext cx="7938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323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4812480" y="5294880"/>
              <a:ext cx="613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53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4779720" y="1447920"/>
              <a:ext cx="3711600" cy="4492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533520" y="5704560"/>
              <a:ext cx="37195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1082520"/>
                  <a:tab algn="ctr" pos="1778040"/>
                  <a:tab algn="ctr" pos="2517840"/>
                  <a:tab algn="ctr" pos="32544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   Q499        Q100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  Q200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Q300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Q400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761760" y="151920"/>
            <a:ext cx="5181480" cy="68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EnronOnline’s Growth 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B309351-D890-4303-8C0C-09224CF97FC9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Markets Available on EnronOnline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914040" y="1371600"/>
            <a:ext cx="297324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249120" indent="-249120">
              <a:spcBef>
                <a:spcPts val="1063"/>
              </a:spcBef>
              <a:spcAft>
                <a:spcPts val="8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Commodity Types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Argentine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Asian Crude &amp; Products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Asian 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Australian &amp; Japanese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Weather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Australian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Austrian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Bandwidth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Belgian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Canadian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Canadian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Credit Derivatives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Dutch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Dutch Aluminum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Emissions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6172200" y="1371600"/>
            <a:ext cx="2727360" cy="3733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237960" indent="0">
              <a:spcBef>
                <a:spcPts val="1063"/>
              </a:spcBef>
              <a:spcAft>
                <a:spcPts val="85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Sea Freight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Spanish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Swiss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UK 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UK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UK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Gas Pipeline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Lumber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Steel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Weather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68" name=""/>
          <p:cNvSpPr/>
          <p:nvPr/>
        </p:nvSpPr>
        <p:spPr>
          <a:xfrm>
            <a:off x="990720" y="1752480"/>
            <a:ext cx="7010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505320" y="1447920"/>
            <a:ext cx="297324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92500" lnSpcReduction="9999"/>
          </a:bodyPr>
          <a:p>
            <a:pPr marL="249120" indent="-249120">
              <a:lnSpc>
                <a:spcPct val="100000"/>
              </a:lnSpc>
              <a:spcBef>
                <a:spcPts val="876"/>
              </a:spcBef>
              <a:spcAft>
                <a:spcPts val="7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European Coal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European Weather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German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International Coal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Japanese Aluminum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LME Metals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LPG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Nordic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Oil &amp; Refined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Products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Petrochemicals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Plastics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&amp; Paper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B2F6E86-AABB-48A8-B5D4-AE12C7D9C7D1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990360" y="2590560"/>
            <a:ext cx="701028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Trade Support Server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B720B7F-80EC-4DAA-96A5-338104DE09D8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" descr=""/>
          <p:cNvPicPr/>
          <p:nvPr/>
        </p:nvPicPr>
        <p:blipFill>
          <a:blip r:embed="rId1"/>
          <a:stretch/>
        </p:blipFill>
        <p:spPr>
          <a:xfrm>
            <a:off x="2652840" y="1512720"/>
            <a:ext cx="203040" cy="4140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" name="" descr=""/>
          <p:cNvPicPr/>
          <p:nvPr/>
        </p:nvPicPr>
        <p:blipFill>
          <a:blip r:embed="rId2"/>
          <a:stretch/>
        </p:blipFill>
        <p:spPr>
          <a:xfrm>
            <a:off x="2665440" y="5462640"/>
            <a:ext cx="5129280" cy="204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"/>
          <p:cNvSpPr/>
          <p:nvPr/>
        </p:nvSpPr>
        <p:spPr>
          <a:xfrm>
            <a:off x="3429000" y="5867280"/>
            <a:ext cx="3505320" cy="0"/>
          </a:xfrm>
          <a:prstGeom prst="line">
            <a:avLst/>
          </a:prstGeom>
          <a:ln w="381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2286000" y="2133360"/>
            <a:ext cx="0" cy="2895480"/>
          </a:xfrm>
          <a:prstGeom prst="line">
            <a:avLst/>
          </a:prstGeom>
          <a:ln w="381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981440" y="5086440"/>
            <a:ext cx="77364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Spot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591640" y="5638680"/>
            <a:ext cx="78372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Basic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946560" y="5680080"/>
            <a:ext cx="160992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Value Added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828800" y="1523880"/>
            <a:ext cx="838080" cy="5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Long Term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rot="16183800">
            <a:off x="904680" y="3286800"/>
            <a:ext cx="130068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Verdana"/>
              </a:rPr>
              <a:t>Liquidity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657960" y="5943600"/>
            <a:ext cx="3080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Verdana"/>
              </a:rPr>
              <a:t>Transactional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914040" y="151920"/>
            <a:ext cx="5181480" cy="838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 Trade Support Server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82" name=""/>
          <p:cNvSpPr/>
          <p:nvPr/>
        </p:nvSpPr>
        <p:spPr>
          <a:xfrm>
            <a:off x="4038480" y="4800600"/>
            <a:ext cx="685800" cy="609480"/>
          </a:xfrm>
          <a:prstGeom prst="cube">
            <a:avLst>
              <a:gd name="adj" fmla="val 0"/>
            </a:avLst>
          </a:prstGeom>
          <a:gradFill rotWithShape="0">
            <a:gsLst>
              <a:gs pos="0">
                <a:srgbClr val="0000ff"/>
              </a:gs>
              <a:gs pos="100000">
                <a:srgbClr val="000075"/>
              </a:gs>
            </a:gsLst>
            <a:lin ang="5400000"/>
          </a:gra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Verdana"/>
              </a:rPr>
              <a:t>TSS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V="1">
            <a:off x="4343400" y="2514240"/>
            <a:ext cx="2209680" cy="25146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4" name=""/>
          <p:cNvGrpSpPr/>
          <p:nvPr/>
        </p:nvGrpSpPr>
        <p:grpSpPr>
          <a:xfrm>
            <a:off x="4800600" y="2895480"/>
            <a:ext cx="3126600" cy="1828800"/>
            <a:chOff x="4800600" y="2895480"/>
            <a:chExt cx="3126600" cy="1828800"/>
          </a:xfrm>
        </p:grpSpPr>
        <p:sp>
          <p:nvSpPr>
            <p:cNvPr id="85" name=""/>
            <p:cNvSpPr/>
            <p:nvPr/>
          </p:nvSpPr>
          <p:spPr>
            <a:xfrm rot="21554400">
              <a:off x="6018120" y="3428640"/>
              <a:ext cx="1905120" cy="579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3333cc"/>
                  </a:solidFill>
                  <a:effectLst/>
                  <a:uFillTx/>
                  <a:latin typeface="Verdana"/>
                </a:rPr>
                <a:t>EnronOnline’s Strategy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 flipV="1">
              <a:off x="4800600" y="2895480"/>
              <a:ext cx="1828800" cy="1828800"/>
            </a:xfrm>
            <a:prstGeom prst="line">
              <a:avLst/>
            </a:prstGeom>
            <a:ln w="88920">
              <a:solidFill>
                <a:srgbClr val="3333cc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2000-06-10T23:45:18Z</dcterms:created>
  <dc:creator>viant</dc:creator>
  <dc:description/>
  <dc:language>en-US</dc:language>
  <cp:lastModifiedBy>lpacheco</cp:lastModifiedBy>
  <cp:lastPrinted>2001-01-29T20:35:06Z</cp:lastPrinted>
  <dcterms:modified xsi:type="dcterms:W3CDTF">2001-02-07T19:29:54Z</dcterms:modified>
  <cp:revision>191</cp:revision>
  <dc:subject/>
  <dc:title>No Slide Title</dc:title>
</cp:coreProperties>
</file>