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058560" y="762120"/>
            <a:ext cx="2901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New Mexico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4008240" y="38088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EPMI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836604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SzPct val="8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609720" y="6049800"/>
            <a:ext cx="192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and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1219320"/>
            <a:ext cx="9144000" cy="0"/>
          </a:xfrm>
          <a:prstGeom prst="line">
            <a:avLst/>
          </a:prstGeom>
          <a:ln w="255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095880"/>
            <a:ext cx="9144000" cy="0"/>
          </a:xfrm>
          <a:prstGeom prst="line">
            <a:avLst/>
          </a:prstGeom>
          <a:ln w="255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210560" y="6248520"/>
            <a:ext cx="722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81D215-0637-4C9B-822F-A1A327783038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112280" y="6502320"/>
            <a:ext cx="91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fld id="{F695CA6C-1074-41ED-A279-F141B2233FF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package" Target="../embeddings/oleObject1.doc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1676160"/>
            <a:ext cx="830592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ff"/>
                </a:solidFill>
                <a:effectLst/>
                <a:uFillTx/>
                <a:latin typeface="Times New Roman"/>
              </a:rPr>
              <a:t>ENRON POWER MARKETING, Inc.</a:t>
            </a:r>
            <a:br>
              <a:rPr sz="3200"/>
            </a:b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5715000" y="3352680"/>
            <a:ext cx="2403360" cy="2403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409760" y="2437920"/>
            <a:ext cx="64008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New Mexico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Comprehensive Alliance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2"/>
          <a:stretch/>
        </p:blipFill>
        <p:spPr>
          <a:xfrm>
            <a:off x="1066680" y="3365640"/>
            <a:ext cx="2833920" cy="23778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1" name=""/>
          <p:cNvGraphicFramePr/>
          <p:nvPr/>
        </p:nvGraphicFramePr>
        <p:xfrm>
          <a:off x="1827360" y="5943600"/>
          <a:ext cx="5487840" cy="4665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827360" y="5943600"/>
                    <a:ext cx="5487840" cy="46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Services*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 and EPMI would discuss as frequently as daily risk management strategies meant to enhance basic pricing structures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 can contact the EPMI desk to lock in any pricing combination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481560" y="3124080"/>
            <a:ext cx="2180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Combinations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49520" y="5472000"/>
            <a:ext cx="76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Risk Management Services most applicable for Structures 1 and 2 but possible for 3 and 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6" name=""/>
          <p:cNvGraphicFramePr/>
          <p:nvPr/>
        </p:nvGraphicFramePr>
        <p:xfrm>
          <a:off x="1262160" y="3511440"/>
          <a:ext cx="6621480" cy="1898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62160" y="3511440"/>
                    <a:ext cx="6621480" cy="189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“BEST PRICE”: TNMP Decision Process for Risk Management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429000" y="4659480"/>
            <a:ext cx="3124080" cy="9792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Default Market Index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 remains with initial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structure i.e. Index +/- $0.10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429000" y="1905120"/>
            <a:ext cx="3124080" cy="10396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Quoted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1234080" y="2351160"/>
            <a:ext cx="867240" cy="1299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219320" y="3679920"/>
            <a:ext cx="838080" cy="146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057400" y="5149800"/>
            <a:ext cx="1370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334160" y="3308400"/>
            <a:ext cx="16365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 has concerns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regarding pricing 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deviation?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211120" y="2133720"/>
            <a:ext cx="41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211120" y="4965840"/>
            <a:ext cx="36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400800" y="3191040"/>
            <a:ext cx="0" cy="146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098400" y="3006720"/>
            <a:ext cx="722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Disagree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2063880" y="2347920"/>
            <a:ext cx="1288800" cy="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6400800" y="2944800"/>
            <a:ext cx="0" cy="12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971800" y="3352680"/>
            <a:ext cx="312408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Collaborative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EOL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2) TNMP Supplier  (3rd party)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105520" y="3238560"/>
            <a:ext cx="1440" cy="11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761720" y="3002040"/>
            <a:ext cx="722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Disagree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5105520" y="2933640"/>
            <a:ext cx="1440" cy="11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070600" y="4533840"/>
            <a:ext cx="1440" cy="114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726800" y="4297320"/>
            <a:ext cx="722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Disagree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5070600" y="4305240"/>
            <a:ext cx="1440" cy="11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6320" y="2666880"/>
            <a:ext cx="109980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wants to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553080" y="2362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095880" y="3809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553080" y="51814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543800" y="2057400"/>
            <a:ext cx="1295280" cy="35053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buys/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 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behalf of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“Best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 Power/Renewable Energy Credits*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685800" y="4800600"/>
            <a:ext cx="7772400" cy="182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will provide all of TNMP’s Green Power requirements at a fixed price of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$35.00/MWh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12/11/00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5" name=""/>
          <p:cNvGraphicFramePr/>
          <p:nvPr/>
        </p:nvGraphicFramePr>
        <p:xfrm>
          <a:off x="571680" y="1817640"/>
          <a:ext cx="8002440" cy="2602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1680" y="1817640"/>
                    <a:ext cx="8002440" cy="260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7" name=""/>
          <p:cNvSpPr/>
          <p:nvPr/>
        </p:nvSpPr>
        <p:spPr>
          <a:xfrm>
            <a:off x="1661040" y="4430880"/>
            <a:ext cx="102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Estimated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Pricing Support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provide retail blocks in quantities of 50, 25, 10, 5, and 1 MW at fixed or index price, in both on-peak and off-peak periods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provide profile estimates and assist in assembling blocks to best suit customer profile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assist TNMP by providing price support for products that best match load profiles for residential, commercial, or industrial customers, for example: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as a resource i.e. interruptible load for industrial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 Market products for residential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price with a zero-premium collar for an industrial or commercial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EPMI products beat the “Price to Beat,” EPMI and First Choice Power would share savings.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Risk Management Services process identical to Wholesale RMS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 and Ancillary Services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offer Qualified Scheduling Entity Services in 2001 for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$0.00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offer Qualified Scheduling Entity Services in 2002 for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$20,000/Month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an annual PPI escalator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assist TNMP in developing and implementing best strategy for ancillary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provide QSE Services and AS outside of ERCOT if necessary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685800" y="114300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 Optimization: June-December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/>
          </p:nvPr>
        </p:nvSpPr>
        <p:spPr>
          <a:xfrm>
            <a:off x="685800" y="3276360"/>
            <a:ext cx="777240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TNMP’s resources are over and above TNMP’s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Heat Rate (“HR”) Strike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and TNMP agree on a heat rate strike based on the appropriate indices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EPMI re-markets MW’s at HR&gt;Strike, EPMI participates in profit sharing 80/20 TNMP/EPMI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Mechanism designed as incentive for EPMI to get best price for TNMP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market is below HR strike, EPMI re-markets power for a fee of $0.10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2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Re-Market Fee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re-markets all excess power for a fee of $01.0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81080" y="1828800"/>
            <a:ext cx="9144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327720" y="1828800"/>
            <a:ext cx="9144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048120" y="1870200"/>
            <a:ext cx="312408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048120" y="2125800"/>
            <a:ext cx="31240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048120" y="2475000"/>
            <a:ext cx="312408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304520" y="1600200"/>
            <a:ext cx="636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08440" y="1839960"/>
            <a:ext cx="1591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Appropriate indices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479040" y="2209680"/>
            <a:ext cx="2627280" cy="56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Upside Sharing above X,000 HR: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80% TNMP, 20% 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058120" y="2071800"/>
            <a:ext cx="788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325920" y="2071800"/>
            <a:ext cx="887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781680" y="2895480"/>
            <a:ext cx="0" cy="4572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78168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2437920" y="3112920"/>
            <a:ext cx="434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2438280" y="273204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123360" y="2819520"/>
            <a:ext cx="314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Re-Marketing fee $0.10 below X,000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Supply Structure 1: Index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4724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provide all wholesale power at Index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provide flexibility for gains or losses of 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66280" y="4419720"/>
            <a:ext cx="556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" name=""/>
          <p:cNvGrpSpPr/>
          <p:nvPr/>
        </p:nvGrpSpPr>
        <p:grpSpPr>
          <a:xfrm>
            <a:off x="2245680" y="1904760"/>
            <a:ext cx="4651920" cy="2438640"/>
            <a:chOff x="2245680" y="1904760"/>
            <a:chExt cx="4651920" cy="2438640"/>
          </a:xfrm>
        </p:grpSpPr>
        <p:sp>
          <p:nvSpPr>
            <p:cNvPr id="44" name=""/>
            <p:cNvSpPr/>
            <p:nvPr/>
          </p:nvSpPr>
          <p:spPr>
            <a:xfrm flipV="1">
              <a:off x="2946240" y="1904760"/>
              <a:ext cx="0" cy="24382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2946240" y="4332240"/>
              <a:ext cx="2971800" cy="111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245680" y="2895480"/>
              <a:ext cx="5472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Load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2958840" y="2444760"/>
              <a:ext cx="2921040" cy="1371600"/>
            </a:xfrm>
            <a:custGeom>
              <a:avLst/>
              <a:gdLst/>
              <a:ahLst/>
              <a:rect l="l" t="t" r="r" b="b"/>
              <a:pathLst>
                <a:path w="1840" h="864">
                  <a:moveTo>
                    <a:pt x="0" y="864"/>
                  </a:moveTo>
                  <a:cubicBezTo>
                    <a:pt x="15" y="686"/>
                    <a:pt x="50" y="522"/>
                    <a:pt x="208" y="416"/>
                  </a:cubicBezTo>
                  <a:cubicBezTo>
                    <a:pt x="276" y="517"/>
                    <a:pt x="271" y="647"/>
                    <a:pt x="360" y="736"/>
                  </a:cubicBezTo>
                  <a:cubicBezTo>
                    <a:pt x="385" y="810"/>
                    <a:pt x="456" y="704"/>
                    <a:pt x="480" y="680"/>
                  </a:cubicBezTo>
                  <a:cubicBezTo>
                    <a:pt x="505" y="605"/>
                    <a:pt x="527" y="531"/>
                    <a:pt x="552" y="456"/>
                  </a:cubicBezTo>
                  <a:cubicBezTo>
                    <a:pt x="561" y="390"/>
                    <a:pt x="570" y="321"/>
                    <a:pt x="608" y="264"/>
                  </a:cubicBezTo>
                  <a:cubicBezTo>
                    <a:pt x="621" y="267"/>
                    <a:pt x="636" y="266"/>
                    <a:pt x="648" y="272"/>
                  </a:cubicBezTo>
                  <a:cubicBezTo>
                    <a:pt x="692" y="294"/>
                    <a:pt x="695" y="355"/>
                    <a:pt x="720" y="392"/>
                  </a:cubicBezTo>
                  <a:cubicBezTo>
                    <a:pt x="732" y="463"/>
                    <a:pt x="728" y="528"/>
                    <a:pt x="760" y="592"/>
                  </a:cubicBezTo>
                  <a:cubicBezTo>
                    <a:pt x="773" y="618"/>
                    <a:pt x="761" y="617"/>
                    <a:pt x="784" y="640"/>
                  </a:cubicBezTo>
                  <a:cubicBezTo>
                    <a:pt x="805" y="661"/>
                    <a:pt x="837" y="663"/>
                    <a:pt x="864" y="672"/>
                  </a:cubicBezTo>
                  <a:cubicBezTo>
                    <a:pt x="872" y="669"/>
                    <a:pt x="882" y="670"/>
                    <a:pt x="888" y="664"/>
                  </a:cubicBezTo>
                  <a:cubicBezTo>
                    <a:pt x="902" y="650"/>
                    <a:pt x="920" y="616"/>
                    <a:pt x="920" y="616"/>
                  </a:cubicBezTo>
                  <a:cubicBezTo>
                    <a:pt x="958" y="464"/>
                    <a:pt x="963" y="204"/>
                    <a:pt x="1144" y="144"/>
                  </a:cubicBezTo>
                  <a:cubicBezTo>
                    <a:pt x="1196" y="161"/>
                    <a:pt x="1198" y="180"/>
                    <a:pt x="1208" y="232"/>
                  </a:cubicBezTo>
                  <a:cubicBezTo>
                    <a:pt x="1199" y="324"/>
                    <a:pt x="1199" y="327"/>
                    <a:pt x="1232" y="400"/>
                  </a:cubicBezTo>
                  <a:cubicBezTo>
                    <a:pt x="1269" y="482"/>
                    <a:pt x="1250" y="526"/>
                    <a:pt x="1352" y="560"/>
                  </a:cubicBezTo>
                  <a:cubicBezTo>
                    <a:pt x="1500" y="523"/>
                    <a:pt x="1488" y="320"/>
                    <a:pt x="1544" y="208"/>
                  </a:cubicBezTo>
                  <a:cubicBezTo>
                    <a:pt x="1555" y="151"/>
                    <a:pt x="1590" y="33"/>
                    <a:pt x="1640" y="0"/>
                  </a:cubicBezTo>
                  <a:cubicBezTo>
                    <a:pt x="1706" y="44"/>
                    <a:pt x="1705" y="138"/>
                    <a:pt x="1728" y="208"/>
                  </a:cubicBezTo>
                  <a:cubicBezTo>
                    <a:pt x="1734" y="273"/>
                    <a:pt x="1748" y="323"/>
                    <a:pt x="1768" y="384"/>
                  </a:cubicBezTo>
                  <a:cubicBezTo>
                    <a:pt x="1775" y="405"/>
                    <a:pt x="1772" y="430"/>
                    <a:pt x="1784" y="448"/>
                  </a:cubicBezTo>
                  <a:cubicBezTo>
                    <a:pt x="1796" y="465"/>
                    <a:pt x="1811" y="525"/>
                    <a:pt x="1840" y="496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051240" y="2133720"/>
              <a:ext cx="79560" cy="1981080"/>
            </a:xfrm>
            <a:custGeom>
              <a:avLst/>
              <a:gdLst>
                <a:gd name="textAreaLeft" fmla="*/ 0 w 79560"/>
                <a:gd name="textAreaRight" fmla="*/ 28800 w 79560"/>
                <a:gd name="textAreaTop" fmla="*/ 51480 h 1981080"/>
                <a:gd name="textAreaBottom" fmla="*/ 1929600 h 1981080"/>
                <a:gd name="GluePoint1X" fmla="*/ 0 w 21600"/>
                <a:gd name="GluePoint1Y" fmla="*/ 0 h 21600"/>
                <a:gd name="GluePoint2X" fmla="*/ 0 w 21600"/>
                <a:gd name="GluePoint2Y" fmla="*/ 21600 h 21600"/>
                <a:gd name="GluePoint3X" fmla="*/ 21600 w 21600"/>
                <a:gd name="GluePoint3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cubicBezTo>
                    <a:pt x="5400" y="0"/>
                    <a:pt x="10800" y="900"/>
                    <a:pt x="10800" y="1800"/>
                  </a:cubicBezTo>
                  <a:lnTo>
                    <a:pt x="10800" y="9000"/>
                  </a:lnTo>
                  <a:cubicBezTo>
                    <a:pt x="10800" y="9900"/>
                    <a:pt x="16200" y="10800"/>
                    <a:pt x="21600" y="10800"/>
                  </a:cubicBezTo>
                  <a:cubicBezTo>
                    <a:pt x="16200" y="10800"/>
                    <a:pt x="10800" y="11700"/>
                    <a:pt x="10800" y="12600"/>
                  </a:cubicBezTo>
                  <a:lnTo>
                    <a:pt x="10800" y="19800"/>
                  </a:lnTo>
                  <a:cubicBezTo>
                    <a:pt x="10800" y="20700"/>
                    <a:pt x="5400" y="21600"/>
                    <a:pt x="0" y="21600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280920" y="2835360"/>
              <a:ext cx="6166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Index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Price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Supply Structure 2: Fixed + Index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47242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 and EPMI agree on a peak and an off-peak block of power intended to cover a percentage of expected load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provide a fixed price for these blocks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provide an index price for all power above this block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777960" y="1904760"/>
            <a:ext cx="0" cy="24382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77960" y="4332240"/>
            <a:ext cx="2971800" cy="111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464480" y="4419720"/>
            <a:ext cx="556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7040" y="2895480"/>
            <a:ext cx="547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4968720" y="1981080"/>
            <a:ext cx="0" cy="23623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968720" y="4332240"/>
            <a:ext cx="2971800" cy="111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655600" y="4419720"/>
            <a:ext cx="556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90560" y="2444760"/>
            <a:ext cx="2921040" cy="1371600"/>
          </a:xfrm>
          <a:custGeom>
            <a:avLst/>
            <a:gdLst/>
            <a:ahLst/>
            <a:rect l="l" t="t" r="r" b="b"/>
            <a:pathLst>
              <a:path w="1840" h="864">
                <a:moveTo>
                  <a:pt x="0" y="864"/>
                </a:moveTo>
                <a:cubicBezTo>
                  <a:pt x="15" y="686"/>
                  <a:pt x="50" y="522"/>
                  <a:pt x="208" y="416"/>
                </a:cubicBezTo>
                <a:cubicBezTo>
                  <a:pt x="276" y="517"/>
                  <a:pt x="271" y="647"/>
                  <a:pt x="360" y="736"/>
                </a:cubicBezTo>
                <a:cubicBezTo>
                  <a:pt x="385" y="810"/>
                  <a:pt x="456" y="704"/>
                  <a:pt x="480" y="680"/>
                </a:cubicBezTo>
                <a:cubicBezTo>
                  <a:pt x="505" y="605"/>
                  <a:pt x="527" y="531"/>
                  <a:pt x="552" y="456"/>
                </a:cubicBezTo>
                <a:cubicBezTo>
                  <a:pt x="561" y="390"/>
                  <a:pt x="570" y="321"/>
                  <a:pt x="608" y="264"/>
                </a:cubicBezTo>
                <a:cubicBezTo>
                  <a:pt x="621" y="267"/>
                  <a:pt x="636" y="266"/>
                  <a:pt x="648" y="272"/>
                </a:cubicBezTo>
                <a:cubicBezTo>
                  <a:pt x="692" y="294"/>
                  <a:pt x="695" y="355"/>
                  <a:pt x="720" y="392"/>
                </a:cubicBezTo>
                <a:cubicBezTo>
                  <a:pt x="732" y="463"/>
                  <a:pt x="728" y="528"/>
                  <a:pt x="760" y="592"/>
                </a:cubicBezTo>
                <a:cubicBezTo>
                  <a:pt x="773" y="618"/>
                  <a:pt x="761" y="617"/>
                  <a:pt x="784" y="640"/>
                </a:cubicBezTo>
                <a:cubicBezTo>
                  <a:pt x="805" y="661"/>
                  <a:pt x="837" y="663"/>
                  <a:pt x="864" y="672"/>
                </a:cubicBezTo>
                <a:cubicBezTo>
                  <a:pt x="872" y="669"/>
                  <a:pt x="882" y="670"/>
                  <a:pt x="888" y="664"/>
                </a:cubicBezTo>
                <a:cubicBezTo>
                  <a:pt x="902" y="650"/>
                  <a:pt x="920" y="616"/>
                  <a:pt x="920" y="616"/>
                </a:cubicBezTo>
                <a:cubicBezTo>
                  <a:pt x="958" y="464"/>
                  <a:pt x="963" y="204"/>
                  <a:pt x="1144" y="144"/>
                </a:cubicBezTo>
                <a:cubicBezTo>
                  <a:pt x="1196" y="161"/>
                  <a:pt x="1198" y="180"/>
                  <a:pt x="1208" y="232"/>
                </a:cubicBezTo>
                <a:cubicBezTo>
                  <a:pt x="1199" y="324"/>
                  <a:pt x="1199" y="327"/>
                  <a:pt x="1232" y="400"/>
                </a:cubicBezTo>
                <a:cubicBezTo>
                  <a:pt x="1269" y="482"/>
                  <a:pt x="1250" y="526"/>
                  <a:pt x="1352" y="560"/>
                </a:cubicBezTo>
                <a:cubicBezTo>
                  <a:pt x="1500" y="523"/>
                  <a:pt x="1488" y="320"/>
                  <a:pt x="1544" y="208"/>
                </a:cubicBezTo>
                <a:cubicBezTo>
                  <a:pt x="1555" y="151"/>
                  <a:pt x="1590" y="33"/>
                  <a:pt x="1640" y="0"/>
                </a:cubicBezTo>
                <a:cubicBezTo>
                  <a:pt x="1706" y="44"/>
                  <a:pt x="1705" y="138"/>
                  <a:pt x="1728" y="208"/>
                </a:cubicBezTo>
                <a:cubicBezTo>
                  <a:pt x="1734" y="273"/>
                  <a:pt x="1748" y="323"/>
                  <a:pt x="1768" y="384"/>
                </a:cubicBezTo>
                <a:cubicBezTo>
                  <a:pt x="1775" y="405"/>
                  <a:pt x="1772" y="430"/>
                  <a:pt x="1784" y="448"/>
                </a:cubicBezTo>
                <a:cubicBezTo>
                  <a:pt x="1796" y="465"/>
                  <a:pt x="1811" y="525"/>
                  <a:pt x="1840" y="49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77960" y="3733920"/>
            <a:ext cx="289548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968720" y="3962520"/>
            <a:ext cx="2895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981680" y="3200400"/>
            <a:ext cx="2857320" cy="952560"/>
          </a:xfrm>
          <a:custGeom>
            <a:avLst/>
            <a:gdLst/>
            <a:ahLst/>
            <a:rect l="l" t="t" r="r" b="b"/>
            <a:pathLst>
              <a:path w="1800" h="600">
                <a:moveTo>
                  <a:pt x="0" y="600"/>
                </a:moveTo>
                <a:cubicBezTo>
                  <a:pt x="5" y="512"/>
                  <a:pt x="3" y="478"/>
                  <a:pt x="24" y="408"/>
                </a:cubicBezTo>
                <a:cubicBezTo>
                  <a:pt x="31" y="384"/>
                  <a:pt x="40" y="360"/>
                  <a:pt x="48" y="336"/>
                </a:cubicBezTo>
                <a:cubicBezTo>
                  <a:pt x="53" y="320"/>
                  <a:pt x="64" y="288"/>
                  <a:pt x="64" y="288"/>
                </a:cubicBezTo>
                <a:cubicBezTo>
                  <a:pt x="72" y="291"/>
                  <a:pt x="82" y="290"/>
                  <a:pt x="88" y="296"/>
                </a:cubicBezTo>
                <a:cubicBezTo>
                  <a:pt x="94" y="302"/>
                  <a:pt x="92" y="312"/>
                  <a:pt x="96" y="320"/>
                </a:cubicBezTo>
                <a:cubicBezTo>
                  <a:pt x="104" y="337"/>
                  <a:pt x="122" y="357"/>
                  <a:pt x="136" y="368"/>
                </a:cubicBezTo>
                <a:cubicBezTo>
                  <a:pt x="151" y="380"/>
                  <a:pt x="184" y="400"/>
                  <a:pt x="184" y="400"/>
                </a:cubicBezTo>
                <a:cubicBezTo>
                  <a:pt x="200" y="397"/>
                  <a:pt x="219" y="401"/>
                  <a:pt x="232" y="392"/>
                </a:cubicBezTo>
                <a:cubicBezTo>
                  <a:pt x="248" y="381"/>
                  <a:pt x="253" y="360"/>
                  <a:pt x="264" y="344"/>
                </a:cubicBezTo>
                <a:cubicBezTo>
                  <a:pt x="283" y="316"/>
                  <a:pt x="312" y="295"/>
                  <a:pt x="328" y="264"/>
                </a:cubicBezTo>
                <a:cubicBezTo>
                  <a:pt x="340" y="240"/>
                  <a:pt x="343" y="210"/>
                  <a:pt x="352" y="184"/>
                </a:cubicBezTo>
                <a:cubicBezTo>
                  <a:pt x="414" y="196"/>
                  <a:pt x="383" y="199"/>
                  <a:pt x="424" y="240"/>
                </a:cubicBezTo>
                <a:cubicBezTo>
                  <a:pt x="446" y="305"/>
                  <a:pt x="505" y="361"/>
                  <a:pt x="552" y="408"/>
                </a:cubicBezTo>
                <a:cubicBezTo>
                  <a:pt x="566" y="422"/>
                  <a:pt x="590" y="418"/>
                  <a:pt x="608" y="424"/>
                </a:cubicBezTo>
                <a:cubicBezTo>
                  <a:pt x="667" y="404"/>
                  <a:pt x="644" y="420"/>
                  <a:pt x="680" y="384"/>
                </a:cubicBezTo>
                <a:cubicBezTo>
                  <a:pt x="685" y="368"/>
                  <a:pt x="691" y="352"/>
                  <a:pt x="696" y="336"/>
                </a:cubicBezTo>
                <a:cubicBezTo>
                  <a:pt x="699" y="328"/>
                  <a:pt x="704" y="312"/>
                  <a:pt x="704" y="312"/>
                </a:cubicBezTo>
                <a:cubicBezTo>
                  <a:pt x="719" y="206"/>
                  <a:pt x="732" y="79"/>
                  <a:pt x="848" y="40"/>
                </a:cubicBezTo>
                <a:cubicBezTo>
                  <a:pt x="869" y="43"/>
                  <a:pt x="892" y="41"/>
                  <a:pt x="912" y="48"/>
                </a:cubicBezTo>
                <a:cubicBezTo>
                  <a:pt x="959" y="64"/>
                  <a:pt x="1025" y="167"/>
                  <a:pt x="1056" y="208"/>
                </a:cubicBezTo>
                <a:cubicBezTo>
                  <a:pt x="1065" y="234"/>
                  <a:pt x="1087" y="254"/>
                  <a:pt x="1096" y="280"/>
                </a:cubicBezTo>
                <a:cubicBezTo>
                  <a:pt x="1099" y="288"/>
                  <a:pt x="1098" y="298"/>
                  <a:pt x="1104" y="304"/>
                </a:cubicBezTo>
                <a:cubicBezTo>
                  <a:pt x="1110" y="310"/>
                  <a:pt x="1120" y="309"/>
                  <a:pt x="1128" y="312"/>
                </a:cubicBezTo>
                <a:cubicBezTo>
                  <a:pt x="1185" y="293"/>
                  <a:pt x="1162" y="305"/>
                  <a:pt x="1200" y="280"/>
                </a:cubicBezTo>
                <a:cubicBezTo>
                  <a:pt x="1212" y="263"/>
                  <a:pt x="1230" y="250"/>
                  <a:pt x="1240" y="232"/>
                </a:cubicBezTo>
                <a:cubicBezTo>
                  <a:pt x="1288" y="146"/>
                  <a:pt x="1250" y="39"/>
                  <a:pt x="1368" y="0"/>
                </a:cubicBezTo>
                <a:cubicBezTo>
                  <a:pt x="1409" y="6"/>
                  <a:pt x="1449" y="11"/>
                  <a:pt x="1488" y="24"/>
                </a:cubicBezTo>
                <a:cubicBezTo>
                  <a:pt x="1516" y="45"/>
                  <a:pt x="1551" y="55"/>
                  <a:pt x="1576" y="80"/>
                </a:cubicBezTo>
                <a:cubicBezTo>
                  <a:pt x="1606" y="110"/>
                  <a:pt x="1618" y="151"/>
                  <a:pt x="1640" y="184"/>
                </a:cubicBezTo>
                <a:cubicBezTo>
                  <a:pt x="1654" y="204"/>
                  <a:pt x="1673" y="220"/>
                  <a:pt x="1688" y="240"/>
                </a:cubicBezTo>
                <a:cubicBezTo>
                  <a:pt x="1708" y="301"/>
                  <a:pt x="1739" y="345"/>
                  <a:pt x="1800" y="360"/>
                </a:cubicBezTo>
                <a:cubicBezTo>
                  <a:pt x="1772" y="388"/>
                  <a:pt x="1787" y="384"/>
                  <a:pt x="1760" y="384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543680" y="3886200"/>
            <a:ext cx="127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On-Peak Block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705640" y="4038480"/>
            <a:ext cx="1304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Off-Peak Block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09880" y="3733920"/>
            <a:ext cx="152640" cy="609480"/>
          </a:xfrm>
          <a:custGeom>
            <a:avLst/>
            <a:gdLst>
              <a:gd name="textAreaLeft" fmla="*/ 0 w 152640"/>
              <a:gd name="textAreaRight" fmla="*/ 55080 w 152640"/>
              <a:gd name="textAreaTop" fmla="*/ 15840 h 609480"/>
              <a:gd name="textAreaBottom" fmla="*/ 593640 h 6094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023360" y="3809880"/>
            <a:ext cx="606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09880" y="2133720"/>
            <a:ext cx="152640" cy="1371600"/>
          </a:xfrm>
          <a:custGeom>
            <a:avLst/>
            <a:gdLst>
              <a:gd name="textAreaLeft" fmla="*/ 0 w 152640"/>
              <a:gd name="textAreaRight" fmla="*/ 55080 w 152640"/>
              <a:gd name="textAreaTop" fmla="*/ 35640 h 1371600"/>
              <a:gd name="textAreaBottom" fmla="*/ 1335960 h 13716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023720" y="2590920"/>
            <a:ext cx="61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077320" y="3962520"/>
            <a:ext cx="82440" cy="380880"/>
          </a:xfrm>
          <a:custGeom>
            <a:avLst/>
            <a:gdLst>
              <a:gd name="textAreaLeft" fmla="*/ 0 w 82440"/>
              <a:gd name="textAreaRight" fmla="*/ 29880 w 82440"/>
              <a:gd name="textAreaTop" fmla="*/ 9720 h 380880"/>
              <a:gd name="textAreaBottom" fmla="*/ 371160 h 3808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220600" y="3886200"/>
            <a:ext cx="606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8083440" y="2514600"/>
            <a:ext cx="152640" cy="1371600"/>
          </a:xfrm>
          <a:custGeom>
            <a:avLst/>
            <a:gdLst>
              <a:gd name="textAreaLeft" fmla="*/ 0 w 152640"/>
              <a:gd name="textAreaRight" fmla="*/ 55080 w 152640"/>
              <a:gd name="textAreaTop" fmla="*/ 35640 h 1371600"/>
              <a:gd name="textAreaBottom" fmla="*/ 1335960 h 13716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297280" y="2971800"/>
            <a:ext cx="61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2196360" y="1905120"/>
            <a:ext cx="397944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“BEST PRICE”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Load increases, TNMP buys incremental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at EPMI quoted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 3rd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Index  + $0.10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Supply Structure 3: Fixed + Re-Marketing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1143000" y="1893960"/>
            <a:ext cx="0" cy="36576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143000" y="555156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1143000" y="3048120"/>
            <a:ext cx="5486400" cy="17524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rot="20478600">
            <a:off x="2221560" y="3671640"/>
            <a:ext cx="2964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Load Growth @ 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040280" y="5638680"/>
            <a:ext cx="59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42440" y="3352680"/>
            <a:ext cx="547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521240" y="4191120"/>
            <a:ext cx="34246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“BEST PRICE”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Load decreases, TNMP sells back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at EPMI quoted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TNMP 3rd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Index  - $0.10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Supply Structure 4: Fixed with Bandwidth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1143000" y="1893960"/>
            <a:ext cx="0" cy="36576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143000" y="555156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1143000" y="2732040"/>
            <a:ext cx="5486400" cy="17524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V="1">
            <a:off x="1143000" y="3048120"/>
            <a:ext cx="5486400" cy="17524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1143000" y="3341160"/>
            <a:ext cx="5486400" cy="17528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20478600">
            <a:off x="2223000" y="3677400"/>
            <a:ext cx="2919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Load Growth@ 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040280" y="5638680"/>
            <a:ext cx="59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42440" y="3352680"/>
            <a:ext cx="547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H="1" flipV="1">
            <a:off x="5638320" y="3036600"/>
            <a:ext cx="228600" cy="5331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20518200">
            <a:off x="5726520" y="2881080"/>
            <a:ext cx="76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+/- 10%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020480" y="4191120"/>
            <a:ext cx="44254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“BEST PRICE”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Load decreases beyond 10%, TNMP sells back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at EPMI quoted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TNMP 3rd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Index  - $0.10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696320" y="1905120"/>
            <a:ext cx="498024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“BEST PRICE”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Load increases beyond 10%, TNMP buys incremental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at EPMI quoted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TNMP 3rd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Index  + $0.10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781680" y="2655720"/>
            <a:ext cx="152640" cy="762120"/>
          </a:xfrm>
          <a:custGeom>
            <a:avLst/>
            <a:gdLst>
              <a:gd name="textAreaLeft" fmla="*/ 0 w 152640"/>
              <a:gd name="textAreaRight" fmla="*/ 55080 w 152640"/>
              <a:gd name="textAreaTop" fmla="*/ 19800 h 762120"/>
              <a:gd name="textAreaBottom" fmla="*/ 742320 h 7621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085520" y="2698920"/>
            <a:ext cx="18054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would assume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within this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 Wholesale Power Supply Decision Matrix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2933640" y="2031840"/>
          <a:ext cx="6210360" cy="3988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33640" y="2031840"/>
                    <a:ext cx="6210360" cy="39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0" name=""/>
          <p:cNvSpPr/>
          <p:nvPr/>
        </p:nvSpPr>
        <p:spPr>
          <a:xfrm>
            <a:off x="3073320" y="4888080"/>
            <a:ext cx="517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852160" y="4888080"/>
            <a:ext cx="557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439720" y="4572000"/>
            <a:ext cx="517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439000" y="2286000"/>
            <a:ext cx="557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43320" y="3276720"/>
            <a:ext cx="217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11680" y="5219640"/>
            <a:ext cx="1685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Certainty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Relative Pricing for Wholesale Power Supply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766800" y="2128680"/>
          <a:ext cx="7612200" cy="2600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6800" y="2128680"/>
                    <a:ext cx="7612200" cy="260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Advantages and Disadvantages to Structures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0" name=""/>
          <p:cNvGraphicFramePr/>
          <p:nvPr/>
        </p:nvGraphicFramePr>
        <p:xfrm>
          <a:off x="193680" y="1957320"/>
          <a:ext cx="8758080" cy="390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3680" y="1957320"/>
                    <a:ext cx="8758080" cy="39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1998-12-05T14:55:29Z</dcterms:created>
  <dc:creator>Don Norman</dc:creator>
  <dc:description/>
  <dc:language>en-US</dc:language>
  <cp:lastModifiedBy>Christopher C. Ahn</cp:lastModifiedBy>
  <cp:lastPrinted>2000-12-08T15:19:27Z</cp:lastPrinted>
  <dcterms:modified xsi:type="dcterms:W3CDTF">2000-12-08T16:11:40Z</dcterms:modified>
  <cp:revision>202</cp:revision>
  <dc:subject/>
  <dc:title>Enron Capital &amp; Trade Resources Service Products</dc:title>
</cp:coreProperties>
</file>