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2.xlsx" ContentType="application/vnd.openxmlformats-officedocument.spreadsheetml.sheet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19.wmf" ContentType="image/x-wmf"/>
  <Override PartName="/ppt/media/image3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2.wmf" ContentType="image/x-wmf"/>
  <Override PartName="/ppt/media/image11.wmf" ContentType="image/x-wmf"/>
  <Override PartName="/ppt/media/image8.wmf" ContentType="image/x-wmf"/>
  <Override PartName="/ppt/media/image17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2757FC1-AF43-4914-99FE-8F5B3BDB95A9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C3B88E7-994A-49E6-8B94-6F41A58607F9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672315C-0E73-4C92-A12A-E6E39101F7B3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package" Target="../embeddings/oleObject1.docx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28954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B586BF5-B256-45C5-A938-3C3FAFA70A5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5867280"/>
          <a:ext cx="771480" cy="81468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5867280"/>
                    <a:ext cx="771480" cy="81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990720" y="6405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PRIVILEGED &amp; 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731720" y="6477120"/>
            <a:ext cx="1029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523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Failures of Open Access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Analysis of Transmission Behavior 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1999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95280" y="2362320"/>
            <a:ext cx="640080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lvl="1" marL="45720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Corporation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30,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Tabors Caramanis &amp; Associates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Cambridge, MA 02138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79B77A0-DEC5-4515-94E9-528D246368F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533520" y="990720"/>
            <a:ext cx="861048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 data posted by AEP shows that paths into MECS had assignments of ATC inconsistent with their corresponding PTDFs.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Posted Available Transfer Capability (ATC)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57200" y="4829040"/>
            <a:ext cx="84582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Namely, PTDFs for the TLRs called for the path AEP-MECS were higher than 5 percent, yet they had high ATC postings, while other paths did show zero ATC.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990720" y="2133720"/>
          <a:ext cx="6983280" cy="2647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133720"/>
                    <a:ext cx="6983280" cy="264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B783CD1-B6D6-4A06-9C3B-71FF95746B6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1219320" y="1219320"/>
            <a:ext cx="670536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04920" y="228240"/>
            <a:ext cx="81532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Evidence of Benefit to AEP During TLR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70800" y="1195560"/>
            <a:ext cx="8302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During those days, AEP Marketing had reserved 68% of the MWh into MECS.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5" name="" descr=""/>
          <p:cNvPicPr/>
          <p:nvPr/>
        </p:nvPicPr>
        <p:blipFill>
          <a:blip r:embed="rId1"/>
          <a:stretch/>
        </p:blipFill>
        <p:spPr>
          <a:xfrm>
            <a:off x="380880" y="1944720"/>
            <a:ext cx="8396280" cy="346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"/>
          <p:cNvSpPr/>
          <p:nvPr/>
        </p:nvSpPr>
        <p:spPr>
          <a:xfrm>
            <a:off x="599760" y="5486400"/>
            <a:ext cx="8079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Codes: AEPM - AEP, Koch - Koch Energy, PECO - PECO, CPLC - Carolina Light &amp; Power, CRGL - Cargill - Alliant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DETM - Duke Energy, EPMI - Enron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32DA86-EF0C-4C6A-996E-885B142BB5A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1219320" y="1219320"/>
            <a:ext cx="670536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8088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Refused Transactions into MECS During TLR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762120" y="1859040"/>
          <a:ext cx="7611840" cy="2019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859040"/>
                    <a:ext cx="7611840" cy="201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" name=""/>
          <p:cNvSpPr/>
          <p:nvPr/>
        </p:nvSpPr>
        <p:spPr>
          <a:xfrm>
            <a:off x="2289240" y="3916440"/>
            <a:ext cx="511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Codes: AEPM - AEP, Koch - Koch Energy, CPMT - Cinergy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6320" y="990720"/>
            <a:ext cx="888984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also refused several other transactions into MECS on those days. These refusals were also inconsistent with ATC postings.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C12BE49-89F0-4EFF-A7DA-44848FBA7747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38088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to MECS PTDF Comparison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1752480" y="1828800"/>
          <a:ext cx="5105520" cy="3411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52480" y="1828800"/>
                    <a:ext cx="5105520" cy="341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6320" y="990720"/>
            <a:ext cx="888984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PTDFs are posted by NERC on a seasonal basis. The PTDFs calculated on two separate occasions for AEP-MECS are higher than 5 percent.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876FF5-44E8-4849-AA58-95244D06A54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3808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 TLRs: AEP-CIN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July 21-23 , 1999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4" name=""/>
          <p:cNvGraphicFramePr/>
          <p:nvPr/>
        </p:nvGraphicFramePr>
        <p:xfrm>
          <a:off x="457200" y="1752480"/>
          <a:ext cx="8305920" cy="1087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8305920" cy="108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6320" y="990720"/>
            <a:ext cx="888984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another example, similar behavior and impact was seen for the same flowgate, which impacted sales into Cinergy.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7EE784-03F4-43E3-B8DC-DB424FD63BB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"/>
          <p:cNvGraphicFramePr/>
          <p:nvPr/>
        </p:nvGraphicFramePr>
        <p:xfrm>
          <a:off x="0" y="244440"/>
          <a:ext cx="8458200" cy="6537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44440"/>
                    <a:ext cx="8458200" cy="653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0" name=""/>
          <p:cNvSpPr/>
          <p:nvPr/>
        </p:nvSpPr>
        <p:spPr>
          <a:xfrm>
            <a:off x="612000" y="228600"/>
            <a:ext cx="729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Interchange Transactions Subject to Restriction by SC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772400" y="4724280"/>
            <a:ext cx="76320" cy="7632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440" bIns="-194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852320" y="4648320"/>
            <a:ext cx="1048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 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477920" y="6019920"/>
            <a:ext cx="16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Central Ohio Level 3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620120" y="4343400"/>
            <a:ext cx="380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471800" y="5638680"/>
            <a:ext cx="1323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Marysville 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E. Lima Level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343400" y="3505320"/>
            <a:ext cx="76320" cy="7596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345200" y="335268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402440" y="342900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419720" y="3581280"/>
            <a:ext cx="75960" cy="7632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440" bIns="-194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-360" y="6540480"/>
            <a:ext cx="1285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OASIS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927560" y="4191120"/>
            <a:ext cx="99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PTDF &gt;5%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>
            <a:off x="3657600" y="3733920"/>
            <a:ext cx="129528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3809520" y="3809880"/>
            <a:ext cx="175284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 flipV="1">
            <a:off x="3885840" y="4495680"/>
            <a:ext cx="2514600" cy="763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 flipV="1">
            <a:off x="3885840" y="2819160"/>
            <a:ext cx="1143000" cy="6094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 flipV="1">
            <a:off x="3962520" y="3048120"/>
            <a:ext cx="2590560" cy="12952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0DCD016-312D-423A-98C3-F8319F08E5A0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1219320" y="1219320"/>
            <a:ext cx="670536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0" name=""/>
          <p:cNvGraphicFramePr/>
          <p:nvPr/>
        </p:nvGraphicFramePr>
        <p:xfrm>
          <a:off x="533520" y="2293920"/>
          <a:ext cx="7991280" cy="2354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2293920"/>
                    <a:ext cx="7991280" cy="235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2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33520" y="22860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Posted Available Transfer Capability (ATC)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6320" y="990720"/>
            <a:ext cx="888984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Again, AEP-CIN has PTDFs higher than 5 percent, but high ATC postings. On the other hand, another path into Cinergy (from Virginia Power) did have ATC reduced consistent with its PTDF.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C6D7841-862A-4A1E-B6A1-FC8D3029A56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"/>
          <p:cNvSpPr/>
          <p:nvPr/>
        </p:nvSpPr>
        <p:spPr>
          <a:xfrm>
            <a:off x="1219320" y="1219320"/>
            <a:ext cx="670536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380880" y="838080"/>
            <a:ext cx="83822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During the TLR events, AEPM reserved 30% of the MWh into Cinergy, and refused several requests for service from CPL&amp;E.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8" name=""/>
          <p:cNvGraphicFramePr/>
          <p:nvPr/>
        </p:nvGraphicFramePr>
        <p:xfrm>
          <a:off x="457200" y="1573200"/>
          <a:ext cx="8381880" cy="2389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573200"/>
                    <a:ext cx="8381880" cy="238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0" name=""/>
          <p:cNvGraphicFramePr/>
          <p:nvPr/>
        </p:nvGraphicFramePr>
        <p:xfrm>
          <a:off x="380880" y="4114800"/>
          <a:ext cx="8402760" cy="14778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3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80880" y="4114800"/>
                    <a:ext cx="8402760" cy="147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2" name=""/>
          <p:cNvSpPr/>
          <p:nvPr/>
        </p:nvSpPr>
        <p:spPr>
          <a:xfrm>
            <a:off x="834120" y="5576760"/>
            <a:ext cx="624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that no ATC data was posted by AEP for CPLE -CIN.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04920" y="228600"/>
            <a:ext cx="815328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Evidence of Benefit to AEP During TLR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CA62C11-7D31-4AE4-BD9A-FC68ABDE9FCE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/>
          <p:nvPr/>
        </p:nvSpPr>
        <p:spPr>
          <a:xfrm>
            <a:off x="1219320" y="1219320"/>
            <a:ext cx="670536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21-23 AEP-CIN PTDF Comparison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8" name=""/>
          <p:cNvGraphicFramePr/>
          <p:nvPr/>
        </p:nvGraphicFramePr>
        <p:xfrm>
          <a:off x="1828800" y="2022480"/>
          <a:ext cx="5181480" cy="1330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2022480"/>
                    <a:ext cx="5181480" cy="133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0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6320" y="990720"/>
            <a:ext cx="888984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PTDFs are posted by NERC on a seasonal basis. The PTDFs calculated on two separate occasions for AEP-CIN are higher than 5 percent.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B9E5D7-556D-48F9-9CBC-8C382ADB3953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"/>
          <p:cNvSpPr/>
          <p:nvPr/>
        </p:nvSpPr>
        <p:spPr>
          <a:xfrm>
            <a:off x="838080" y="2286000"/>
            <a:ext cx="8001000" cy="28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Missing ATC Posting - absence of ATC data for certain paths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Improper Refusals - denial of service on the grounds of unavailable capacity despite sufficiently high ATC postings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Preferential service - service granted to marketing affiliate with refusals to competitors with similar requests.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vs. Hourly - posting low ATC data day-ahead, and engaging actively in non-firm hourly market.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Opportunistic ATC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307720" y="1522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80880" y="838080"/>
            <a:ext cx="838224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observed several methods to foreclose markets or create barriers to entry on OASIS by AEP as a monopoly service provider of transmission service.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04920" y="5257800"/>
            <a:ext cx="838188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several of these instances we found that AEP’s marketing affiliate may have gained from AEP’s actions as a transmission provider.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C4CFD46-0DE0-4118-9F15-3A34D3FD661F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Failures of Open Access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447920" y="1295280"/>
            <a:ext cx="67053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95080" y="1031760"/>
            <a:ext cx="222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62120" y="2181240"/>
            <a:ext cx="8001000" cy="155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foreclosure in key load centers during high-price days.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Competition is foreclosed due to the actions and to the benefit of certain transmission providers.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providers profit from the high prices caused or exacerbated by their actions.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08080" y="1752480"/>
            <a:ext cx="894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system structure and the behavioral incentives impede competition.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BEE33F-EE35-4DB4-A46D-C12EFA9F0F9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Missing ATC Data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AEP-Cinergy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62120" y="1523880"/>
            <a:ext cx="800100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Paths: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AMRN-CIN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IP-CIN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There are both accepted &amp; refused requests on this path,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no firm ATC postings available.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CPLE-CIN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DUK-CIN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and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TVA-CIN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There are refused requests on these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paths, but no firm ATC postings available for either of them.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AP-CIN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FE-CIN: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posted ATC for all service increments in July is at least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MW.  Total accepted requests amount to less than 350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MW, yet several requests are refused on the grounds of zero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307720" y="1522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EF0647-182F-41DE-894B-FB8FADFC5690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Missing ATC Data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AEP-Cinergy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4" name=""/>
          <p:cNvGraphicFramePr/>
          <p:nvPr/>
        </p:nvGraphicFramePr>
        <p:xfrm>
          <a:off x="380880" y="1600200"/>
          <a:ext cx="8391600" cy="2489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00200"/>
                    <a:ext cx="8391600" cy="248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6" name=""/>
          <p:cNvSpPr/>
          <p:nvPr/>
        </p:nvSpPr>
        <p:spPr>
          <a:xfrm>
            <a:off x="464400" y="4191120"/>
            <a:ext cx="7608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Codes: AEMC - Aquila Energy Marketing, Koch - Koch Energy, DETM - Duke Energy, EPMI - Enron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DYPM - Dynergy Power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8307720" y="1522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80880" y="838080"/>
            <a:ext cx="838224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paths that show no ATC data, service requests have been refused.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0A6DD4-B434-4290-B16C-00C7A04B2F38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380880" y="914040"/>
            <a:ext cx="82296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Concurrent with missing ATC and service refusals, AEPM shows substantial non-firm sales into Cinergy.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0" name="" descr=""/>
          <p:cNvPicPr/>
          <p:nvPr/>
        </p:nvPicPr>
        <p:blipFill>
          <a:blip r:embed="rId1"/>
          <a:stretch/>
        </p:blipFill>
        <p:spPr>
          <a:xfrm>
            <a:off x="762120" y="1312920"/>
            <a:ext cx="7772400" cy="5316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1" name=""/>
          <p:cNvSpPr/>
          <p:nvPr/>
        </p:nvSpPr>
        <p:spPr>
          <a:xfrm>
            <a:off x="8307720" y="1522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09480" y="30492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Missing ATC Data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AEP-Cinergy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363BE63-A505-4DF2-8902-4458495FABAE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762120" y="304560"/>
            <a:ext cx="76197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Improper Refusals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AEP-MECS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4" name="" descr=""/>
          <p:cNvPicPr/>
          <p:nvPr/>
        </p:nvPicPr>
        <p:blipFill>
          <a:blip r:embed="rId1"/>
          <a:stretch/>
        </p:blipFill>
        <p:spPr>
          <a:xfrm>
            <a:off x="304920" y="2209680"/>
            <a:ext cx="8567640" cy="268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"/>
          <p:cNvSpPr/>
          <p:nvPr/>
        </p:nvSpPr>
        <p:spPr>
          <a:xfrm>
            <a:off x="765000" y="4937040"/>
            <a:ext cx="5259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*Aggregate Capacity (MW) for transactions of identical Path, Customer, Increment, Class, and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8307720" y="1522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80880" y="1143000"/>
            <a:ext cx="82296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observed service denials despite non-zero ATC, and overlapping confirmed requests by AEP’s marketing affiliate.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7DA856-B350-4217-899B-BBED07425305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38088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Preferential Access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9" name="" descr=""/>
          <p:cNvPicPr/>
          <p:nvPr/>
        </p:nvPicPr>
        <p:blipFill>
          <a:blip r:embed="rId1"/>
          <a:stretch/>
        </p:blipFill>
        <p:spPr>
          <a:xfrm>
            <a:off x="762120" y="1338120"/>
            <a:ext cx="8076960" cy="4910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0" name=""/>
          <p:cNvSpPr/>
          <p:nvPr/>
        </p:nvSpPr>
        <p:spPr>
          <a:xfrm>
            <a:off x="8307720" y="1522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80880" y="685800"/>
            <a:ext cx="82296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observed service denials on paths through AEP on days with price spikes, as shown in the next 2 slides, but high available ATC into and out of AEP.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018DF5-68F6-4A35-BE10-ACF5733BED1E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"/>
          <p:cNvGraphicFramePr/>
          <p:nvPr/>
        </p:nvGraphicFramePr>
        <p:xfrm>
          <a:off x="0" y="228600"/>
          <a:ext cx="8458200" cy="6537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28600"/>
                    <a:ext cx="8458200" cy="653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4" name=""/>
          <p:cNvSpPr/>
          <p:nvPr/>
        </p:nvSpPr>
        <p:spPr>
          <a:xfrm>
            <a:off x="1525680" y="6400800"/>
            <a:ext cx="485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8, 1999 - Paths Refused Firm Service by AEP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H="1" flipV="1">
            <a:off x="3886200" y="4571640"/>
            <a:ext cx="2362320" cy="7621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flipH="1" flipV="1">
            <a:off x="4343400" y="3809880"/>
            <a:ext cx="99072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flipH="1" flipV="1">
            <a:off x="2895120" y="4495680"/>
            <a:ext cx="3505320" cy="10670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flipH="1" flipV="1">
            <a:off x="3580920" y="4648320"/>
            <a:ext cx="22860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2819520" y="4190760"/>
            <a:ext cx="380880" cy="75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V="1">
            <a:off x="2971800" y="3733560"/>
            <a:ext cx="106668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819520" y="3276720"/>
            <a:ext cx="1218960" cy="1522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H="1" flipV="1">
            <a:off x="3962160" y="2971800"/>
            <a:ext cx="2514600" cy="2286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2743200" y="2971440"/>
            <a:ext cx="685800" cy="12193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895480" y="3873600"/>
            <a:ext cx="3429000" cy="1384200"/>
          </a:xfrm>
          <a:custGeom>
            <a:avLst/>
            <a:gdLst/>
            <a:ahLst/>
            <a:rect l="l" t="t" r="r" b="b"/>
            <a:pathLst>
              <a:path w="2160" h="872">
                <a:moveTo>
                  <a:pt x="2160" y="872"/>
                </a:moveTo>
                <a:cubicBezTo>
                  <a:pt x="2148" y="844"/>
                  <a:pt x="2136" y="816"/>
                  <a:pt x="2016" y="680"/>
                </a:cubicBezTo>
                <a:cubicBezTo>
                  <a:pt x="1896" y="544"/>
                  <a:pt x="1776" y="112"/>
                  <a:pt x="1440" y="56"/>
                </a:cubicBezTo>
                <a:cubicBezTo>
                  <a:pt x="1104" y="0"/>
                  <a:pt x="240" y="296"/>
                  <a:pt x="0" y="344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362320" y="4038480"/>
            <a:ext cx="4114800" cy="1384560"/>
          </a:xfrm>
          <a:custGeom>
            <a:avLst/>
            <a:gdLst/>
            <a:ahLst/>
            <a:rect l="l" t="t" r="r" b="b"/>
            <a:pathLst>
              <a:path w="2160" h="872">
                <a:moveTo>
                  <a:pt x="2160" y="872"/>
                </a:moveTo>
                <a:cubicBezTo>
                  <a:pt x="2148" y="844"/>
                  <a:pt x="2136" y="816"/>
                  <a:pt x="2016" y="680"/>
                </a:cubicBezTo>
                <a:cubicBezTo>
                  <a:pt x="1896" y="544"/>
                  <a:pt x="1776" y="112"/>
                  <a:pt x="1440" y="56"/>
                </a:cubicBezTo>
                <a:cubicBezTo>
                  <a:pt x="1104" y="0"/>
                  <a:pt x="240" y="296"/>
                  <a:pt x="0" y="344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620120" y="4800600"/>
            <a:ext cx="380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927560" y="4648320"/>
            <a:ext cx="1158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Refused request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-360" y="6540480"/>
            <a:ext cx="1285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OASIS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8307720" y="1522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8088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Preferential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0264B47-B65C-4FF6-9BD7-E098DCA4B538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1" name=""/>
          <p:cNvGraphicFramePr/>
          <p:nvPr/>
        </p:nvGraphicFramePr>
        <p:xfrm>
          <a:off x="0" y="228600"/>
          <a:ext cx="8458200" cy="6537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28600"/>
                    <a:ext cx="8458200" cy="653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3" name=""/>
          <p:cNvSpPr/>
          <p:nvPr/>
        </p:nvSpPr>
        <p:spPr>
          <a:xfrm>
            <a:off x="1684440" y="6338880"/>
            <a:ext cx="4815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6, 1999 - Paths Refused Firm Service by AEP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H="1" flipV="1">
            <a:off x="3886200" y="2895480"/>
            <a:ext cx="53352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flipH="1">
            <a:off x="3657600" y="4038480"/>
            <a:ext cx="53352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631560" y="3517920"/>
            <a:ext cx="338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624800" y="4525920"/>
            <a:ext cx="380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553080" y="3657600"/>
            <a:ext cx="76320" cy="7632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440" bIns="-194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flipH="1" flipV="1">
            <a:off x="3809880" y="4419720"/>
            <a:ext cx="243864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V="1">
            <a:off x="2819520" y="2742840"/>
            <a:ext cx="83808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V="1">
            <a:off x="3505320" y="4038120"/>
            <a:ext cx="761760" cy="17528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flipH="1" flipV="1">
            <a:off x="3581280" y="4571640"/>
            <a:ext cx="182880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flipH="1" flipV="1">
            <a:off x="4571640" y="3962160"/>
            <a:ext cx="1143000" cy="1066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-360" y="6540480"/>
            <a:ext cx="1285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OASIS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949520" y="4381560"/>
            <a:ext cx="1158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Refused request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8307720" y="1522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8088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Preferential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FFEA347-8A10-48E3-BDB1-D2EC26933F87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76212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vs. Hourly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Ameren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9" name="" descr=""/>
          <p:cNvPicPr/>
          <p:nvPr/>
        </p:nvPicPr>
        <p:blipFill>
          <a:blip r:embed="rId1"/>
          <a:stretch/>
        </p:blipFill>
        <p:spPr>
          <a:xfrm>
            <a:off x="685800" y="1006560"/>
            <a:ext cx="8001000" cy="547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0" name=""/>
          <p:cNvSpPr/>
          <p:nvPr/>
        </p:nvSpPr>
        <p:spPr>
          <a:xfrm>
            <a:off x="8307720" y="1522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035B79F-54F6-47C2-BAD0-A7EA86C15894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"/>
          <p:cNvSpPr/>
          <p:nvPr/>
        </p:nvSpPr>
        <p:spPr>
          <a:xfrm>
            <a:off x="1219320" y="1219320"/>
            <a:ext cx="670536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Parking - Opportunistic Native Load use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4" name="" descr=""/>
          <p:cNvPicPr/>
          <p:nvPr/>
        </p:nvPicPr>
        <p:blipFill>
          <a:blip r:embed="rId1"/>
          <a:stretch/>
        </p:blipFill>
        <p:spPr>
          <a:xfrm>
            <a:off x="533520" y="762120"/>
            <a:ext cx="7813440" cy="561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5" name=""/>
          <p:cNvSpPr/>
          <p:nvPr/>
        </p:nvSpPr>
        <p:spPr>
          <a:xfrm>
            <a:off x="8153280" y="152280"/>
            <a:ext cx="860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216" name=""/>
          <p:cNvSpPr/>
          <p:nvPr/>
        </p:nvSpPr>
        <p:spPr>
          <a:xfrm>
            <a:off x="1371600" y="1523880"/>
            <a:ext cx="3124080" cy="106884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Positive values represent sales out of AEP over and above AEP’s excess generation and tariff-based imports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217" name=""/>
          <p:cNvSpPr/>
          <p:nvPr/>
        </p:nvSpPr>
        <p:spPr>
          <a:xfrm>
            <a:off x="4038480" y="4952880"/>
            <a:ext cx="2895840" cy="5814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Negative values represent generation in excess of exports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EE8B54-6C60-45DA-886F-B5739446BCA3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"/>
          <p:cNvSpPr/>
          <p:nvPr/>
        </p:nvSpPr>
        <p:spPr>
          <a:xfrm>
            <a:off x="1219320" y="1219320"/>
            <a:ext cx="670536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Parking - the use of extra-tariff capacity reserved for native load for off-system sales by AEP’s marketing affiliate.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Identified hour of peak export per 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AEP’s generation surplus load during that hour Compare the sum of OASIS-based imports scheduled into AEP and generation available for export with the net MWh export (Total MWh out of AEP - Total MWh into AEP)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positive value indicates Parking: AEP is using its native load exclusion transmission capacity that is not transparent on OASIS to make profitable sales from its marketing affiliate.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Parking - Opportunistic Native Load use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8153280" y="152280"/>
            <a:ext cx="860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5E1595-E309-455E-9BE1-15A265BFF98D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is Open Access not Working?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447920" y="1295280"/>
            <a:ext cx="67053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82680" y="851040"/>
            <a:ext cx="178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CAUSE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27160" y="1190520"/>
            <a:ext cx="7711920" cy="155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Ability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exercise market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monopoly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flexibility and discretion in operational rules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Restricted market (native load exclusion)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Incentives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exercise market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Vertical integration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Market-based rates for affiliates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incentives for efficient, maximal system utilization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Inability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enforce rules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relies on self-policing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are poor, inaccessible and incomplete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3CA6407-739C-464B-A3B4-5D67556309A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AEP Activity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1600200" y="990720"/>
            <a:ext cx="5638680" cy="2428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4" name="" descr=""/>
          <p:cNvPicPr/>
          <p:nvPr/>
        </p:nvPicPr>
        <p:blipFill>
          <a:blip r:embed="rId2"/>
          <a:stretch/>
        </p:blipFill>
        <p:spPr>
          <a:xfrm>
            <a:off x="914400" y="3581280"/>
            <a:ext cx="7162920" cy="219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5" name=""/>
          <p:cNvSpPr/>
          <p:nvPr/>
        </p:nvSpPr>
        <p:spPr>
          <a:xfrm>
            <a:off x="8153280" y="152280"/>
            <a:ext cx="860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D90F666-C6E8-48D3-9172-324AEE256148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"/>
          <p:cNvSpPr/>
          <p:nvPr/>
        </p:nvSpPr>
        <p:spPr>
          <a:xfrm>
            <a:off x="152280" y="914400"/>
            <a:ext cx="86108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AEP has stretched its CBM requirement as defined by ECAR’s guidelines for CBM, which are specific only with regard to minimum requirements. AEP has full discretion in determining its CBM.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451960" y="304920"/>
            <a:ext cx="410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Capacity Benefit Margin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228600" y="1981080"/>
            <a:ext cx="861048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ECAR requires that the CBM be based at a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minimum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on a generation backup requirement equivalent to the size of the largest unit, less that system’s reserve. AEP’s CBM is based on the outage of the two largest units, a total of 2,600 MW.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228600" y="3352680"/>
            <a:ext cx="861048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ECAR specifies the mathematical sum of CBMs set aside on interfaces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exceed the generation backup requirement if a system is connected to smaller or equal-sized systems with unequal assurances of generation backup. AEP explicitly has a 125 percent adjustment to account for the unavailability of reserves east of AEP during east coast heat waves.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04920" y="4343400"/>
            <a:ext cx="861048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rules allow for CBM and TRM capacity to be sold as non-firm.  It is unclear if AEP offers any of this capacity for non-firm transmission reservation.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8229600" y="152280"/>
            <a:ext cx="78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CBM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162F161-E253-4B03-A125-DDFAD6CC53A7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380880" y="1294920"/>
            <a:ext cx="7772400" cy="213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ability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exploit market power - RTO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Remove negative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incentive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exploit market power - vertical unbundling, suspension of market-based rates,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positive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incentives to maximize system utilization - TransCo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1129AA-1426-4827-8B24-0DDEFDEDFB03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457200" y="1828800"/>
            <a:ext cx="8077320" cy="259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Opportunistic use of Transmission Loading Relief (TLR) procedures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Opportunistic use of Available Transfer Capability (ATC)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Opportunistic use of Native Load Exclusion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Opportunistic reservation (and use) of Capacity Benefit Margin (CBM)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Do We Know?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-3240" y="914400"/>
            <a:ext cx="8611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have observed both the violation and exploitation of rules 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least the potential for benefit on the part of transmission providers.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0A9DBA-B0AF-47A9-8FF1-1EE3455D8D3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Do We Know?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6200" y="838080"/>
            <a:ext cx="8611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almost all of our observations shown, the dates correspond to 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high price spikes during summer 1999.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8600" y="2286000"/>
            <a:ext cx="8915400" cy="191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have chosen AEP for illustration for two reasons: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Good data availability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They are a security coordinator and vertically integrated transmission provider whose affiliates have market-based rates.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we have observed similar behavior in several other regions.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1FA485-347E-406B-877B-40B269A0A77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Do We Know?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95840" y="838080"/>
            <a:ext cx="84175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observed a general trend of market foreclosure for service over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paths through AEP from the south and south-east into the north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northwest (MECS, Cinergy), with substantial AEP activity in these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66022C-20AF-4742-8376-A009679C850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1219320" y="1219320"/>
            <a:ext cx="716256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SALIENT RULES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 Invocation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utility can request a TLR due to a security violation on their system, and the security coordinator (SC) exercises discretion in invoking the TLR.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 Response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SC has the sole discretion to restrict incremental interchange transactions if a TLR reaches level 2 based on Participation Transfer Distribution Factors (PTDFs)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they are allowed to override PTDF recommendations if they believe a flow or curtailment relieves the constraint.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Opportunistic Use of TLRs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7932AF3-8B60-4585-99FB-004EDDE0410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219320" y="1295280"/>
            <a:ext cx="670536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TLRs: June 10-12, 1999 AEP-MECS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808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228600" y="2933640"/>
          <a:ext cx="8610480" cy="2171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933640"/>
                    <a:ext cx="861048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-2160" y="914400"/>
            <a:ext cx="8713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significant TLRs were called on June 10th and 11th, 1999 in the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area, on Central Ohio and on Cook/Dumont.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55EFC07-29B3-4503-BD32-130A8E2354B0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"/>
          <p:cNvGraphicFramePr/>
          <p:nvPr/>
        </p:nvGraphicFramePr>
        <p:xfrm>
          <a:off x="0" y="320760"/>
          <a:ext cx="8458200" cy="6537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0760"/>
                    <a:ext cx="8458200" cy="653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629640" y="228600"/>
            <a:ext cx="729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Interchange Transactions Subject to Restriction by SC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772400" y="4724280"/>
            <a:ext cx="76320" cy="7632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440" bIns="-194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852320" y="4648320"/>
            <a:ext cx="1048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 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477920" y="6019920"/>
            <a:ext cx="16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Central Ohio Level 3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620120" y="4343400"/>
            <a:ext cx="380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469640" y="5638680"/>
            <a:ext cx="145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Cook and Dumont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765/345 Level 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276720" y="2971800"/>
            <a:ext cx="75960" cy="7632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440" bIns="-194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78520" y="289548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402440" y="342900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419720" y="3581280"/>
            <a:ext cx="75960" cy="7632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440" bIns="-194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-360" y="6540480"/>
            <a:ext cx="1285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OASIS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927560" y="4191120"/>
            <a:ext cx="99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PTDF &gt;5%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 flipV="1">
            <a:off x="3885840" y="2743200"/>
            <a:ext cx="114300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2057400" y="2743200"/>
            <a:ext cx="1523880" cy="8380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 flipV="1">
            <a:off x="4114800" y="2666520"/>
            <a:ext cx="144792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 flipV="1">
            <a:off x="3809880" y="4419720"/>
            <a:ext cx="243864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 flipV="1">
            <a:off x="3276720" y="3429000"/>
            <a:ext cx="1676160" cy="3808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307720" y="152280"/>
            <a:ext cx="66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TLR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5036359-9D95-43F2-9397-1CF056DE8EB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1999-12-01T14:42:51Z</dcterms:created>
  <dc:creator>Narasimha Rao</dc:creator>
  <dc:description/>
  <dc:language>en-US</dc:language>
  <cp:lastModifiedBy>Narasimha Rao</cp:lastModifiedBy>
  <cp:lastPrinted>2000-03-28T17:01:14Z</cp:lastPrinted>
  <dcterms:modified xsi:type="dcterms:W3CDTF">2000-03-30T16:00:12Z</dcterms:modified>
  <cp:revision>257</cp:revision>
  <dc:subject/>
  <dc:title>No Slide Title</dc:title>
</cp:coreProperties>
</file>