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png" ContentType="image/png"/>
  <Override PartName="/ppt/media/image6.png" ContentType="image/png"/>
  <Override PartName="/ppt/embeddings/oleObject1.bin" ContentType="application/vnd.openxmlformats-officedocument.oleObject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0" y="393840"/>
            <a:ext cx="9144000" cy="698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11360" y="1358640"/>
            <a:ext cx="7899120" cy="4684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24"/>
              </a:spcBef>
              <a:buClr>
                <a:srgbClr val="ffe80f"/>
              </a:buClr>
              <a:buSzPct val="75000"/>
              <a:buFont typeface="Monotype Sorts" charset="2"/>
              <a:buChar char="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24"/>
              </a:spcBef>
              <a:buClr>
                <a:srgbClr val="00f008"/>
              </a:buClr>
              <a:buSzPct val="65000"/>
              <a:buFont typeface="Monotype Sorts" charset="2"/>
              <a:buChar char="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24"/>
              </a:spcBef>
              <a:buClr>
                <a:srgbClr val="ffe80f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24"/>
              </a:spcBef>
              <a:buClr>
                <a:srgbClr val="00f008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24"/>
              </a:spcBef>
              <a:buClr>
                <a:srgbClr val="50505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24"/>
              </a:spcBef>
              <a:buClr>
                <a:srgbClr val="50505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" descr=""/>
          <p:cNvPicPr/>
          <p:nvPr/>
        </p:nvPicPr>
        <p:blipFill>
          <a:blip r:embed="rId2"/>
          <a:stretch/>
        </p:blipFill>
        <p:spPr>
          <a:xfrm>
            <a:off x="8197920" y="5916600"/>
            <a:ext cx="765000" cy="765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88200" y="6469200"/>
            <a:ext cx="1060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1999 TJ-9030267-</a:t>
            </a:r>
            <a:fld id="{80833BE1-B1F3-4D4D-96DB-5160DAAB8363}" type="slidenum"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5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0" y="393840"/>
            <a:ext cx="9144000" cy="698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711360" y="1358640"/>
            <a:ext cx="7899120" cy="4684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24"/>
              </a:spcBef>
              <a:buClr>
                <a:srgbClr val="ffe80f"/>
              </a:buClr>
              <a:buSzPct val="75000"/>
              <a:buFont typeface="Monotype Sorts" charset="2"/>
              <a:buChar char="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24"/>
              </a:spcBef>
              <a:buClr>
                <a:srgbClr val="00f008"/>
              </a:buClr>
              <a:buSzPct val="65000"/>
              <a:buFont typeface="Monotype Sorts" charset="2"/>
              <a:buChar char="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24"/>
              </a:spcBef>
              <a:buClr>
                <a:srgbClr val="ffe80f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24"/>
              </a:spcBef>
              <a:buClr>
                <a:srgbClr val="00f008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24"/>
              </a:spcBef>
              <a:buClr>
                <a:srgbClr val="50505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24"/>
              </a:spcBef>
              <a:buClr>
                <a:srgbClr val="50505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" name="" descr=""/>
          <p:cNvPicPr/>
          <p:nvPr/>
        </p:nvPicPr>
        <p:blipFill>
          <a:blip r:embed="rId2"/>
          <a:stretch/>
        </p:blipFill>
        <p:spPr>
          <a:xfrm>
            <a:off x="8197920" y="5916600"/>
            <a:ext cx="765000" cy="765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88200" y="6469200"/>
            <a:ext cx="1060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1999 TJ-9030267-</a:t>
            </a:r>
            <a:fld id="{62304248-877F-4DA1-B654-546F97CD0B44}" type="slidenum"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5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0" y="393840"/>
            <a:ext cx="9144000" cy="698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711360" y="1358640"/>
            <a:ext cx="7899120" cy="4684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24"/>
              </a:spcBef>
              <a:buClr>
                <a:srgbClr val="ffe80f"/>
              </a:buClr>
              <a:buSzPct val="75000"/>
              <a:buFont typeface="Monotype Sorts" charset="2"/>
              <a:buChar char="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24"/>
              </a:spcBef>
              <a:buClr>
                <a:srgbClr val="00f008"/>
              </a:buClr>
              <a:buSzPct val="65000"/>
              <a:buFont typeface="Monotype Sorts" charset="2"/>
              <a:buChar char="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24"/>
              </a:spcBef>
              <a:buClr>
                <a:srgbClr val="ffe80f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24"/>
              </a:spcBef>
              <a:buClr>
                <a:srgbClr val="00f008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24"/>
              </a:spcBef>
              <a:buClr>
                <a:srgbClr val="50505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24"/>
              </a:spcBef>
              <a:buClr>
                <a:srgbClr val="50505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" name="" descr=""/>
          <p:cNvPicPr/>
          <p:nvPr/>
        </p:nvPicPr>
        <p:blipFill>
          <a:blip r:embed="rId2"/>
          <a:stretch/>
        </p:blipFill>
        <p:spPr>
          <a:xfrm>
            <a:off x="8197920" y="5916600"/>
            <a:ext cx="765000" cy="765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88200" y="6469200"/>
            <a:ext cx="1060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1999 TJ-9030267-</a:t>
            </a:r>
            <a:fld id="{0AB7788B-3883-4BE2-AA66-82F9FCC5881C}" type="slidenum"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5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0" y="393840"/>
            <a:ext cx="9144000" cy="698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711360" y="1358640"/>
            <a:ext cx="7899120" cy="4684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24"/>
              </a:spcBef>
              <a:buClr>
                <a:srgbClr val="ffe80f"/>
              </a:buClr>
              <a:buSzPct val="75000"/>
              <a:buFont typeface="Monotype Sorts" charset="2"/>
              <a:buChar char="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24"/>
              </a:spcBef>
              <a:buClr>
                <a:srgbClr val="00f008"/>
              </a:buClr>
              <a:buSzPct val="65000"/>
              <a:buFont typeface="Monotype Sorts" charset="2"/>
              <a:buChar char="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24"/>
              </a:spcBef>
              <a:buClr>
                <a:srgbClr val="ffe80f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24"/>
              </a:spcBef>
              <a:buClr>
                <a:srgbClr val="00f008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24"/>
              </a:spcBef>
              <a:buClr>
                <a:srgbClr val="50505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24"/>
              </a:spcBef>
              <a:buClr>
                <a:srgbClr val="50505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" name="" descr=""/>
          <p:cNvPicPr/>
          <p:nvPr/>
        </p:nvPicPr>
        <p:blipFill>
          <a:blip r:embed="rId2"/>
          <a:stretch/>
        </p:blipFill>
        <p:spPr>
          <a:xfrm>
            <a:off x="8197920" y="5916600"/>
            <a:ext cx="765000" cy="765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88200" y="6469200"/>
            <a:ext cx="1060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1999 TJ-9030267-</a:t>
            </a:r>
            <a:fld id="{6B4D2B24-0A5D-47A1-BFD5-F75FB2A15341}" type="slidenum"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5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dt" idx="1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f008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f008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ftr" idx="2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f008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f008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sldNum" idx="3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f008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54966D9-2C61-4268-A1B5-AC1D2B04238A}" type="slidenum">
              <a:rPr b="0" lang="en-US" sz="1400" strike="noStrike" u="none">
                <a:solidFill>
                  <a:srgbClr val="00f008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title"/>
          </p:nvPr>
        </p:nvSpPr>
        <p:spPr>
          <a:xfrm>
            <a:off x="1447560" y="3429000"/>
            <a:ext cx="6399000" cy="846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pSp>
        <p:nvGrpSpPr>
          <p:cNvPr id="17" name=""/>
          <p:cNvGrpSpPr/>
          <p:nvPr/>
        </p:nvGrpSpPr>
        <p:grpSpPr>
          <a:xfrm>
            <a:off x="3238560" y="457200"/>
            <a:ext cx="2666520" cy="2657160"/>
            <a:chOff x="3238560" y="457200"/>
            <a:chExt cx="2666520" cy="2657160"/>
          </a:xfrm>
        </p:grpSpPr>
        <p:sp>
          <p:nvSpPr>
            <p:cNvPr id="18" name=""/>
            <p:cNvSpPr/>
            <p:nvPr/>
          </p:nvSpPr>
          <p:spPr>
            <a:xfrm>
              <a:off x="4347360" y="1425960"/>
              <a:ext cx="1557720" cy="1688400"/>
            </a:xfrm>
            <a:custGeom>
              <a:avLst/>
              <a:gdLst/>
              <a:ahLst/>
              <a:rect l="l" t="t" r="r" b="b"/>
              <a:pathLst>
                <a:path w="1345" h="1458">
                  <a:moveTo>
                    <a:pt x="432" y="617"/>
                  </a:moveTo>
                  <a:lnTo>
                    <a:pt x="1037" y="0"/>
                  </a:lnTo>
                  <a:lnTo>
                    <a:pt x="1344" y="307"/>
                  </a:lnTo>
                  <a:lnTo>
                    <a:pt x="194" y="1457"/>
                  </a:lnTo>
                  <a:lnTo>
                    <a:pt x="122" y="1385"/>
                  </a:lnTo>
                  <a:lnTo>
                    <a:pt x="211" y="1171"/>
                  </a:lnTo>
                  <a:lnTo>
                    <a:pt x="65" y="1330"/>
                  </a:lnTo>
                  <a:lnTo>
                    <a:pt x="0" y="1263"/>
                  </a:lnTo>
                  <a:lnTo>
                    <a:pt x="298" y="960"/>
                  </a:lnTo>
                  <a:lnTo>
                    <a:pt x="372" y="1035"/>
                  </a:lnTo>
                  <a:lnTo>
                    <a:pt x="283" y="1224"/>
                  </a:lnTo>
                  <a:lnTo>
                    <a:pt x="1210" y="305"/>
                  </a:lnTo>
                  <a:lnTo>
                    <a:pt x="1044" y="139"/>
                  </a:lnTo>
                  <a:lnTo>
                    <a:pt x="492" y="686"/>
                  </a:lnTo>
                  <a:lnTo>
                    <a:pt x="432" y="617"/>
                  </a:lnTo>
                </a:path>
              </a:pathLst>
            </a:custGeom>
            <a:solidFill>
              <a:srgbClr val="009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505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3493080" y="1704600"/>
              <a:ext cx="584640" cy="571320"/>
            </a:xfrm>
            <a:custGeom>
              <a:avLst/>
              <a:gdLst/>
              <a:ahLst/>
              <a:rect l="l" t="t" r="r" b="b"/>
              <a:pathLst>
                <a:path w="505" h="494">
                  <a:moveTo>
                    <a:pt x="504" y="192"/>
                  </a:moveTo>
                  <a:lnTo>
                    <a:pt x="199" y="493"/>
                  </a:lnTo>
                  <a:lnTo>
                    <a:pt x="132" y="428"/>
                  </a:lnTo>
                  <a:lnTo>
                    <a:pt x="223" y="216"/>
                  </a:lnTo>
                  <a:lnTo>
                    <a:pt x="70" y="378"/>
                  </a:lnTo>
                  <a:lnTo>
                    <a:pt x="0" y="305"/>
                  </a:lnTo>
                  <a:lnTo>
                    <a:pt x="310" y="0"/>
                  </a:lnTo>
                  <a:lnTo>
                    <a:pt x="377" y="70"/>
                  </a:lnTo>
                  <a:lnTo>
                    <a:pt x="286" y="286"/>
                  </a:lnTo>
                  <a:lnTo>
                    <a:pt x="432" y="123"/>
                  </a:lnTo>
                  <a:lnTo>
                    <a:pt x="504" y="192"/>
                  </a:lnTo>
                </a:path>
              </a:pathLst>
            </a:custGeom>
            <a:solidFill>
              <a:srgbClr val="009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505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3794040" y="1995120"/>
              <a:ext cx="509400" cy="579600"/>
            </a:xfrm>
            <a:custGeom>
              <a:avLst/>
              <a:gdLst/>
              <a:ahLst/>
              <a:rect l="l" t="t" r="r" b="b"/>
              <a:pathLst>
                <a:path w="440" h="501">
                  <a:moveTo>
                    <a:pt x="0" y="298"/>
                  </a:moveTo>
                  <a:lnTo>
                    <a:pt x="297" y="0"/>
                  </a:lnTo>
                  <a:lnTo>
                    <a:pt x="403" y="106"/>
                  </a:lnTo>
                  <a:lnTo>
                    <a:pt x="427" y="139"/>
                  </a:lnTo>
                  <a:lnTo>
                    <a:pt x="434" y="161"/>
                  </a:lnTo>
                  <a:lnTo>
                    <a:pt x="439" y="175"/>
                  </a:lnTo>
                  <a:lnTo>
                    <a:pt x="439" y="194"/>
                  </a:lnTo>
                  <a:lnTo>
                    <a:pt x="437" y="218"/>
                  </a:lnTo>
                  <a:lnTo>
                    <a:pt x="426" y="237"/>
                  </a:lnTo>
                  <a:lnTo>
                    <a:pt x="413" y="251"/>
                  </a:lnTo>
                  <a:lnTo>
                    <a:pt x="397" y="267"/>
                  </a:lnTo>
                  <a:lnTo>
                    <a:pt x="378" y="285"/>
                  </a:lnTo>
                  <a:lnTo>
                    <a:pt x="366" y="292"/>
                  </a:lnTo>
                  <a:lnTo>
                    <a:pt x="351" y="298"/>
                  </a:lnTo>
                  <a:lnTo>
                    <a:pt x="339" y="299"/>
                  </a:lnTo>
                  <a:lnTo>
                    <a:pt x="325" y="297"/>
                  </a:lnTo>
                  <a:lnTo>
                    <a:pt x="305" y="293"/>
                  </a:lnTo>
                  <a:lnTo>
                    <a:pt x="309" y="314"/>
                  </a:lnTo>
                  <a:lnTo>
                    <a:pt x="306" y="332"/>
                  </a:lnTo>
                  <a:lnTo>
                    <a:pt x="300" y="352"/>
                  </a:lnTo>
                  <a:lnTo>
                    <a:pt x="288" y="368"/>
                  </a:lnTo>
                  <a:lnTo>
                    <a:pt x="225" y="433"/>
                  </a:lnTo>
                  <a:lnTo>
                    <a:pt x="209" y="459"/>
                  </a:lnTo>
                  <a:lnTo>
                    <a:pt x="202" y="483"/>
                  </a:lnTo>
                  <a:lnTo>
                    <a:pt x="202" y="500"/>
                  </a:lnTo>
                  <a:lnTo>
                    <a:pt x="185" y="483"/>
                  </a:lnTo>
                  <a:lnTo>
                    <a:pt x="122" y="425"/>
                  </a:lnTo>
                  <a:lnTo>
                    <a:pt x="121" y="416"/>
                  </a:lnTo>
                  <a:lnTo>
                    <a:pt x="125" y="406"/>
                  </a:lnTo>
                  <a:lnTo>
                    <a:pt x="130" y="399"/>
                  </a:lnTo>
                  <a:lnTo>
                    <a:pt x="156" y="368"/>
                  </a:lnTo>
                  <a:lnTo>
                    <a:pt x="199" y="325"/>
                  </a:lnTo>
                  <a:lnTo>
                    <a:pt x="210" y="314"/>
                  </a:lnTo>
                  <a:lnTo>
                    <a:pt x="217" y="302"/>
                  </a:lnTo>
                  <a:lnTo>
                    <a:pt x="220" y="288"/>
                  </a:lnTo>
                  <a:lnTo>
                    <a:pt x="216" y="269"/>
                  </a:lnTo>
                  <a:lnTo>
                    <a:pt x="209" y="257"/>
                  </a:lnTo>
                  <a:lnTo>
                    <a:pt x="199" y="250"/>
                  </a:lnTo>
                  <a:lnTo>
                    <a:pt x="187" y="237"/>
                  </a:lnTo>
                  <a:lnTo>
                    <a:pt x="237" y="183"/>
                  </a:lnTo>
                  <a:lnTo>
                    <a:pt x="261" y="204"/>
                  </a:lnTo>
                  <a:lnTo>
                    <a:pt x="278" y="214"/>
                  </a:lnTo>
                  <a:lnTo>
                    <a:pt x="299" y="216"/>
                  </a:lnTo>
                  <a:lnTo>
                    <a:pt x="321" y="204"/>
                  </a:lnTo>
                  <a:lnTo>
                    <a:pt x="331" y="195"/>
                  </a:lnTo>
                  <a:lnTo>
                    <a:pt x="338" y="188"/>
                  </a:lnTo>
                  <a:lnTo>
                    <a:pt x="343" y="179"/>
                  </a:lnTo>
                  <a:lnTo>
                    <a:pt x="344" y="166"/>
                  </a:lnTo>
                  <a:lnTo>
                    <a:pt x="342" y="150"/>
                  </a:lnTo>
                  <a:lnTo>
                    <a:pt x="332" y="133"/>
                  </a:lnTo>
                  <a:lnTo>
                    <a:pt x="312" y="113"/>
                  </a:lnTo>
                  <a:lnTo>
                    <a:pt x="60" y="361"/>
                  </a:lnTo>
                  <a:lnTo>
                    <a:pt x="0" y="298"/>
                  </a:lnTo>
                </a:path>
              </a:pathLst>
            </a:custGeom>
            <a:solidFill>
              <a:srgbClr val="009bff"/>
            </a:solidFill>
            <a:ln cap="rnd" w="12600">
              <a:solidFill>
                <a:srgbClr val="0091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505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4351320" y="942840"/>
              <a:ext cx="1065600" cy="1341360"/>
            </a:xfrm>
            <a:custGeom>
              <a:avLst/>
              <a:gdLst/>
              <a:ahLst/>
              <a:rect l="l" t="t" r="r" b="b"/>
              <a:pathLst>
                <a:path w="920" h="1159">
                  <a:moveTo>
                    <a:pt x="0" y="615"/>
                  </a:moveTo>
                  <a:lnTo>
                    <a:pt x="612" y="0"/>
                  </a:lnTo>
                  <a:lnTo>
                    <a:pt x="919" y="308"/>
                  </a:lnTo>
                  <a:lnTo>
                    <a:pt x="314" y="913"/>
                  </a:lnTo>
                  <a:lnTo>
                    <a:pt x="497" y="1096"/>
                  </a:lnTo>
                  <a:lnTo>
                    <a:pt x="434" y="1158"/>
                  </a:lnTo>
                  <a:lnTo>
                    <a:pt x="180" y="903"/>
                  </a:lnTo>
                  <a:lnTo>
                    <a:pt x="780" y="305"/>
                  </a:lnTo>
                  <a:lnTo>
                    <a:pt x="614" y="137"/>
                  </a:lnTo>
                  <a:lnTo>
                    <a:pt x="67" y="685"/>
                  </a:lnTo>
                  <a:lnTo>
                    <a:pt x="0" y="615"/>
                  </a:lnTo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505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3572280" y="457200"/>
              <a:ext cx="1365120" cy="1342440"/>
            </a:xfrm>
            <a:custGeom>
              <a:avLst/>
              <a:gdLst/>
              <a:ahLst/>
              <a:rect l="l" t="t" r="r" b="b"/>
              <a:pathLst>
                <a:path w="1179" h="1160">
                  <a:moveTo>
                    <a:pt x="0" y="866"/>
                  </a:moveTo>
                  <a:lnTo>
                    <a:pt x="866" y="0"/>
                  </a:lnTo>
                  <a:lnTo>
                    <a:pt x="1178" y="314"/>
                  </a:lnTo>
                  <a:lnTo>
                    <a:pt x="573" y="926"/>
                  </a:lnTo>
                  <a:lnTo>
                    <a:pt x="746" y="1099"/>
                  </a:lnTo>
                  <a:lnTo>
                    <a:pt x="689" y="1159"/>
                  </a:lnTo>
                  <a:lnTo>
                    <a:pt x="434" y="907"/>
                  </a:lnTo>
                  <a:lnTo>
                    <a:pt x="1039" y="310"/>
                  </a:lnTo>
                  <a:lnTo>
                    <a:pt x="866" y="139"/>
                  </a:lnTo>
                  <a:lnTo>
                    <a:pt x="70" y="933"/>
                  </a:lnTo>
                  <a:lnTo>
                    <a:pt x="0" y="866"/>
                  </a:lnTo>
                </a:path>
              </a:pathLst>
            </a:custGeom>
            <a:solidFill>
              <a:srgbClr val="ff004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505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3238560" y="1449720"/>
              <a:ext cx="541080" cy="541080"/>
            </a:xfrm>
            <a:custGeom>
              <a:avLst/>
              <a:gdLst/>
              <a:ahLst/>
              <a:rect l="l" t="t" r="r" b="b"/>
              <a:pathLst>
                <a:path w="468" h="468">
                  <a:moveTo>
                    <a:pt x="467" y="170"/>
                  </a:moveTo>
                  <a:lnTo>
                    <a:pt x="297" y="0"/>
                  </a:lnTo>
                  <a:lnTo>
                    <a:pt x="0" y="296"/>
                  </a:lnTo>
                  <a:lnTo>
                    <a:pt x="171" y="467"/>
                  </a:lnTo>
                  <a:lnTo>
                    <a:pt x="232" y="407"/>
                  </a:lnTo>
                  <a:lnTo>
                    <a:pt x="135" y="307"/>
                  </a:lnTo>
                  <a:lnTo>
                    <a:pt x="199" y="242"/>
                  </a:lnTo>
                  <a:lnTo>
                    <a:pt x="292" y="335"/>
                  </a:lnTo>
                  <a:lnTo>
                    <a:pt x="352" y="275"/>
                  </a:lnTo>
                  <a:lnTo>
                    <a:pt x="259" y="182"/>
                  </a:lnTo>
                  <a:lnTo>
                    <a:pt x="314" y="127"/>
                  </a:lnTo>
                  <a:lnTo>
                    <a:pt x="411" y="224"/>
                  </a:lnTo>
                  <a:lnTo>
                    <a:pt x="467" y="170"/>
                  </a:lnTo>
                </a:path>
              </a:pathLst>
            </a:custGeom>
            <a:solidFill>
              <a:srgbClr val="009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505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4109760" y="2318400"/>
              <a:ext cx="461880" cy="462240"/>
            </a:xfrm>
            <a:custGeom>
              <a:avLst/>
              <a:gdLst/>
              <a:ahLst/>
              <a:rect l="l" t="t" r="r" b="b"/>
              <a:pathLst>
                <a:path w="399" h="399">
                  <a:moveTo>
                    <a:pt x="189" y="254"/>
                  </a:moveTo>
                  <a:lnTo>
                    <a:pt x="297" y="145"/>
                  </a:lnTo>
                  <a:lnTo>
                    <a:pt x="306" y="135"/>
                  </a:lnTo>
                  <a:lnTo>
                    <a:pt x="309" y="125"/>
                  </a:lnTo>
                  <a:lnTo>
                    <a:pt x="309" y="115"/>
                  </a:lnTo>
                  <a:lnTo>
                    <a:pt x="307" y="107"/>
                  </a:lnTo>
                  <a:lnTo>
                    <a:pt x="301" y="100"/>
                  </a:lnTo>
                  <a:lnTo>
                    <a:pt x="293" y="94"/>
                  </a:lnTo>
                  <a:lnTo>
                    <a:pt x="285" y="90"/>
                  </a:lnTo>
                  <a:lnTo>
                    <a:pt x="275" y="90"/>
                  </a:lnTo>
                  <a:lnTo>
                    <a:pt x="265" y="93"/>
                  </a:lnTo>
                  <a:lnTo>
                    <a:pt x="258" y="97"/>
                  </a:lnTo>
                  <a:lnTo>
                    <a:pt x="247" y="106"/>
                  </a:lnTo>
                  <a:lnTo>
                    <a:pt x="104" y="249"/>
                  </a:lnTo>
                  <a:lnTo>
                    <a:pt x="97" y="257"/>
                  </a:lnTo>
                  <a:lnTo>
                    <a:pt x="92" y="264"/>
                  </a:lnTo>
                  <a:lnTo>
                    <a:pt x="87" y="273"/>
                  </a:lnTo>
                  <a:lnTo>
                    <a:pt x="87" y="285"/>
                  </a:lnTo>
                  <a:lnTo>
                    <a:pt x="95" y="301"/>
                  </a:lnTo>
                  <a:lnTo>
                    <a:pt x="107" y="310"/>
                  </a:lnTo>
                  <a:lnTo>
                    <a:pt x="119" y="312"/>
                  </a:lnTo>
                  <a:lnTo>
                    <a:pt x="130" y="310"/>
                  </a:lnTo>
                  <a:lnTo>
                    <a:pt x="139" y="305"/>
                  </a:lnTo>
                  <a:lnTo>
                    <a:pt x="145" y="299"/>
                  </a:lnTo>
                  <a:lnTo>
                    <a:pt x="150" y="293"/>
                  </a:lnTo>
                  <a:lnTo>
                    <a:pt x="189" y="254"/>
                  </a:lnTo>
                  <a:lnTo>
                    <a:pt x="258" y="320"/>
                  </a:lnTo>
                  <a:lnTo>
                    <a:pt x="234" y="345"/>
                  </a:lnTo>
                  <a:lnTo>
                    <a:pt x="205" y="372"/>
                  </a:lnTo>
                  <a:lnTo>
                    <a:pt x="179" y="388"/>
                  </a:lnTo>
                  <a:lnTo>
                    <a:pt x="152" y="396"/>
                  </a:lnTo>
                  <a:lnTo>
                    <a:pt x="129" y="398"/>
                  </a:lnTo>
                  <a:lnTo>
                    <a:pt x="95" y="391"/>
                  </a:lnTo>
                  <a:lnTo>
                    <a:pt x="75" y="384"/>
                  </a:lnTo>
                  <a:lnTo>
                    <a:pt x="60" y="372"/>
                  </a:lnTo>
                  <a:lnTo>
                    <a:pt x="43" y="356"/>
                  </a:lnTo>
                  <a:lnTo>
                    <a:pt x="24" y="333"/>
                  </a:lnTo>
                  <a:lnTo>
                    <a:pt x="12" y="315"/>
                  </a:lnTo>
                  <a:lnTo>
                    <a:pt x="5" y="294"/>
                  </a:lnTo>
                  <a:lnTo>
                    <a:pt x="0" y="274"/>
                  </a:lnTo>
                  <a:lnTo>
                    <a:pt x="0" y="255"/>
                  </a:lnTo>
                  <a:lnTo>
                    <a:pt x="4" y="235"/>
                  </a:lnTo>
                  <a:lnTo>
                    <a:pt x="10" y="216"/>
                  </a:lnTo>
                  <a:lnTo>
                    <a:pt x="29" y="189"/>
                  </a:lnTo>
                  <a:lnTo>
                    <a:pt x="193" y="24"/>
                  </a:lnTo>
                  <a:lnTo>
                    <a:pt x="215" y="10"/>
                  </a:lnTo>
                  <a:lnTo>
                    <a:pt x="236" y="4"/>
                  </a:lnTo>
                  <a:lnTo>
                    <a:pt x="256" y="0"/>
                  </a:lnTo>
                  <a:lnTo>
                    <a:pt x="275" y="0"/>
                  </a:lnTo>
                  <a:lnTo>
                    <a:pt x="292" y="3"/>
                  </a:lnTo>
                  <a:lnTo>
                    <a:pt x="314" y="10"/>
                  </a:lnTo>
                  <a:lnTo>
                    <a:pt x="334" y="24"/>
                  </a:lnTo>
                  <a:lnTo>
                    <a:pt x="348" y="38"/>
                  </a:lnTo>
                  <a:lnTo>
                    <a:pt x="360" y="50"/>
                  </a:lnTo>
                  <a:lnTo>
                    <a:pt x="373" y="63"/>
                  </a:lnTo>
                  <a:lnTo>
                    <a:pt x="381" y="75"/>
                  </a:lnTo>
                  <a:lnTo>
                    <a:pt x="390" y="90"/>
                  </a:lnTo>
                  <a:lnTo>
                    <a:pt x="397" y="109"/>
                  </a:lnTo>
                  <a:lnTo>
                    <a:pt x="398" y="129"/>
                  </a:lnTo>
                  <a:lnTo>
                    <a:pt x="398" y="150"/>
                  </a:lnTo>
                  <a:lnTo>
                    <a:pt x="393" y="168"/>
                  </a:lnTo>
                  <a:lnTo>
                    <a:pt x="385" y="187"/>
                  </a:lnTo>
                  <a:lnTo>
                    <a:pt x="367" y="209"/>
                  </a:lnTo>
                  <a:lnTo>
                    <a:pt x="258" y="320"/>
                  </a:lnTo>
                  <a:lnTo>
                    <a:pt x="189" y="254"/>
                  </a:lnTo>
                </a:path>
              </a:pathLst>
            </a:custGeom>
            <a:solidFill>
              <a:srgbClr val="009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505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37d03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37d03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499"/>
              </a:spcBef>
              <a:buClr>
                <a:srgbClr val="00f008"/>
              </a:buClr>
              <a:buSzPct val="65000"/>
              <a:buFont typeface="Monotype Sorts" charset="2"/>
              <a:buChar char="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37d03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37d03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ffe80f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37d03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37d03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00f008"/>
              </a:buClr>
              <a:buFont typeface="Arial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37d03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37d03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50505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37d03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37d03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50505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37d03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37d03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004760" y="3619080"/>
            <a:ext cx="7259760" cy="846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ENERGY DERIVATIVES</a:t>
            </a:r>
            <a:br>
              <a:rPr sz="30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Introduction and Overview of </a:t>
            </a:r>
            <a:br>
              <a:rPr sz="24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ISDA’s</a:t>
            </a: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Activities and Committee Work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subTitle"/>
          </p:nvPr>
        </p:nvSpPr>
        <p:spPr>
          <a:xfrm>
            <a:off x="1371600" y="4622760"/>
            <a:ext cx="6400800" cy="1843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56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Haedicke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56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 and General Counsel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56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Capital &amp; Trade Resources Corp.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56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 of ISDA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56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Vancouver - March 26, 1999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"/>
          <p:cNvSpPr/>
          <p:nvPr/>
        </p:nvSpPr>
        <p:spPr>
          <a:xfrm>
            <a:off x="673200" y="369720"/>
            <a:ext cx="7764480" cy="97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North American Electricity</a:t>
            </a:r>
            <a:br>
              <a:rPr sz="3000"/>
            </a:b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Historic and Projected Non-Traditional Market</a:t>
            </a:r>
            <a:br>
              <a:rPr sz="2600"/>
            </a:b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(Million MWh)</a:t>
            </a:r>
            <a:endParaRPr b="0" lang="en-US" sz="26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5" name=""/>
          <p:cNvGraphicFramePr/>
          <p:nvPr/>
        </p:nvGraphicFramePr>
        <p:xfrm>
          <a:off x="-241200" y="1171440"/>
          <a:ext cx="9212040" cy="5389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241200" y="1171440"/>
                    <a:ext cx="9212040" cy="5389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7" name=""/>
          <p:cNvSpPr/>
          <p:nvPr/>
        </p:nvSpPr>
        <p:spPr>
          <a:xfrm>
            <a:off x="477720" y="5437080"/>
            <a:ext cx="47160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120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844560" y="5411880"/>
            <a:ext cx="44136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146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1185840" y="5349960"/>
            <a:ext cx="4968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184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1576440" y="5324400"/>
            <a:ext cx="49536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214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1928880" y="5288040"/>
            <a:ext cx="4968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247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2281320" y="5272200"/>
            <a:ext cx="49824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276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2651040" y="5210280"/>
            <a:ext cx="4968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318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3030480" y="5135400"/>
            <a:ext cx="49860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363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3373560" y="5135400"/>
            <a:ext cx="49680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395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3741840" y="4984920"/>
            <a:ext cx="4968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519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4133880" y="4871880"/>
            <a:ext cx="49860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602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4387680" y="4761000"/>
            <a:ext cx="59544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732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4756320" y="4645080"/>
            <a:ext cx="59184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830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5087880" y="4386240"/>
            <a:ext cx="66672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1,059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5425920" y="4002120"/>
            <a:ext cx="70812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1,142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5797440" y="3478320"/>
            <a:ext cx="71280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1,905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6186600" y="2889360"/>
            <a:ext cx="71892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2,437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6553080" y="2184480"/>
            <a:ext cx="65268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3,088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6892920" y="1758960"/>
            <a:ext cx="72540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3,435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7245360" y="1407960"/>
            <a:ext cx="7272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3,772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7610400" y="1263600"/>
            <a:ext cx="73368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3,894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5335560" y="6489720"/>
            <a:ext cx="2906640" cy="12600"/>
          </a:xfrm>
          <a:prstGeom prst="line">
            <a:avLst/>
          </a:prstGeom>
          <a:ln w="19080">
            <a:solidFill>
              <a:srgbClr val="000000"/>
            </a:solidFill>
            <a:miter/>
            <a:headEnd len="lg" type="stealth" w="med"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6173640" y="6329880"/>
            <a:ext cx="1049400" cy="307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Estimate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0" y="393840"/>
            <a:ext cx="9144000" cy="698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Anticipated Growth Areas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1625760" y="1358640"/>
            <a:ext cx="3860640" cy="2935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2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European energy generally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2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2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BTU trading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2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1469880" y="1471680"/>
            <a:ext cx="171720" cy="171360"/>
          </a:xfrm>
          <a:prstGeom prst="diamond">
            <a:avLst/>
          </a:prstGeom>
          <a:solidFill>
            <a:srgbClr val="ffe80f"/>
          </a:solidFill>
          <a:ln w="9360">
            <a:solidFill>
              <a:srgbClr val="50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8880" bIns="38880" anchor="ctr">
            <a:noAutofit/>
          </a:bodyPr>
          <a:p>
            <a:endParaRPr b="0" lang="en-US" sz="2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1468440" y="2679840"/>
            <a:ext cx="171360" cy="171360"/>
          </a:xfrm>
          <a:prstGeom prst="diamond">
            <a:avLst/>
          </a:prstGeom>
          <a:solidFill>
            <a:srgbClr val="ffe80f"/>
          </a:solidFill>
          <a:ln w="9360">
            <a:solidFill>
              <a:srgbClr val="50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8880" bIns="38880" anchor="ctr">
            <a:noAutofit/>
          </a:bodyPr>
          <a:p>
            <a:endParaRPr b="0" lang="en-US" sz="2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1468440" y="2065320"/>
            <a:ext cx="171360" cy="171360"/>
          </a:xfrm>
          <a:prstGeom prst="diamond">
            <a:avLst/>
          </a:prstGeom>
          <a:solidFill>
            <a:srgbClr val="ffe80f"/>
          </a:solidFill>
          <a:ln w="9360">
            <a:solidFill>
              <a:srgbClr val="50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8880" bIns="38880" anchor="ctr">
            <a:noAutofit/>
          </a:bodyPr>
          <a:p>
            <a:endParaRPr b="0" lang="en-US" sz="2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"/>
          <p:cNvSpPr/>
          <p:nvPr/>
        </p:nvSpPr>
        <p:spPr>
          <a:xfrm>
            <a:off x="1452600" y="2849400"/>
            <a:ext cx="6235560" cy="116064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004275"/>
              </a:gs>
              <a:gs pos="50000">
                <a:srgbClr val="0091ff"/>
              </a:gs>
              <a:gs pos="100000">
                <a:srgbClr val="004275"/>
              </a:gs>
            </a:gsLst>
            <a:lin ang="13500000"/>
          </a:gradFill>
          <a:ln w="9360">
            <a:solidFill>
              <a:srgbClr val="50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0" y="3086280"/>
            <a:ext cx="9144000" cy="6984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Overview of ISDA Activities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"/>
          <p:cNvSpPr/>
          <p:nvPr/>
        </p:nvSpPr>
        <p:spPr>
          <a:xfrm>
            <a:off x="969840" y="2367000"/>
            <a:ext cx="7201080" cy="212580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740012"/>
              </a:gs>
              <a:gs pos="50000">
                <a:srgbClr val="fc0128"/>
              </a:gs>
              <a:gs pos="100000">
                <a:srgbClr val="740012"/>
              </a:gs>
            </a:gsLst>
            <a:lin ang="13500000"/>
          </a:gradFill>
          <a:ln w="9360">
            <a:solidFill>
              <a:srgbClr val="50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0" y="2616120"/>
            <a:ext cx="9144000" cy="15494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Energy Commodity Derivatives </a:t>
            </a:r>
            <a:br>
              <a:rPr sz="3000"/>
            </a:b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Committee </a:t>
            </a:r>
            <a:br>
              <a:rPr sz="3000"/>
            </a:b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(formed in 1998)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0" y="393840"/>
            <a:ext cx="9144000" cy="698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Purpose of the Committee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1625760" y="1650600"/>
            <a:ext cx="6953040" cy="4605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2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Promote use of ISDA documentation for energy commodity derivatives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2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Initial Focus: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2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North American power markets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2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European markets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2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 American natural gas and Australian power markets already use ISDA documentation extensively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1454040" y="1763640"/>
            <a:ext cx="171720" cy="171360"/>
          </a:xfrm>
          <a:prstGeom prst="diamond">
            <a:avLst/>
          </a:prstGeom>
          <a:solidFill>
            <a:srgbClr val="ffe80f"/>
          </a:solidFill>
          <a:ln w="9360">
            <a:solidFill>
              <a:srgbClr val="50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8880" bIns="38880" anchor="ctr">
            <a:noAutofit/>
          </a:bodyPr>
          <a:p>
            <a:endParaRPr b="0" lang="en-US" sz="2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1454040" y="4486320"/>
            <a:ext cx="171720" cy="171360"/>
          </a:xfrm>
          <a:prstGeom prst="diamond">
            <a:avLst/>
          </a:prstGeom>
          <a:solidFill>
            <a:srgbClr val="ffe80f"/>
          </a:solidFill>
          <a:ln w="9360">
            <a:solidFill>
              <a:srgbClr val="50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8880" bIns="38880" anchor="ctr">
            <a:noAutofit/>
          </a:bodyPr>
          <a:p>
            <a:endParaRPr b="0" lang="en-US" sz="2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0" y="393840"/>
            <a:ext cx="9144000" cy="698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Purpose of the Committee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1625760" y="1650960"/>
            <a:ext cx="6953040" cy="2387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2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of energy bridge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Bring existing documents under the ISDA Master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Agreement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Facilitate netting with physical agreements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1454040" y="1763640"/>
            <a:ext cx="171720" cy="171360"/>
          </a:xfrm>
          <a:prstGeom prst="diamond">
            <a:avLst/>
          </a:prstGeom>
          <a:solidFill>
            <a:srgbClr val="ffe80f"/>
          </a:solidFill>
          <a:ln w="9360">
            <a:solidFill>
              <a:srgbClr val="50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8880" bIns="38880" anchor="ctr">
            <a:noAutofit/>
          </a:bodyPr>
          <a:p>
            <a:endParaRPr b="0" lang="en-US" sz="2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0" y="393840"/>
            <a:ext cx="9144000" cy="698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Purpose of the Committee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/>
          </p:nvPr>
        </p:nvSpPr>
        <p:spPr>
          <a:xfrm>
            <a:off x="1625760" y="1816200"/>
            <a:ext cx="6953040" cy="4605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2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Education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Houston seminar held in February 1999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1454040" y="1928880"/>
            <a:ext cx="171720" cy="171360"/>
          </a:xfrm>
          <a:prstGeom prst="diamond">
            <a:avLst/>
          </a:prstGeom>
          <a:solidFill>
            <a:srgbClr val="ffe80f"/>
          </a:solidFill>
          <a:ln w="9360">
            <a:solidFill>
              <a:srgbClr val="50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8880" bIns="38880" anchor="ctr">
            <a:noAutofit/>
          </a:bodyPr>
          <a:p>
            <a:endParaRPr b="0" lang="en-US" sz="2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"/>
          <p:cNvSpPr/>
          <p:nvPr/>
        </p:nvSpPr>
        <p:spPr>
          <a:xfrm>
            <a:off x="744480" y="2141640"/>
            <a:ext cx="7774200" cy="190332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004275"/>
              </a:gs>
              <a:gs pos="50000">
                <a:srgbClr val="0091ff"/>
              </a:gs>
              <a:gs pos="100000">
                <a:srgbClr val="004275"/>
              </a:gs>
            </a:gsLst>
            <a:lin ang="13500000"/>
          </a:gradFill>
          <a:ln w="9360">
            <a:solidFill>
              <a:srgbClr val="50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0" y="2730600"/>
            <a:ext cx="9144000" cy="6984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Commodity Derivative Definitions (available Summer 1999)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0" y="393840"/>
            <a:ext cx="9144000" cy="698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Update Price Sources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1625400" y="1358640"/>
            <a:ext cx="5648040" cy="3692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2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(increased from appx. 75 to 360)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2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 and elsewhere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1469880" y="1471680"/>
            <a:ext cx="171720" cy="171360"/>
          </a:xfrm>
          <a:prstGeom prst="diamond">
            <a:avLst/>
          </a:prstGeom>
          <a:solidFill>
            <a:srgbClr val="ffe80f"/>
          </a:solidFill>
          <a:ln w="9360">
            <a:solidFill>
              <a:srgbClr val="50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8880" bIns="38880" anchor="ctr">
            <a:noAutofit/>
          </a:bodyPr>
          <a:p>
            <a:endParaRPr b="0" lang="en-US" sz="2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1468440" y="2065320"/>
            <a:ext cx="171360" cy="171360"/>
          </a:xfrm>
          <a:prstGeom prst="diamond">
            <a:avLst/>
          </a:prstGeom>
          <a:solidFill>
            <a:srgbClr val="ffe80f"/>
          </a:solidFill>
          <a:ln w="9360">
            <a:solidFill>
              <a:srgbClr val="50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8880" bIns="38880" anchor="ctr">
            <a:noAutofit/>
          </a:bodyPr>
          <a:p>
            <a:endParaRPr b="0" lang="en-US" sz="2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581040" y="2459160"/>
            <a:ext cx="7970760" cy="195552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004275"/>
              </a:gs>
              <a:gs pos="50000">
                <a:srgbClr val="0091ff"/>
              </a:gs>
              <a:gs pos="100000">
                <a:srgbClr val="004275"/>
              </a:gs>
            </a:gsLst>
            <a:lin ang="13500000"/>
          </a:gradFill>
          <a:ln w="9360">
            <a:solidFill>
              <a:srgbClr val="50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0" y="3238560"/>
            <a:ext cx="9144000" cy="6984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Existing Energy Commodity Market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0" name=""/>
          <p:cNvSpPr/>
          <p:nvPr/>
        </p:nvSpPr>
        <p:spPr>
          <a:xfrm>
            <a:off x="0" y="2844720"/>
            <a:ext cx="9144000" cy="698760"/>
          </a:xfrm>
          <a:prstGeom prst="rect">
            <a:avLst/>
          </a:prstGeom>
          <a:noFill/>
          <a:ln w="0">
            <a:noFill/>
          </a:ln>
          <a:effectLst>
            <a:outerShdw dist="40186" dir="4303641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Introduction</a:t>
            </a:r>
            <a:endParaRPr b="0" lang="en-US" sz="30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"/>
          <p:cNvSpPr/>
          <p:nvPr/>
        </p:nvSpPr>
        <p:spPr>
          <a:xfrm>
            <a:off x="611280" y="6010200"/>
            <a:ext cx="952560" cy="339840"/>
          </a:xfrm>
          <a:prstGeom prst="rect">
            <a:avLst/>
          </a:prstGeom>
          <a:noFill/>
          <a:ln w="9360">
            <a:solidFill>
              <a:srgbClr val="50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0" y="114480"/>
            <a:ext cx="9144000" cy="698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Exchange-Traded Energy Contracts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09480" y="2671560"/>
            <a:ext cx="2718000" cy="393480"/>
          </a:xfrm>
          <a:prstGeom prst="rect">
            <a:avLst/>
          </a:prstGeom>
          <a:noFill/>
          <a:ln w="9360">
            <a:solidFill>
              <a:srgbClr val="505050"/>
            </a:solidFill>
            <a:miter/>
          </a:ln>
        </p:spPr>
        <p:txBody>
          <a:bodyPr lIns="92160" rIns="92160" tIns="46080" bIns="46080" anchor="t">
            <a:normAutofit/>
          </a:bodyPr>
          <a:p>
            <a:pPr indent="0" algn="ctr">
              <a:spcBef>
                <a:spcPts val="56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Oil and Oil Products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685800" y="1109520"/>
            <a:ext cx="7786800" cy="412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 fontScale="40000" lnSpcReduction="19999"/>
          </a:bodyPr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 natural gas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Henry Hub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NYMEX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(1990)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West Texas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KCBOT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(1995)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Permian Basin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NYMEX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(1996)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Alberta, Canada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NYMEX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(1996)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 natural gas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IPE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(1997)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Propane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NYMEX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(1997) 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spcBef>
                <a:spcPts val="499"/>
              </a:spcBef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</a:t>
            </a:r>
            <a:endParaRPr b="0" lang="en-US" sz="16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Heating Oil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NYMEX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(1978)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Unleaded gasoline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NYMEX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(1981)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Light sweet crude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NYMEX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(1983)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spcBef>
                <a:spcPts val="700"/>
              </a:spcBef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</a:t>
            </a:r>
            <a:endParaRPr b="0" lang="en-US" sz="16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Gasoil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IPE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(1981)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Brent crude oil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IPE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(1988)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spcBef>
                <a:spcPts val="700"/>
              </a:spcBef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Singapore</a:t>
            </a:r>
            <a:endParaRPr b="0" lang="en-US" sz="16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Heavy fuel oil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SIMEX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(1989)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Dubai crude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SIMEX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(1990)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Gasoil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SIMEX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(1992)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Brent crude oil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SIMEX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(1995)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spcBef>
                <a:spcPts val="788"/>
              </a:spcBef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</a:t>
            </a:r>
            <a:endParaRPr b="0" lang="en-US" sz="18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spcBef>
                <a:spcPts val="524"/>
              </a:spcBef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Central Appalachian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NYMEX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(Proposed)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609480" y="749160"/>
            <a:ext cx="1905120" cy="304920"/>
          </a:xfrm>
          <a:prstGeom prst="rect">
            <a:avLst/>
          </a:prstGeom>
          <a:noFill/>
          <a:ln w="9360">
            <a:solidFill>
              <a:srgbClr val="50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 anchorCtr="1">
            <a:normAutofit fontScale="70000" lnSpcReduction="19999"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</a:t>
            </a:r>
            <a:endParaRPr b="0" lang="en-US" sz="18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0" y="139680"/>
            <a:ext cx="9144000" cy="698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Exchange-Traded Energy Contracts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7" name=""/>
          <p:cNvSpPr/>
          <p:nvPr/>
        </p:nvSpPr>
        <p:spPr>
          <a:xfrm>
            <a:off x="685800" y="1117440"/>
            <a:ext cx="7696080" cy="426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 fontScale="92500" lnSpcReduction="9999"/>
          </a:bodyPr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California/Oregon Border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NYMEX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(1996)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Palo Verde, Arizona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NYMEX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(1996)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Cinergy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NYMEX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(1998)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Entergy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NYMEX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(1998)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Commonwealth Edison (Midwest)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CBOT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(1998)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Twin Cities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MGE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(1998)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Tennessee Valley Authority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CBOT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(1998)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Pennsylvania/ New Jersey/Maryland (PJM 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NYMEX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(1999)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PJM Western Hub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CBOT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(1999)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Scandinavia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System Norway/Sweden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Nord Pool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(1992)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System Finland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EI-EX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(1996)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Australia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New South Wales Electricity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SFE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(1998)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Futures Contract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Victoria Electricity Futures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SFE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(1998)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Contract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345960"/>
                <a:tab algn="l" pos="681120"/>
                <a:tab algn="l" pos="1027080"/>
                <a:tab algn="l" pos="4854600"/>
                <a:tab algn="l" pos="60022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Zealand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NZFOE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(1997)</a:t>
            </a:r>
            <a:endParaRPr b="0" lang="en-US" sz="1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609480" y="1093680"/>
            <a:ext cx="1905120" cy="304920"/>
          </a:xfrm>
          <a:prstGeom prst="rect">
            <a:avLst/>
          </a:prstGeom>
          <a:noFill/>
          <a:ln w="9360">
            <a:solidFill>
              <a:srgbClr val="50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 anchorCtr="1">
            <a:normAutofit fontScale="70000" lnSpcReduction="19999"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</a:t>
            </a:r>
            <a:endParaRPr b="0" lang="en-US" sz="18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NYMEX Natural Gas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Futures Volumes (TCF)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40" name=""/>
          <p:cNvGraphicFramePr/>
          <p:nvPr/>
        </p:nvGraphicFramePr>
        <p:xfrm>
          <a:off x="182520" y="1117440"/>
          <a:ext cx="8578800" cy="5131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2520" y="1117440"/>
                    <a:ext cx="8578800" cy="5131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2" name=""/>
          <p:cNvSpPr/>
          <p:nvPr/>
        </p:nvSpPr>
        <p:spPr>
          <a:xfrm>
            <a:off x="228600" y="5943600"/>
            <a:ext cx="16002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NYMEX</a:t>
            </a:r>
            <a:endParaRPr b="0" lang="en-US" sz="10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228600" y="380520"/>
            <a:ext cx="86868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NYMEX Electricity Futures Volumes (GWh)</a:t>
            </a:r>
            <a:br>
              <a:rPr sz="30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(Commenced March 29, 1996)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44" name=""/>
          <p:cNvGraphicFramePr/>
          <p:nvPr/>
        </p:nvGraphicFramePr>
        <p:xfrm>
          <a:off x="696960" y="1603440"/>
          <a:ext cx="7765920" cy="4645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96960" y="1603440"/>
                    <a:ext cx="7765920" cy="4645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" name=""/>
          <p:cNvSpPr/>
          <p:nvPr/>
        </p:nvSpPr>
        <p:spPr>
          <a:xfrm>
            <a:off x="254160" y="5931000"/>
            <a:ext cx="16002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NYMEX</a:t>
            </a:r>
            <a:endParaRPr b="0" lang="en-US" sz="10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grpSp>
        <p:nvGrpSpPr>
          <p:cNvPr id="47" name=""/>
          <p:cNvGrpSpPr/>
          <p:nvPr/>
        </p:nvGrpSpPr>
        <p:grpSpPr>
          <a:xfrm>
            <a:off x="1892160" y="1943280"/>
            <a:ext cx="1511280" cy="831600"/>
            <a:chOff x="1892160" y="1943280"/>
            <a:chExt cx="1511280" cy="831600"/>
          </a:xfrm>
        </p:grpSpPr>
        <p:sp>
          <p:nvSpPr>
            <p:cNvPr id="48" name=""/>
            <p:cNvSpPr/>
            <p:nvPr/>
          </p:nvSpPr>
          <p:spPr>
            <a:xfrm>
              <a:off x="1892160" y="1943280"/>
              <a:ext cx="1511280" cy="8316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505050"/>
              </a:solidFill>
              <a:miter/>
            </a:ln>
            <a:effectLst>
              <a:outerShdw dist="17819" dir="2700000" blurRad="0" rotWithShape="0">
                <a:srgbClr val="037d03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50505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2025360" y="2097000"/>
              <a:ext cx="260640" cy="194760"/>
            </a:xfrm>
            <a:prstGeom prst="rect">
              <a:avLst/>
            </a:prstGeom>
            <a:solidFill>
              <a:srgbClr val="ffff00"/>
            </a:solidFill>
            <a:ln w="9360">
              <a:solidFill>
                <a:srgbClr val="505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50505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2025360" y="2433600"/>
              <a:ext cx="260640" cy="194760"/>
            </a:xfrm>
            <a:prstGeom prst="rect">
              <a:avLst/>
            </a:prstGeom>
            <a:solidFill>
              <a:srgbClr val="3366ff"/>
            </a:solidFill>
            <a:ln w="9360">
              <a:solidFill>
                <a:srgbClr val="505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50505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2263320" y="2049120"/>
              <a:ext cx="1102320" cy="63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Palo Verde</a:t>
              </a:r>
              <a:endParaRPr b="0" lang="en-US" sz="1400" strike="noStrike" u="none">
                <a:solidFill>
                  <a:srgbClr val="505050"/>
                </a:solidFill>
                <a:effectLst/>
                <a:uFillTx/>
                <a:latin typeface="Arial"/>
              </a:endParaRPr>
            </a:p>
            <a:p>
              <a:pPr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400" strike="noStrike" u="none">
                <a:solidFill>
                  <a:srgbClr val="505050"/>
                </a:solidFill>
                <a:effectLst/>
                <a:uFillTx/>
                <a:latin typeface="Arial"/>
              </a:endParaRPr>
            </a:p>
            <a:p>
              <a:pPr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COB</a:t>
              </a:r>
              <a:endParaRPr b="0" lang="en-US" sz="1400" strike="noStrike" u="none">
                <a:solidFill>
                  <a:srgbClr val="505050"/>
                </a:solidFill>
                <a:effectLst/>
                <a:uFillTx/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0" y="393840"/>
            <a:ext cx="9144000" cy="698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Volume Traded on the Nordpool Electricity Spot and Futures Markets (TWh)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53" name=""/>
          <p:cNvGraphicFramePr/>
          <p:nvPr/>
        </p:nvGraphicFramePr>
        <p:xfrm>
          <a:off x="630360" y="1017720"/>
          <a:ext cx="11220480" cy="5587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30360" y="1017720"/>
                    <a:ext cx="11220480" cy="5587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"/>
          <p:cNvSpPr/>
          <p:nvPr/>
        </p:nvSpPr>
        <p:spPr>
          <a:xfrm>
            <a:off x="1452600" y="2494080"/>
            <a:ext cx="6235560" cy="116028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004275"/>
              </a:gs>
              <a:gs pos="50000">
                <a:srgbClr val="0091ff"/>
              </a:gs>
              <a:gs pos="100000">
                <a:srgbClr val="004275"/>
              </a:gs>
            </a:gsLst>
            <a:lin ang="13500000"/>
          </a:gradFill>
          <a:ln w="9360">
            <a:solidFill>
              <a:srgbClr val="50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0" y="2730600"/>
            <a:ext cx="9144000" cy="6984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Anticipated Growth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"/>
          <p:cNvSpPr/>
          <p:nvPr/>
        </p:nvSpPr>
        <p:spPr>
          <a:xfrm>
            <a:off x="284040" y="115920"/>
            <a:ext cx="8575920" cy="144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North American Natural Gas</a:t>
            </a:r>
            <a:br>
              <a:rPr sz="3000"/>
            </a:b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Historic and Projected Non-Traditional Market</a:t>
            </a:r>
            <a:br>
              <a:rPr sz="2600"/>
            </a:b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(Tcf)</a:t>
            </a:r>
            <a:endParaRPr b="0" lang="en-US" sz="26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grpSp>
        <p:nvGrpSpPr>
          <p:cNvPr id="58" name=""/>
          <p:cNvGrpSpPr/>
          <p:nvPr/>
        </p:nvGrpSpPr>
        <p:grpSpPr>
          <a:xfrm>
            <a:off x="5567400" y="6429960"/>
            <a:ext cx="2465280" cy="276840"/>
            <a:chOff x="5567400" y="6429960"/>
            <a:chExt cx="2465280" cy="276840"/>
          </a:xfrm>
        </p:grpSpPr>
        <p:sp>
          <p:nvSpPr>
            <p:cNvPr id="59" name=""/>
            <p:cNvSpPr/>
            <p:nvPr/>
          </p:nvSpPr>
          <p:spPr>
            <a:xfrm>
              <a:off x="5567400" y="6571440"/>
              <a:ext cx="2465280" cy="11880"/>
            </a:xfrm>
            <a:prstGeom prst="line">
              <a:avLst/>
            </a:prstGeom>
            <a:ln w="19080">
              <a:solidFill>
                <a:srgbClr val="505050"/>
              </a:solidFill>
              <a:miter/>
              <a:headEnd len="lg" type="stealth" w="med"/>
              <a:tailEnd len="lg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920" bIns="-34920" anchor="ctr">
              <a:noAutofit/>
            </a:bodyPr>
            <a:p>
              <a:endParaRPr b="0" lang="en-US" sz="2400" strike="noStrike" u="none">
                <a:solidFill>
                  <a:srgbClr val="50505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6287040" y="6429960"/>
              <a:ext cx="889200" cy="2768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Estimate</a:t>
              </a:r>
              <a:endParaRPr b="0" lang="en-US" sz="1200" strike="noStrike" u="none">
                <a:solidFill>
                  <a:srgbClr val="505050"/>
                </a:solidFill>
                <a:effectLst/>
                <a:uFillTx/>
                <a:latin typeface="Arial"/>
              </a:endParaRPr>
            </a:p>
          </p:txBody>
        </p:sp>
      </p:grpSp>
      <p:graphicFrame>
        <p:nvGraphicFramePr>
          <p:cNvPr id="61" name=""/>
          <p:cNvGraphicFramePr/>
          <p:nvPr/>
        </p:nvGraphicFramePr>
        <p:xfrm>
          <a:off x="-189000" y="873000"/>
          <a:ext cx="9078840" cy="5815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189000" y="873000"/>
                    <a:ext cx="9078840" cy="5815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3" name=""/>
          <p:cNvSpPr/>
          <p:nvPr/>
        </p:nvSpPr>
        <p:spPr>
          <a:xfrm>
            <a:off x="504720" y="5479920"/>
            <a:ext cx="54792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1.6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876240" y="5357880"/>
            <a:ext cx="51912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2.4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1239840" y="5103720"/>
            <a:ext cx="579600" cy="26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4.3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1638360" y="4824360"/>
            <a:ext cx="57924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6.3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2009880" y="4516560"/>
            <a:ext cx="579240" cy="26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8.5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2349360" y="4390920"/>
            <a:ext cx="58104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9.4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2606760" y="4137120"/>
            <a:ext cx="57924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11.4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3029040" y="3948120"/>
            <a:ext cx="579240" cy="26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12.7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3387600" y="3503520"/>
            <a:ext cx="579600" cy="26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16.1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3714840" y="3160800"/>
            <a:ext cx="57924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18.5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4087800" y="3036960"/>
            <a:ext cx="58104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19.4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4479840" y="2916360"/>
            <a:ext cx="579600" cy="26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20.3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4878360" y="2682720"/>
            <a:ext cx="577800" cy="26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21.9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5207040" y="2585880"/>
            <a:ext cx="57924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22.5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5554800" y="2387520"/>
            <a:ext cx="57780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23.2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5948280" y="2152800"/>
            <a:ext cx="581040" cy="26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23.9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6289560" y="1900080"/>
            <a:ext cx="579600" cy="26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24.6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6672240" y="1727280"/>
            <a:ext cx="57960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25.3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7050240" y="1554120"/>
            <a:ext cx="57924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26.1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7419960" y="1363680"/>
            <a:ext cx="581040" cy="26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26.9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7818480" y="1189080"/>
            <a:ext cx="57924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marL="274680" indent="-274680" algn="ctr">
              <a:lnSpc>
                <a:spcPct val="120000"/>
              </a:lnSpc>
              <a:spcBef>
                <a:spcPts val="300"/>
              </a:spcBef>
              <a:spcAft>
                <a:spcPts val="224"/>
              </a:spcAft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27.7</a:t>
            </a:r>
            <a:endParaRPr b="0" lang="en-US" sz="1200" strike="noStrike" u="none">
              <a:solidFill>
                <a:srgbClr val="50505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1999-03-17T19:04:26Z</dcterms:created>
  <dc:creator>Kelly Sachs</dc:creator>
  <dc:description/>
  <dc:language>en-US</dc:language>
  <cp:lastModifiedBy>Kelly Sachs</cp:lastModifiedBy>
  <cp:lastPrinted>1999-03-22T19:27:30Z</cp:lastPrinted>
  <dcterms:modified xsi:type="dcterms:W3CDTF">1999-03-23T12:40:23Z</dcterms:modified>
  <cp:revision>22</cp:revision>
  <dc:subject/>
  <dc:title>Exchange-Traded Energy Contracts</dc:title>
</cp:coreProperties>
</file>