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s/slide1.xml" ContentType="application/vnd.openxmlformats-officedocument.presentationml.slide+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wmf" ContentType="image/x-wmf"/>
  <Override PartName="/ppt/media/image7.png" ContentType="image/png"/>
  <Override PartName="/ppt/media/image8.png" ContentType="image/png"/>
  <Override PartName="/ppt/media/image9.wmf" ContentType="image/x-wmf"/>
  <Override PartName="/ppt/embeddings/oleObject1.xlsx" ContentType="application/vnd.openxmlformats-officedocument.spreadsheetml.sheet"/>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860BB2BD-F0BC-4DAC-B78D-A66ED85BA51E}"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12489DC2-ACF7-4B56-BEE3-FC73ED858146}"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82EE7471-FAFD-47C1-B4BC-2FBDFFE009CB}"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66D66A9D-A29C-420D-B190-E00B1A74A76C}"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E072C74-6632-4478-A138-9492D860D852}"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slideLayout" Target="../slideLayouts/slideLayout4.xml"/>
</Relationships>
</file>

<file path=ppt/slides/_rels/slide10.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3.xml"/>
</Relationships>
</file>

<file path=ppt/slides/_rels/slide11.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12.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6.wmf"/><Relationship Id="rId3" Type="http://schemas.openxmlformats.org/officeDocument/2006/relationships/image" Target="../media/image7.png"/><Relationship Id="rId4"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package" Target="../embeddings/oleObject1.xlsx"/><Relationship Id="rId3" Type="http://schemas.openxmlformats.org/officeDocument/2006/relationships/image" Target="../media/image9.wmf"/><Relationship Id="rId4"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1523880" y="23619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TGS Regulatory Risk</a:t>
            </a:r>
            <a:br>
              <a:rPr sz="4400"/>
            </a:br>
            <a:br>
              <a:rPr sz="4400"/>
            </a:br>
            <a:br>
              <a:rPr sz="4400"/>
            </a:br>
            <a:endParaRPr b="0" lang="en-US" sz="4400" strike="noStrike" u="none">
              <a:solidFill>
                <a:srgbClr val="000000"/>
              </a:solidFill>
              <a:effectLst/>
              <a:uFillTx/>
              <a:latin typeface="Times New Roman"/>
            </a:endParaRPr>
          </a:p>
        </p:txBody>
      </p:sp>
      <p:sp>
        <p:nvSpPr>
          <p:cNvPr id="11"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sng">
                <a:solidFill>
                  <a:srgbClr val="000000"/>
                </a:solidFill>
                <a:effectLst/>
                <a:uFillTx/>
                <a:latin typeface="Times New Roman"/>
              </a:rPr>
              <a:t>Guillermo C</a:t>
            </a:r>
            <a:r>
              <a:rPr b="0" lang="es-AR" sz="3200" strike="noStrike" u="sng">
                <a:solidFill>
                  <a:srgbClr val="000000"/>
                </a:solidFill>
                <a:effectLst/>
                <a:uFillTx/>
                <a:latin typeface="Times New Roman"/>
              </a:rPr>
              <a:t>á</a:t>
            </a:r>
            <a:r>
              <a:rPr b="0" lang="en-US" sz="3200" strike="noStrike" u="sng">
                <a:solidFill>
                  <a:srgbClr val="000000"/>
                </a:solidFill>
                <a:effectLst/>
                <a:uFillTx/>
                <a:latin typeface="Times New Roman"/>
              </a:rPr>
              <a:t>novas</a:t>
            </a:r>
            <a:endParaRPr b="0" lang="en-US" sz="3200" strike="noStrike" u="none">
              <a:solidFill>
                <a:srgbClr val="000000"/>
              </a:solidFill>
              <a:effectLst/>
              <a:uFillTx/>
              <a:latin typeface="Times New Roman"/>
            </a:endParaRPr>
          </a:p>
        </p:txBody>
      </p:sp>
      <p:pic>
        <p:nvPicPr>
          <p:cNvPr id="12" name="bd14632_" descr=""/>
          <p:cNvPicPr/>
          <p:nvPr/>
        </p:nvPicPr>
        <p:blipFill>
          <a:blip r:embed="rId1"/>
          <a:stretch/>
        </p:blipFill>
        <p:spPr>
          <a:xfrm>
            <a:off x="1371600" y="1665360"/>
            <a:ext cx="1219320" cy="523800"/>
          </a:xfrm>
          <a:prstGeom prst="rect">
            <a:avLst/>
          </a:prstGeom>
          <a:noFill/>
          <a:ln w="0">
            <a:noFill/>
          </a:ln>
        </p:spPr>
      </p:pic>
      <p:pic>
        <p:nvPicPr>
          <p:cNvPr id="13" name="BD14655_" descr=""/>
          <p:cNvPicPr/>
          <p:nvPr/>
        </p:nvPicPr>
        <p:blipFill>
          <a:blip r:embed="rId2"/>
          <a:stretch/>
        </p:blipFill>
        <p:spPr>
          <a:xfrm>
            <a:off x="2590920" y="4038480"/>
            <a:ext cx="304560" cy="304920"/>
          </a:xfrm>
          <a:prstGeom prst="rect">
            <a:avLst/>
          </a:prstGeom>
          <a:noFill/>
          <a:ln w="0">
            <a:noFill/>
          </a:ln>
        </p:spPr>
      </p:pic>
      <p:pic>
        <p:nvPicPr>
          <p:cNvPr id="14" name="bd10279_" descr=""/>
          <p:cNvPicPr/>
          <p:nvPr/>
        </p:nvPicPr>
        <p:blipFill>
          <a:blip r:embed="rId3"/>
          <a:stretch/>
        </p:blipFill>
        <p:spPr>
          <a:xfrm>
            <a:off x="2209680" y="4648320"/>
            <a:ext cx="3886200" cy="1665000"/>
          </a:xfrm>
          <a:prstGeom prst="rect">
            <a:avLst/>
          </a:prstGeom>
          <a:noFill/>
          <a:ln w="0">
            <a:noFill/>
          </a:ln>
        </p:spPr>
      </p:pic>
      <p:sp>
        <p:nvSpPr>
          <p:cNvPr id="4" name="PlaceHolder 3"/>
          <p:cNvSpPr>
            <a:spLocks noGrp="1"/>
          </p:cNvSpPr>
          <p:nvPr>
            <p:ph type="sldNum" idx="3"/>
          </p:nvPr>
        </p:nvSpPr>
        <p:spPr/>
        <p:txBody>
          <a:bodyPr/>
          <a:p>
            <a:fld id="{1CFE27F4-B4F1-4599-A972-8423B1FFB10C}"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0000"/>
                </a:solidFill>
                <a:effectLst/>
                <a:uFillTx/>
                <a:latin typeface="Arial"/>
                <a:ea typeface="Arial"/>
              </a:rPr>
              <a:t>Risk Evaluation Methodology</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4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799"/>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Arial"/>
              </a:rPr>
              <a:t>Model 2: Rate of Return Regulation</a:t>
            </a:r>
            <a:endParaRPr b="0" lang="en-US" sz="32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Employed to check the consistency of the results</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Used the same data to fulfill the formula:</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s-AR" sz="2400" strike="noStrike" u="none">
                <a:solidFill>
                  <a:srgbClr val="000000"/>
                </a:solidFill>
                <a:effectLst/>
                <a:uFillTx/>
                <a:latin typeface="Arial"/>
                <a:ea typeface="Arial"/>
              </a:rPr>
              <a:t>(</a:t>
            </a:r>
            <a:r>
              <a:rPr b="0" lang="en-US" sz="2400" strike="noStrike" u="none">
                <a:solidFill>
                  <a:srgbClr val="000000"/>
                </a:solidFill>
                <a:effectLst/>
                <a:uFillTx/>
                <a:latin typeface="Arial"/>
                <a:ea typeface="Arial"/>
              </a:rPr>
              <a:t>Revenue Requirement – Operating Expenses – Depreciation – Taxes</a:t>
            </a:r>
            <a:r>
              <a:rPr b="0" lang="es-AR" sz="2400" strike="noStrike" u="none">
                <a:solidFill>
                  <a:srgbClr val="000000"/>
                </a:solidFill>
                <a:effectLst/>
                <a:uFillTx/>
                <a:latin typeface="Arial"/>
                <a:ea typeface="Arial"/>
              </a:rPr>
              <a:t>)</a:t>
            </a:r>
            <a:r>
              <a:rPr b="0" lang="en-US" sz="2400" strike="noStrike" u="none">
                <a:solidFill>
                  <a:srgbClr val="000000"/>
                </a:solidFill>
                <a:effectLst/>
                <a:uFillTx/>
                <a:latin typeface="Arial"/>
                <a:ea typeface="Arial"/>
              </a:rPr>
              <a:t> /</a:t>
            </a:r>
            <a:r>
              <a:rPr b="0" lang="es-AR" sz="2400" strike="noStrike" u="none">
                <a:solidFill>
                  <a:srgbClr val="000000"/>
                </a:solidFill>
                <a:effectLst/>
                <a:uFillTx/>
                <a:latin typeface="Arial"/>
                <a:ea typeface="Arial"/>
              </a:rPr>
              <a:t> </a:t>
            </a:r>
            <a:r>
              <a:rPr b="0" lang="en-US" sz="2400" strike="noStrike" u="none">
                <a:solidFill>
                  <a:srgbClr val="000000"/>
                </a:solidFill>
                <a:effectLst/>
                <a:uFillTx/>
                <a:latin typeface="Arial"/>
                <a:ea typeface="Arial"/>
              </a:rPr>
              <a:t>Rate Base = WACC</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Took average annual values for the different variables.</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Results did not differ significantly from model 1.</a:t>
            </a:r>
            <a:endParaRPr b="0" lang="en-US" sz="2400" strike="noStrike" u="none">
              <a:solidFill>
                <a:srgbClr val="000000"/>
              </a:solidFill>
              <a:effectLst/>
              <a:uFillTx/>
              <a:latin typeface="Times New Roman"/>
            </a:endParaRPr>
          </a:p>
          <a:p>
            <a:pPr marL="343080" indent="0">
              <a:lnSpc>
                <a:spcPct val="10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43" name="BD10263_" descr=""/>
          <p:cNvPicPr/>
          <p:nvPr/>
        </p:nvPicPr>
        <p:blipFill>
          <a:blip r:embed="rId1"/>
          <a:stretch/>
        </p:blipFill>
        <p:spPr>
          <a:xfrm>
            <a:off x="1447920" y="990720"/>
            <a:ext cx="380880" cy="380880"/>
          </a:xfrm>
          <a:prstGeom prst="rect">
            <a:avLst/>
          </a:prstGeom>
          <a:noFill/>
          <a:ln w="0">
            <a:noFill/>
          </a:ln>
        </p:spPr>
      </p:pic>
      <p:sp>
        <p:nvSpPr>
          <p:cNvPr id="4" name="PlaceHolder 3"/>
          <p:cNvSpPr>
            <a:spLocks noGrp="1"/>
          </p:cNvSpPr>
          <p:nvPr>
            <p:ph type="sldNum" idx="3"/>
          </p:nvPr>
        </p:nvSpPr>
        <p:spPr/>
        <p:txBody>
          <a:bodyPr/>
          <a:p>
            <a:fld id="{A35E3598-B79F-4D58-B76B-9C9A2F2B47D1}"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0000"/>
                </a:solidFill>
                <a:effectLst/>
                <a:uFillTx/>
                <a:latin typeface="Arial"/>
                <a:ea typeface="Arial"/>
              </a:rPr>
              <a:t>Risks identified but not modeled</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45" name="PlaceHolder 2"/>
          <p:cNvSpPr>
            <a:spLocks noGrp="1"/>
          </p:cNvSpPr>
          <p:nvPr>
            <p:ph/>
          </p:nvPr>
        </p:nvSpPr>
        <p:spPr>
          <a:xfrm>
            <a:off x="609480" y="1371600"/>
            <a:ext cx="7772400" cy="4114800"/>
          </a:xfrm>
          <a:prstGeom prst="rect">
            <a:avLst/>
          </a:prstGeom>
          <a:noFill/>
          <a:ln w="0">
            <a:noFill/>
          </a:ln>
        </p:spPr>
        <p:txBody>
          <a:bodyPr lIns="90000" rIns="90000" tIns="46800" bIns="46800" anchor="t">
            <a:normAutofit fontScale="92500" lnSpcReduction="9999"/>
          </a:bodyPr>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Devaluation: contractual hedge in force – risk of unilateral contract amendment. RAC did not measure this risk in the past but it is beginning to do it now</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PPI rates adjustment: the Justice has to determine whether it allows its application or not. It is considered applicable as it is regarded by the Executive branch and the regulators</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Stamp Tax: the ICSID has to determine whether TGS has to pay this tax to the States or not. It is considered not applicable as it is regarded by the Federal Executive branch and the regulators</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Industry unbundling: it is considered neutral (it does not modify the revenue requirement). However, it increases the credit risk</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pic>
        <p:nvPicPr>
          <p:cNvPr id="46" name="BD10264_" descr=""/>
          <p:cNvPicPr/>
          <p:nvPr/>
        </p:nvPicPr>
        <p:blipFill>
          <a:blip r:embed="rId1"/>
          <a:stretch/>
        </p:blipFill>
        <p:spPr>
          <a:xfrm>
            <a:off x="1143000" y="304920"/>
            <a:ext cx="457200" cy="457200"/>
          </a:xfrm>
          <a:prstGeom prst="rect">
            <a:avLst/>
          </a:prstGeom>
          <a:noFill/>
          <a:ln w="0">
            <a:noFill/>
          </a:ln>
        </p:spPr>
      </p:pic>
      <p:sp>
        <p:nvSpPr>
          <p:cNvPr id="4" name="PlaceHolder 3"/>
          <p:cNvSpPr>
            <a:spLocks noGrp="1"/>
          </p:cNvSpPr>
          <p:nvPr>
            <p:ph type="sldNum" idx="3"/>
          </p:nvPr>
        </p:nvSpPr>
        <p:spPr/>
        <p:txBody>
          <a:bodyPr/>
          <a:p>
            <a:fld id="{617CF7C1-403A-4772-8414-9D546EA56769}"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0000"/>
                </a:solidFill>
                <a:effectLst/>
                <a:uFillTx/>
                <a:latin typeface="Arial"/>
                <a:ea typeface="Arial"/>
              </a:rPr>
              <a:t>Mitigants</a:t>
            </a:r>
            <a:r>
              <a:rPr b="1" lang="en-US" sz="2800" strike="noStrike" u="sng">
                <a:solidFill>
                  <a:srgbClr val="000000"/>
                </a:solidFill>
                <a:effectLst/>
                <a:uFillTx/>
                <a:latin typeface="Times New Roman"/>
              </a:rPr>
              <a:t> </a:t>
            </a:r>
            <a:endParaRPr b="0" lang="en-US" sz="2800" strike="noStrike" u="none">
              <a:solidFill>
                <a:srgbClr val="000000"/>
              </a:solidFill>
              <a:effectLst/>
              <a:uFillTx/>
              <a:latin typeface="Times New Roman"/>
            </a:endParaRPr>
          </a:p>
        </p:txBody>
      </p:sp>
      <p:sp>
        <p:nvSpPr>
          <p:cNvPr id="48" name="PlaceHolder 2"/>
          <p:cNvSpPr>
            <a:spLocks noGrp="1"/>
          </p:cNvSpPr>
          <p:nvPr>
            <p:ph/>
          </p:nvPr>
        </p:nvSpPr>
        <p:spPr>
          <a:xfrm>
            <a:off x="685800" y="1523880"/>
            <a:ext cx="7772400" cy="4114800"/>
          </a:xfrm>
          <a:prstGeom prst="rect">
            <a:avLst/>
          </a:prstGeom>
          <a:noFill/>
          <a:ln w="0">
            <a:noFill/>
          </a:ln>
        </p:spPr>
        <p:txBody>
          <a:bodyPr lIns="90000" rIns="90000" tIns="46800" bIns="46800" anchor="t">
            <a:normAutofit lnSpcReduction="9999"/>
          </a:bodyPr>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Divest</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Turn short on T (reduce long transmission position): Use affiliated marketers (deregulated) to sell transmission at fix (or adjusted with other index) price in the long run. </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Condition new expansion contracts to fix price. Buyer must acknowledge that the investment was evaluated for current rates and commits to compensate TGS in case of rate reduction. Otherwise, TGS could not expand capacity (or ask for incremental rates).</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Final rate reduction should be lower due to the recovery of credits for pending PPI rates adjustment</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pic>
        <p:nvPicPr>
          <p:cNvPr id="49" name="BD10268_" descr=""/>
          <p:cNvPicPr/>
          <p:nvPr/>
        </p:nvPicPr>
        <p:blipFill>
          <a:blip r:embed="rId1"/>
          <a:stretch/>
        </p:blipFill>
        <p:spPr>
          <a:xfrm>
            <a:off x="3048120" y="838080"/>
            <a:ext cx="457200" cy="457200"/>
          </a:xfrm>
          <a:prstGeom prst="rect">
            <a:avLst/>
          </a:prstGeom>
          <a:noFill/>
          <a:ln w="0">
            <a:noFill/>
          </a:ln>
        </p:spPr>
      </p:pic>
      <p:sp>
        <p:nvSpPr>
          <p:cNvPr id="4" name="PlaceHolder 3"/>
          <p:cNvSpPr>
            <a:spLocks noGrp="1"/>
          </p:cNvSpPr>
          <p:nvPr>
            <p:ph type="sldNum" idx="3"/>
          </p:nvPr>
        </p:nvSpPr>
        <p:spPr/>
        <p:txBody>
          <a:bodyPr/>
          <a:p>
            <a:fld id="{9D45B476-FC52-4885-87DC-180AD4C7EABD}" type="slidenum">
              <a:t>12</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0000"/>
                </a:solidFill>
                <a:effectLst/>
                <a:uFillTx/>
                <a:latin typeface="Arial"/>
                <a:ea typeface="Times New Roman"/>
              </a:rPr>
              <a:t>TGS Regulatory Risk Evaluation Background </a:t>
            </a:r>
            <a:endParaRPr b="0" lang="en-US" sz="2800" strike="noStrike" u="none">
              <a:solidFill>
                <a:srgbClr val="000000"/>
              </a:solidFill>
              <a:effectLst/>
              <a:uFillTx/>
              <a:latin typeface="Times New Roman"/>
            </a:endParaRPr>
          </a:p>
        </p:txBody>
      </p:sp>
      <p:sp>
        <p:nvSpPr>
          <p:cNvPr id="1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TGS is facing a regulatory risk related to the 5-year-rate-review to be held in January 2003.</a:t>
            </a:r>
            <a:endParaRPr b="0" lang="en-US" sz="2400" strike="noStrike" u="none">
              <a:solidFill>
                <a:srgbClr val="000000"/>
              </a:solidFill>
              <a:effectLst/>
              <a:uFillTx/>
              <a:latin typeface="Times New Roman"/>
            </a:endParaRPr>
          </a:p>
          <a:p>
            <a:pPr marL="343080" indent="-343080">
              <a:lnSpc>
                <a:spcPct val="9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Times New Roman"/>
              </a:rPr>
              <a:t>Enargas has approved a new rate methodology. In contrast with 1998 rate review which can be considered a </a:t>
            </a:r>
            <a:r>
              <a:rPr b="0" i="1" lang="en-US" sz="2400" strike="noStrike" u="none">
                <a:solidFill>
                  <a:srgbClr val="000000"/>
                </a:solidFill>
                <a:effectLst/>
                <a:uFillTx/>
                <a:latin typeface="Arial"/>
                <a:ea typeface="Times New Roman"/>
              </a:rPr>
              <a:t>marginal rate review</a:t>
            </a:r>
            <a:r>
              <a:rPr b="0" lang="en-US" sz="2400" strike="noStrike" u="none">
                <a:solidFill>
                  <a:srgbClr val="000000"/>
                </a:solidFill>
                <a:effectLst/>
                <a:uFillTx/>
                <a:latin typeface="Arial"/>
                <a:ea typeface="Times New Roman"/>
              </a:rPr>
              <a:t>, the new rate review will be a </a:t>
            </a:r>
            <a:r>
              <a:rPr b="0" i="1" lang="en-US" sz="2400" strike="noStrike" u="none">
                <a:solidFill>
                  <a:srgbClr val="000000"/>
                </a:solidFill>
                <a:effectLst/>
                <a:uFillTx/>
                <a:latin typeface="Arial"/>
                <a:ea typeface="Times New Roman"/>
              </a:rPr>
              <a:t>full rate case</a:t>
            </a:r>
            <a:r>
              <a:rPr b="0" lang="en-US" sz="2400" strike="noStrike" u="none">
                <a:solidFill>
                  <a:srgbClr val="000000"/>
                </a:solidFill>
                <a:effectLst/>
                <a:uFillTx/>
                <a:latin typeface="Arial"/>
                <a:ea typeface="Times New Roman"/>
              </a:rPr>
              <a:t>. The difference is that while in 1998 Enargas tried to achieve a “reasonable” rate of return only for new investments (K factor) and efficiency projects (X factor), in 2003 the “reasonable” rate of return will also reach the initial business.</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p:txBody>
      </p:sp>
      <p:pic>
        <p:nvPicPr>
          <p:cNvPr id="17" name="BD10264_" descr=""/>
          <p:cNvPicPr/>
          <p:nvPr/>
        </p:nvPicPr>
        <p:blipFill>
          <a:blip r:embed="rId1"/>
          <a:stretch/>
        </p:blipFill>
        <p:spPr>
          <a:xfrm>
            <a:off x="1143000" y="762120"/>
            <a:ext cx="380880" cy="380880"/>
          </a:xfrm>
          <a:prstGeom prst="rect">
            <a:avLst/>
          </a:prstGeom>
          <a:noFill/>
          <a:ln w="0">
            <a:noFill/>
          </a:ln>
        </p:spPr>
      </p:pic>
      <p:sp>
        <p:nvSpPr>
          <p:cNvPr id="4" name="PlaceHolder 3"/>
          <p:cNvSpPr>
            <a:spLocks noGrp="1"/>
          </p:cNvSpPr>
          <p:nvPr>
            <p:ph type="sldNum" idx="3"/>
          </p:nvPr>
        </p:nvSpPr>
        <p:spPr/>
        <p:txBody>
          <a:bodyPr/>
          <a:p>
            <a:fld id="{DC6FCCAF-07C8-49A4-B97B-D3FA881251E3}"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0000"/>
                </a:solidFill>
                <a:effectLst/>
                <a:uFillTx/>
                <a:latin typeface="Arial"/>
                <a:ea typeface="Arial"/>
              </a:rPr>
              <a:t>TGS Regulatory Risk Evaluation</a:t>
            </a:r>
            <a:br>
              <a:rPr sz="2800"/>
            </a:br>
            <a:r>
              <a:rPr b="1" lang="en-US" sz="2800" strike="noStrike" u="sng">
                <a:solidFill>
                  <a:srgbClr val="000000"/>
                </a:solidFill>
                <a:effectLst/>
                <a:uFillTx/>
                <a:latin typeface="Arial"/>
                <a:ea typeface="Arial"/>
              </a:rPr>
              <a:t> </a:t>
            </a:r>
            <a:r>
              <a:rPr b="1" lang="en-US" sz="2800" strike="noStrike" u="sng">
                <a:solidFill>
                  <a:srgbClr val="000000"/>
                </a:solidFill>
                <a:effectLst/>
                <a:uFillTx/>
                <a:latin typeface="Arial"/>
                <a:ea typeface="Times New Roman"/>
              </a:rPr>
              <a:t>Background</a:t>
            </a:r>
            <a:r>
              <a:rPr b="1" lang="en-US" sz="2800" strike="noStrike" u="sng">
                <a:solidFill>
                  <a:srgbClr val="000000"/>
                </a:solidFill>
                <a:effectLst/>
                <a:uFillTx/>
                <a:latin typeface="Arial"/>
                <a:ea typeface="Arial"/>
              </a:rPr>
              <a:t> </a:t>
            </a:r>
            <a:br>
              <a:rPr sz="2800"/>
            </a:br>
            <a:endParaRPr b="0" lang="en-US" sz="2800" strike="noStrike" u="none">
              <a:solidFill>
                <a:srgbClr val="000000"/>
              </a:solidFill>
              <a:effectLst/>
              <a:uFillTx/>
              <a:latin typeface="Times New Roman"/>
            </a:endParaRPr>
          </a:p>
        </p:txBody>
      </p:sp>
      <p:sp>
        <p:nvSpPr>
          <p:cNvPr id="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This way, Enargas wants to reduce the disparities between rates and costs</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This represents a risk for TGS since is one of the companies with higher profits and lower risk in the industry. Only one distco (Litoral Gas) has had a better performance in 1998 and 1999 according to the selected indicators.</a:t>
            </a:r>
            <a:endParaRPr b="0" lang="en-US" sz="24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The complicated economic and political environment increases the risk for the company</a:t>
            </a:r>
            <a:r>
              <a:rPr b="0" lang="en-US" sz="2800" strike="noStrike" u="none">
                <a:solidFill>
                  <a:srgbClr val="000000"/>
                </a:solidFill>
                <a:effectLst/>
                <a:uFillTx/>
                <a:latin typeface="Arial"/>
                <a:ea typeface="Arial"/>
              </a:rPr>
              <a:t>.</a:t>
            </a:r>
            <a:endParaRPr b="0" lang="en-US" sz="2800" strike="noStrike" u="none">
              <a:solidFill>
                <a:srgbClr val="000000"/>
              </a:solidFill>
              <a:effectLst/>
              <a:uFillTx/>
              <a:latin typeface="Times New Roman"/>
            </a:endParaRPr>
          </a:p>
          <a:p>
            <a:pPr marL="343080" indent="0">
              <a:lnSpc>
                <a:spcPct val="10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pic>
        <p:nvPicPr>
          <p:cNvPr id="20" name="BD10268_" descr=""/>
          <p:cNvPicPr/>
          <p:nvPr/>
        </p:nvPicPr>
        <p:blipFill>
          <a:blip r:embed="rId1"/>
          <a:stretch/>
        </p:blipFill>
        <p:spPr>
          <a:xfrm>
            <a:off x="1219320" y="457200"/>
            <a:ext cx="380880" cy="380880"/>
          </a:xfrm>
          <a:prstGeom prst="rect">
            <a:avLst/>
          </a:prstGeom>
          <a:noFill/>
          <a:ln w="0">
            <a:noFill/>
          </a:ln>
        </p:spPr>
      </p:pic>
      <p:sp>
        <p:nvSpPr>
          <p:cNvPr id="4" name="PlaceHolder 3"/>
          <p:cNvSpPr>
            <a:spLocks noGrp="1"/>
          </p:cNvSpPr>
          <p:nvPr>
            <p:ph type="sldNum" idx="3"/>
          </p:nvPr>
        </p:nvSpPr>
        <p:spPr/>
        <p:txBody>
          <a:bodyPr/>
          <a:p>
            <a:fld id="{3E09DC32-36EB-4461-A7FB-CF34FB983F47}"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21" name=""/>
          <p:cNvGraphicFramePr/>
          <p:nvPr/>
        </p:nvGraphicFramePr>
        <p:xfrm>
          <a:off x="200160" y="1536840"/>
          <a:ext cx="8734320" cy="4284360"/>
        </p:xfrm>
        <a:graphic>
          <a:graphicData uri="http://schemas.openxmlformats.org/presentationml/2006/ole">
            <p:oleObj progId="Excel.Sheet.12" r:id="rId1" spid="">
              <p:embed/>
              <p:pic>
                <p:nvPicPr>
                  <p:cNvPr id="22" name="" descr=""/>
                  <p:cNvPicPr/>
                  <p:nvPr/>
                </p:nvPicPr>
                <p:blipFill>
                  <a:blip r:embed="rId2"/>
                  <a:stretch/>
                </p:blipFill>
                <p:spPr>
                  <a:xfrm>
                    <a:off x="200160" y="1536840"/>
                    <a:ext cx="8734320" cy="4284360"/>
                  </a:xfrm>
                  <a:prstGeom prst="rect">
                    <a:avLst/>
                  </a:prstGeom>
                  <a:noFill/>
                  <a:ln w="0">
                    <a:noFill/>
                  </a:ln>
                </p:spPr>
              </p:pic>
            </p:oleObj>
          </a:graphicData>
        </a:graphic>
      </p:graphicFrame>
      <p:sp>
        <p:nvSpPr>
          <p:cNvPr id="23" name=""/>
          <p:cNvSpPr/>
          <p:nvPr/>
        </p:nvSpPr>
        <p:spPr>
          <a:xfrm>
            <a:off x="581040" y="276120"/>
            <a:ext cx="8001000" cy="947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0000"/>
                </a:solidFill>
                <a:effectLst/>
                <a:uFillTx/>
                <a:latin typeface="Arial"/>
              </a:rPr>
              <a:t>Natural Gas Transcos and Distcos in Argentina - Selected Indicators</a:t>
            </a:r>
            <a:endParaRPr b="0" lang="en-US" sz="2800" strike="noStrike" u="none">
              <a:solidFill>
                <a:srgbClr val="000000"/>
              </a:solidFill>
              <a:effectLst/>
              <a:uFillTx/>
              <a:latin typeface="Times New Roman"/>
            </a:endParaRPr>
          </a:p>
        </p:txBody>
      </p:sp>
      <p:pic>
        <p:nvPicPr>
          <p:cNvPr id="24" name="BD10266_" descr=""/>
          <p:cNvPicPr/>
          <p:nvPr/>
        </p:nvPicPr>
        <p:blipFill>
          <a:blip r:embed="rId3"/>
          <a:stretch/>
        </p:blipFill>
        <p:spPr>
          <a:xfrm>
            <a:off x="838080" y="152280"/>
            <a:ext cx="457200" cy="457200"/>
          </a:xfrm>
          <a:prstGeom prst="rect">
            <a:avLst/>
          </a:prstGeom>
          <a:noFill/>
          <a:ln w="0">
            <a:noFill/>
          </a:ln>
        </p:spPr>
      </p:pic>
      <p:sp>
        <p:nvSpPr>
          <p:cNvPr id="2" name="PlaceHolder 1"/>
          <p:cNvSpPr>
            <a:spLocks noGrp="1"/>
          </p:cNvSpPr>
          <p:nvPr>
            <p:ph type="sldNum" idx="3"/>
          </p:nvPr>
        </p:nvSpPr>
        <p:spPr/>
        <p:txBody>
          <a:bodyPr/>
          <a:p>
            <a:fld id="{B933E590-F295-47F8-883F-AFFA3FF3DC72}"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0000"/>
                </a:solidFill>
                <a:effectLst/>
                <a:uFillTx/>
                <a:latin typeface="Arial"/>
                <a:ea typeface="Arial"/>
              </a:rPr>
              <a:t>Risk Evaluation Methodology</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2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Identified the rates used by RAC in their valuation</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Developed two rate models to forecast the outcome of the next rate review</a:t>
            </a:r>
            <a:endParaRPr b="0" lang="en-US" sz="2400" strike="noStrike" u="none">
              <a:solidFill>
                <a:srgbClr val="000000"/>
              </a:solidFill>
              <a:effectLst/>
              <a:uFillTx/>
              <a:latin typeface="Times New Roman"/>
            </a:endParaRPr>
          </a:p>
          <a:p>
            <a:pPr marL="343080" indent="-343080">
              <a:lnSpc>
                <a:spcPct val="100000"/>
              </a:lnSpc>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Measured the regulatory risk as the reduction in the NPV of the company cash flow –for its regulated activities- comparing the rates used by RAC</a:t>
            </a:r>
            <a:r>
              <a:rPr b="0" lang="en-US" sz="2400" strike="noStrike" u="none" baseline="30000">
                <a:solidFill>
                  <a:srgbClr val="000000"/>
                </a:solidFill>
                <a:effectLst/>
                <a:uFillTx/>
                <a:latin typeface="Arial"/>
                <a:ea typeface="Arial"/>
              </a:rPr>
              <a:t>1</a:t>
            </a:r>
            <a:r>
              <a:rPr b="0" lang="en-US" sz="2400" strike="noStrike" u="none">
                <a:solidFill>
                  <a:srgbClr val="000000"/>
                </a:solidFill>
                <a:effectLst/>
                <a:uFillTx/>
                <a:latin typeface="Arial"/>
                <a:ea typeface="Arial"/>
              </a:rPr>
              <a:t> and the forecasted rates for a negative scenario (worst scenario foreseen by TGS staff).</a:t>
            </a:r>
            <a:endParaRPr b="0" lang="en-US" sz="2400" strike="noStrike" u="none">
              <a:solidFill>
                <a:srgbClr val="000000"/>
              </a:solidFill>
              <a:effectLst/>
              <a:uFillTx/>
              <a:latin typeface="Times New Roman"/>
            </a:endParaRPr>
          </a:p>
          <a:p>
            <a:pPr marL="343080" indent="-343080">
              <a:lnSpc>
                <a:spcPct val="100000"/>
              </a:lnSpc>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baseline="30000">
                <a:solidFill>
                  <a:srgbClr val="000000"/>
                </a:solidFill>
                <a:effectLst/>
                <a:uFillTx/>
                <a:latin typeface="Arial"/>
                <a:ea typeface="Arial"/>
              </a:rPr>
              <a:t>1</a:t>
            </a:r>
            <a:r>
              <a:rPr b="0" lang="en-US" sz="1600" strike="noStrike" u="none">
                <a:solidFill>
                  <a:srgbClr val="000000"/>
                </a:solidFill>
                <a:effectLst/>
                <a:uFillTx/>
                <a:latin typeface="Arial"/>
                <a:ea typeface="Arial"/>
              </a:rPr>
              <a:t> I’m assuming RAC will use rates based upon the last TGS’ business plan</a:t>
            </a:r>
            <a:endParaRPr b="0" lang="en-US" sz="1600" strike="noStrike" u="none">
              <a:solidFill>
                <a:srgbClr val="000000"/>
              </a:solidFill>
              <a:effectLst/>
              <a:uFillTx/>
              <a:latin typeface="Times New Roman"/>
            </a:endParaRPr>
          </a:p>
        </p:txBody>
      </p:sp>
      <p:pic>
        <p:nvPicPr>
          <p:cNvPr id="27" name="BD10263_" descr=""/>
          <p:cNvPicPr/>
          <p:nvPr/>
        </p:nvPicPr>
        <p:blipFill>
          <a:blip r:embed="rId1"/>
          <a:stretch/>
        </p:blipFill>
        <p:spPr>
          <a:xfrm>
            <a:off x="1371600" y="762120"/>
            <a:ext cx="533520" cy="533160"/>
          </a:xfrm>
          <a:prstGeom prst="rect">
            <a:avLst/>
          </a:prstGeom>
          <a:noFill/>
          <a:ln w="0">
            <a:noFill/>
          </a:ln>
        </p:spPr>
      </p:pic>
      <p:sp>
        <p:nvSpPr>
          <p:cNvPr id="4" name="PlaceHolder 3"/>
          <p:cNvSpPr>
            <a:spLocks noGrp="1"/>
          </p:cNvSpPr>
          <p:nvPr>
            <p:ph type="sldNum" idx="3"/>
          </p:nvPr>
        </p:nvSpPr>
        <p:spPr/>
        <p:txBody>
          <a:bodyPr/>
          <a:p>
            <a:fld id="{44DF567E-EA2E-4209-ADEA-D76558BCD2AE}"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0000"/>
                </a:solidFill>
                <a:effectLst/>
                <a:uFillTx/>
                <a:latin typeface="Arial"/>
                <a:ea typeface="Arial"/>
              </a:rPr>
              <a:t>Risk Evaluation Methodology</a:t>
            </a:r>
            <a:r>
              <a:rPr b="0" lang="en-US" sz="4400" strike="noStrike" u="none">
                <a:solidFill>
                  <a:srgbClr val="000000"/>
                </a:solidFill>
                <a:effectLst/>
                <a:uFillTx/>
                <a:latin typeface="Times New Roman"/>
              </a:rPr>
              <a:t> </a:t>
            </a:r>
            <a:endParaRPr b="0" lang="en-US" sz="4400" strike="noStrike" u="none">
              <a:solidFill>
                <a:srgbClr val="000000"/>
              </a:solidFill>
              <a:effectLst/>
              <a:uFillTx/>
              <a:latin typeface="Times New Roman"/>
            </a:endParaRPr>
          </a:p>
        </p:txBody>
      </p:sp>
      <p:sp>
        <p:nvSpPr>
          <p:cNvPr id="2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ea typeface="Arial"/>
              </a:rPr>
              <a:t>Model 1: Enargas’ rate methodology</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Five year cash flow (2003/2007)</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Rate Base: invested in 2002; recovered in 2007</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No growth in demand. Expansion projects may produce a K factor (rate increase necessary to finance projects that are not profitable at current rates), but K factor should not affect the NPV.</a:t>
            </a:r>
            <a:endParaRPr b="0" lang="en-US" sz="2400" strike="noStrike" u="none">
              <a:solidFill>
                <a:srgbClr val="000000"/>
              </a:solidFill>
              <a:effectLst/>
              <a:uFillTx/>
              <a:latin typeface="Times New Roman"/>
            </a:endParaRPr>
          </a:p>
          <a:p>
            <a:pPr marL="343080" indent="-343080">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ea typeface="Arial"/>
              </a:rPr>
              <a:t> </a:t>
            </a:r>
            <a:endParaRPr b="0" lang="en-US" sz="3200" strike="noStrike" u="none">
              <a:solidFill>
                <a:srgbClr val="000000"/>
              </a:solidFill>
              <a:effectLst/>
              <a:uFillTx/>
              <a:latin typeface="Times New Roman"/>
            </a:endParaRPr>
          </a:p>
        </p:txBody>
      </p:sp>
      <p:pic>
        <p:nvPicPr>
          <p:cNvPr id="30" name="BD10263_" descr=""/>
          <p:cNvPicPr/>
          <p:nvPr/>
        </p:nvPicPr>
        <p:blipFill>
          <a:blip r:embed="rId1"/>
          <a:stretch/>
        </p:blipFill>
        <p:spPr>
          <a:xfrm>
            <a:off x="1447920" y="762120"/>
            <a:ext cx="457200" cy="457200"/>
          </a:xfrm>
          <a:prstGeom prst="rect">
            <a:avLst/>
          </a:prstGeom>
          <a:noFill/>
          <a:ln w="0">
            <a:noFill/>
          </a:ln>
        </p:spPr>
      </p:pic>
      <p:sp>
        <p:nvSpPr>
          <p:cNvPr id="4" name="PlaceHolder 3"/>
          <p:cNvSpPr>
            <a:spLocks noGrp="1"/>
          </p:cNvSpPr>
          <p:nvPr>
            <p:ph type="sldNum" idx="3"/>
          </p:nvPr>
        </p:nvSpPr>
        <p:spPr/>
        <p:txBody>
          <a:bodyPr/>
          <a:p>
            <a:fld id="{43460F31-101F-4449-B149-238983833162}"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0000"/>
                </a:solidFill>
                <a:effectLst/>
                <a:uFillTx/>
                <a:latin typeface="Arial"/>
                <a:ea typeface="Arial"/>
              </a:rPr>
              <a:t>Risk Evaluation Methodology</a:t>
            </a:r>
            <a:endParaRPr b="0" lang="en-US" sz="2800" strike="noStrike" u="none">
              <a:solidFill>
                <a:srgbClr val="000000"/>
              </a:solidFill>
              <a:effectLst/>
              <a:uFillTx/>
              <a:latin typeface="Times New Roman"/>
            </a:endParaRPr>
          </a:p>
        </p:txBody>
      </p:sp>
      <p:sp>
        <p:nvSpPr>
          <p:cNvPr id="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ea typeface="Arial"/>
              </a:rPr>
              <a:t>Model 1: Risks assessed</a:t>
            </a:r>
            <a:endParaRPr b="0" lang="en-US" sz="28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Reduction of the Rate Base</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Reduction of the WACC</a:t>
            </a:r>
            <a:endParaRPr b="0" lang="en-US" sz="2400" strike="noStrike" u="none">
              <a:solidFill>
                <a:srgbClr val="000000"/>
              </a:solidFill>
              <a:effectLst/>
              <a:uFillTx/>
              <a:latin typeface="Times New Roman"/>
            </a:endParaRPr>
          </a:p>
          <a:p>
            <a:pPr lvl="1" marL="743040" indent="-285840">
              <a:lnSpc>
                <a:spcPct val="100000"/>
              </a:lnSpc>
              <a:spcBef>
                <a:spcPts val="601"/>
              </a:spcBef>
              <a:buClr>
                <a:srgbClr val="000000"/>
              </a:buClr>
              <a:buFont typeface="Arial"/>
              <a:buChar char="o"/>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ea typeface="Arial"/>
              </a:rPr>
              <a:t>Reduction of the O&amp;M Expenses </a:t>
            </a:r>
            <a:endParaRPr b="0" lang="en-US" sz="2400" strike="noStrike" u="none">
              <a:solidFill>
                <a:srgbClr val="000000"/>
              </a:solidFill>
              <a:effectLst/>
              <a:uFillTx/>
              <a:latin typeface="Times New Roman"/>
            </a:endParaRPr>
          </a:p>
        </p:txBody>
      </p:sp>
      <p:pic>
        <p:nvPicPr>
          <p:cNvPr id="33" name="BD10264_" descr=""/>
          <p:cNvPicPr/>
          <p:nvPr/>
        </p:nvPicPr>
        <p:blipFill>
          <a:blip r:embed="rId1"/>
          <a:stretch/>
        </p:blipFill>
        <p:spPr>
          <a:xfrm>
            <a:off x="1447920" y="990720"/>
            <a:ext cx="380880" cy="380880"/>
          </a:xfrm>
          <a:prstGeom prst="rect">
            <a:avLst/>
          </a:prstGeom>
          <a:noFill/>
          <a:ln w="0">
            <a:noFill/>
          </a:ln>
        </p:spPr>
      </p:pic>
      <p:sp>
        <p:nvSpPr>
          <p:cNvPr id="4" name="PlaceHolder 3"/>
          <p:cNvSpPr>
            <a:spLocks noGrp="1"/>
          </p:cNvSpPr>
          <p:nvPr>
            <p:ph type="sldNum" idx="3"/>
          </p:nvPr>
        </p:nvSpPr>
        <p:spPr/>
        <p:txBody>
          <a:bodyPr/>
          <a:p>
            <a:fld id="{3055C5F5-9B62-4A6E-9322-40623B7EE10A}"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PlaceHolder 1"/>
          <p:cNvSpPr>
            <a:spLocks noGrp="1"/>
          </p:cNvSpPr>
          <p:nvPr>
            <p:ph type="title"/>
          </p:nvPr>
        </p:nvSpPr>
        <p:spPr>
          <a:xfrm>
            <a:off x="129528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0000"/>
                </a:solidFill>
                <a:effectLst/>
                <a:uFillTx/>
                <a:latin typeface="Arial"/>
              </a:rPr>
              <a:t>Risk Evaluation - Model 1 Provisional Results - TGS regulated business</a:t>
            </a:r>
            <a:br>
              <a:rPr sz="2000"/>
            </a:br>
            <a:endParaRPr b="0" lang="en-US" sz="2800" strike="noStrike" u="none">
              <a:solidFill>
                <a:srgbClr val="000000"/>
              </a:solidFill>
              <a:effectLst/>
              <a:uFillTx/>
              <a:latin typeface="Times New Roman"/>
            </a:endParaRPr>
          </a:p>
        </p:txBody>
      </p:sp>
      <p:pic>
        <p:nvPicPr>
          <p:cNvPr id="35" name="BD10266_" descr=""/>
          <p:cNvPicPr/>
          <p:nvPr/>
        </p:nvPicPr>
        <p:blipFill>
          <a:blip r:embed="rId1"/>
          <a:stretch/>
        </p:blipFill>
        <p:spPr>
          <a:xfrm>
            <a:off x="1143000" y="533520"/>
            <a:ext cx="457200" cy="457200"/>
          </a:xfrm>
          <a:prstGeom prst="rect">
            <a:avLst/>
          </a:prstGeom>
          <a:noFill/>
          <a:ln w="0">
            <a:noFill/>
          </a:ln>
        </p:spPr>
      </p:pic>
      <p:graphicFrame>
        <p:nvGraphicFramePr>
          <p:cNvPr id="36" name=""/>
          <p:cNvGraphicFramePr/>
          <p:nvPr/>
        </p:nvGraphicFramePr>
        <p:xfrm>
          <a:off x="380880" y="2133720"/>
          <a:ext cx="8458200" cy="3581280"/>
        </p:xfrm>
        <a:graphic>
          <a:graphicData uri="http://schemas.openxmlformats.org/presentationml/2006/ole">
            <p:oleObj progId="Excel.Sheet.12" r:id="rId2" spid="">
              <p:embed/>
              <p:pic>
                <p:nvPicPr>
                  <p:cNvPr id="37" name="" descr=""/>
                  <p:cNvPicPr/>
                  <p:nvPr/>
                </p:nvPicPr>
                <p:blipFill>
                  <a:blip r:embed="rId3"/>
                  <a:stretch/>
                </p:blipFill>
                <p:spPr>
                  <a:xfrm>
                    <a:off x="380880" y="2133720"/>
                    <a:ext cx="8458200" cy="3581280"/>
                  </a:xfrm>
                  <a:prstGeom prst="rect">
                    <a:avLst/>
                  </a:prstGeom>
                  <a:noFill/>
                  <a:ln w="0">
                    <a:noFill/>
                  </a:ln>
                </p:spPr>
              </p:pic>
            </p:oleObj>
          </a:graphicData>
        </a:graphic>
      </p:graphicFrame>
      <p:sp>
        <p:nvSpPr>
          <p:cNvPr id="3" name="PlaceHolder 2"/>
          <p:cNvSpPr>
            <a:spLocks noGrp="1"/>
          </p:cNvSpPr>
          <p:nvPr>
            <p:ph type="sldNum" idx="3"/>
          </p:nvPr>
        </p:nvSpPr>
        <p:spPr/>
        <p:txBody>
          <a:bodyPr/>
          <a:p>
            <a:fld id="{62DD1B32-F3A5-4643-9B49-79B796EE6103}"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sng">
                <a:solidFill>
                  <a:srgbClr val="000000"/>
                </a:solidFill>
                <a:effectLst/>
                <a:uFillTx/>
                <a:latin typeface="Arial"/>
              </a:rPr>
              <a:t>Risk Evaluation - Model 1 Provisional Results - TGS regulated business</a:t>
            </a:r>
            <a:endParaRPr b="0" lang="en-US" sz="2800" strike="noStrike" u="none">
              <a:solidFill>
                <a:srgbClr val="000000"/>
              </a:solidFill>
              <a:effectLst/>
              <a:uFillTx/>
              <a:latin typeface="Times New Roman"/>
            </a:endParaRPr>
          </a:p>
        </p:txBody>
      </p:sp>
      <p:sp>
        <p:nvSpPr>
          <p:cNvPr id="39" name="PlaceHolder 2"/>
          <p:cNvSpPr>
            <a:spLocks noGrp="1"/>
          </p:cNvSpPr>
          <p:nvPr>
            <p:ph/>
          </p:nvPr>
        </p:nvSpPr>
        <p:spPr>
          <a:xfrm>
            <a:off x="609480" y="2133720"/>
            <a:ext cx="8229600" cy="4114800"/>
          </a:xfrm>
          <a:prstGeom prst="rect">
            <a:avLst/>
          </a:prstGeom>
          <a:noFill/>
          <a:ln w="0">
            <a:noFill/>
          </a:ln>
        </p:spPr>
        <p:txBody>
          <a:bodyPr lIns="90000" rIns="90000" tIns="46800" bIns="46800" anchor="t">
            <a:normAutofit/>
          </a:bodyPr>
          <a:p>
            <a:pPr marL="609480" indent="-6094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	</a:t>
            </a:r>
            <a:r>
              <a:rPr b="0" lang="en-US" sz="2000" strike="noStrike" u="none">
                <a:solidFill>
                  <a:srgbClr val="000000"/>
                </a:solidFill>
                <a:effectLst/>
                <a:uFillTx/>
                <a:latin typeface="Arial"/>
                <a:ea typeface="Arial"/>
              </a:rPr>
              <a:t>	</a:t>
            </a:r>
            <a:r>
              <a:rPr b="0" lang="en-US" sz="2000" strike="noStrike" u="none">
                <a:solidFill>
                  <a:srgbClr val="000000"/>
                </a:solidFill>
                <a:effectLst/>
                <a:uFillTx/>
                <a:latin typeface="Arial"/>
                <a:ea typeface="Arial"/>
              </a:rPr>
              <a:t>	</a:t>
            </a:r>
            <a:r>
              <a:rPr b="0" lang="en-US" sz="2000" strike="noStrike" u="none">
                <a:solidFill>
                  <a:srgbClr val="000000"/>
                </a:solidFill>
                <a:effectLst/>
                <a:uFillTx/>
                <a:latin typeface="Arial"/>
                <a:ea typeface="Arial"/>
              </a:rPr>
              <a:t>	</a:t>
            </a:r>
            <a:r>
              <a:rPr b="0" lang="en-US" sz="2000" strike="noStrike" u="none">
                <a:solidFill>
                  <a:srgbClr val="000000"/>
                </a:solidFill>
                <a:effectLst/>
                <a:uFillTx/>
                <a:latin typeface="Arial"/>
                <a:ea typeface="Arial"/>
              </a:rPr>
              <a:t>	</a:t>
            </a:r>
            <a:r>
              <a:rPr b="0" lang="en-US" sz="2000" strike="noStrike" u="none">
                <a:solidFill>
                  <a:srgbClr val="000000"/>
                </a:solidFill>
                <a:effectLst/>
                <a:uFillTx/>
                <a:latin typeface="Arial"/>
                <a:ea typeface="Arial"/>
              </a:rPr>
              <a:t>Probability             Enron</a:t>
            </a:r>
            <a:endParaRPr b="0" lang="en-US" sz="2000" strike="noStrike" u="none">
              <a:solidFill>
                <a:srgbClr val="000000"/>
              </a:solidFill>
              <a:effectLst/>
              <a:uFillTx/>
              <a:latin typeface="Times New Roman"/>
            </a:endParaRPr>
          </a:p>
          <a:p>
            <a:pPr marL="609480" indent="-6094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                                                                             Potential NPV</a:t>
            </a:r>
            <a:endParaRPr b="0" lang="en-US" sz="2000" strike="noStrike" u="none">
              <a:solidFill>
                <a:srgbClr val="000000"/>
              </a:solidFill>
              <a:effectLst/>
              <a:uFillTx/>
              <a:latin typeface="Times New Roman"/>
            </a:endParaRPr>
          </a:p>
          <a:p>
            <a:pPr marL="609480" indent="-6094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                                                                                Reduction</a:t>
            </a:r>
            <a:endParaRPr b="0" lang="en-US" sz="2000" strike="noStrike" u="none">
              <a:solidFill>
                <a:srgbClr val="000000"/>
              </a:solidFill>
              <a:effectLst/>
              <a:uFillTx/>
              <a:latin typeface="Times New Roman"/>
            </a:endParaRPr>
          </a:p>
          <a:p>
            <a:pPr marL="609480" indent="-6094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                                                                                  MMU$S</a:t>
            </a:r>
            <a:endParaRPr b="0" lang="en-US" sz="2000" strike="noStrike" u="none">
              <a:solidFill>
                <a:srgbClr val="000000"/>
              </a:solidFill>
              <a:effectLst/>
              <a:uFillTx/>
              <a:latin typeface="Times New Roman"/>
            </a:endParaRPr>
          </a:p>
          <a:p>
            <a:pPr marL="609480" indent="-6094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     </a:t>
            </a:r>
            <a:endParaRPr b="0" lang="en-US" sz="2000" strike="noStrike" u="none">
              <a:solidFill>
                <a:srgbClr val="000000"/>
              </a:solidFill>
              <a:effectLst/>
              <a:uFillTx/>
              <a:latin typeface="Times New Roman"/>
            </a:endParaRPr>
          </a:p>
          <a:p>
            <a:pPr marL="609480" indent="-6094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          Rate reduction &lt; 3%</a:t>
            </a:r>
            <a:r>
              <a:rPr b="0" lang="en-US" sz="2000" strike="noStrike" u="none">
                <a:solidFill>
                  <a:srgbClr val="000000"/>
                </a:solidFill>
                <a:effectLst/>
                <a:uFillTx/>
                <a:latin typeface="Arial"/>
                <a:ea typeface="Arial"/>
              </a:rPr>
              <a:t>	</a:t>
            </a:r>
            <a:r>
              <a:rPr b="0" lang="en-US" sz="2000" strike="noStrike" u="none">
                <a:solidFill>
                  <a:srgbClr val="000000"/>
                </a:solidFill>
                <a:effectLst/>
                <a:uFillTx/>
                <a:latin typeface="Arial"/>
                <a:ea typeface="Arial"/>
              </a:rPr>
              <a:t>     10%               lower or equal to 0</a:t>
            </a:r>
            <a:endParaRPr b="0" lang="en-US" sz="2000" strike="noStrike" u="none">
              <a:solidFill>
                <a:srgbClr val="000000"/>
              </a:solidFill>
              <a:effectLst/>
              <a:uFillTx/>
              <a:latin typeface="Times New Roman"/>
            </a:endParaRPr>
          </a:p>
          <a:p>
            <a:pPr marL="609480" indent="-6094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3% &lt; Rate reduction &lt; 9%</a:t>
            </a:r>
            <a:r>
              <a:rPr b="0" lang="en-US" sz="2000" strike="noStrike" u="none">
                <a:solidFill>
                  <a:srgbClr val="000000"/>
                </a:solidFill>
                <a:effectLst/>
                <a:uFillTx/>
                <a:latin typeface="Arial"/>
                <a:ea typeface="Arial"/>
              </a:rPr>
              <a:t>	</a:t>
            </a:r>
            <a:r>
              <a:rPr b="0" lang="en-US" sz="2000" strike="noStrike" u="none">
                <a:solidFill>
                  <a:srgbClr val="000000"/>
                </a:solidFill>
                <a:effectLst/>
                <a:uFillTx/>
                <a:latin typeface="Arial"/>
                <a:ea typeface="Arial"/>
              </a:rPr>
              <a:t>     45%               from 0 to 35</a:t>
            </a:r>
            <a:endParaRPr b="0" lang="en-US" sz="2000" strike="noStrike" u="none">
              <a:solidFill>
                <a:srgbClr val="000000"/>
              </a:solidFill>
              <a:effectLst/>
              <a:uFillTx/>
              <a:latin typeface="Times New Roman"/>
            </a:endParaRPr>
          </a:p>
          <a:p>
            <a:pPr marL="609480" indent="-6094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9% &lt; Rate reduction &lt; 15%</a:t>
            </a:r>
            <a:r>
              <a:rPr b="0" lang="en-US" sz="2000" strike="noStrike" u="none">
                <a:solidFill>
                  <a:srgbClr val="000000"/>
                </a:solidFill>
                <a:effectLst/>
                <a:uFillTx/>
                <a:latin typeface="Arial"/>
                <a:ea typeface="Arial"/>
              </a:rPr>
              <a:t>	</a:t>
            </a:r>
            <a:r>
              <a:rPr b="0" lang="en-US" sz="2000" strike="noStrike" u="none">
                <a:solidFill>
                  <a:srgbClr val="000000"/>
                </a:solidFill>
                <a:effectLst/>
                <a:uFillTx/>
                <a:latin typeface="Arial"/>
                <a:ea typeface="Arial"/>
              </a:rPr>
              <a:t>     40%               from 35 to 48</a:t>
            </a:r>
            <a:endParaRPr b="0" lang="en-US" sz="2000" strike="noStrike" u="none">
              <a:solidFill>
                <a:srgbClr val="000000"/>
              </a:solidFill>
              <a:effectLst/>
              <a:uFillTx/>
              <a:latin typeface="Times New Roman"/>
            </a:endParaRPr>
          </a:p>
          <a:p>
            <a:pPr marL="609480" indent="-609480">
              <a:lnSpc>
                <a:spcPct val="100000"/>
              </a:lnSpc>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ea typeface="Arial"/>
              </a:rPr>
              <a:t>          Rate reduction &gt; 15%</a:t>
            </a:r>
            <a:r>
              <a:rPr b="0" lang="en-US" sz="2000" strike="noStrike" u="none">
                <a:solidFill>
                  <a:srgbClr val="000000"/>
                </a:solidFill>
                <a:effectLst/>
                <a:uFillTx/>
                <a:latin typeface="Arial"/>
                <a:ea typeface="Arial"/>
              </a:rPr>
              <a:t>	</a:t>
            </a:r>
            <a:r>
              <a:rPr b="0" lang="en-US" sz="2000" strike="noStrike" u="none">
                <a:solidFill>
                  <a:srgbClr val="000000"/>
                </a:solidFill>
                <a:effectLst/>
                <a:uFillTx/>
                <a:latin typeface="Arial"/>
                <a:ea typeface="Arial"/>
              </a:rPr>
              <a:t>       5%               more than 48</a:t>
            </a:r>
            <a:endParaRPr b="0" lang="en-US" sz="2000" strike="noStrike" u="none">
              <a:solidFill>
                <a:srgbClr val="000000"/>
              </a:solidFill>
              <a:effectLst/>
              <a:uFillTx/>
              <a:latin typeface="Times New Roman"/>
            </a:endParaRPr>
          </a:p>
          <a:p>
            <a:pPr lvl="1" marL="990720" indent="-53352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1" marL="990720" indent="0">
              <a:lnSpc>
                <a:spcPct val="100000"/>
              </a:lnSpc>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6094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40" name=""/>
          <p:cNvSpPr/>
          <p:nvPr/>
        </p:nvSpPr>
        <p:spPr>
          <a:xfrm>
            <a:off x="762120" y="838080"/>
            <a:ext cx="304560" cy="457200"/>
          </a:xfrm>
          <a:prstGeom prst="rect">
            <a:avLst/>
          </a:prstGeom>
          <a:noFill/>
          <a:ln w="0">
            <a:noFill/>
          </a:ln>
        </p:spPr>
        <p:style>
          <a:lnRef idx="0"/>
          <a:fillRef idx="0"/>
          <a:effectRef idx="0"/>
          <a:fontRef idx="minor"/>
        </p:style>
        <p:txBody>
          <a:bodyPr lIns="90000" rIns="90000" tIns="46800" bIns="46800" anchor="t">
            <a:spAutoFit/>
          </a:bodyPr>
          <a:p>
            <a:pPr>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3"/>
          </p:nvPr>
        </p:nvSpPr>
        <p:spPr/>
        <p:txBody>
          <a:bodyPr/>
          <a:p>
            <a:fld id="{D39AB8FB-C45C-465D-BE07-EE496DD3BF22}"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521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2001-09-27T11:42:38Z</dcterms:created>
  <dc:creator>Bryan Gottfredson</dc:creator>
  <dc:description/>
  <dc:language>en-US</dc:language>
  <cp:lastModifiedBy>gcanovas</cp:lastModifiedBy>
  <dcterms:modified xsi:type="dcterms:W3CDTF">2001-10-16T14:05:36Z</dcterms:modified>
  <cp:revision>29</cp:revision>
  <dc:subject/>
  <dc:title>PowerPoint Presentation</dc:title>
</cp:coreProperties>
</file>