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3200400" cy="6858000"/>
            <a:chOff x="0" y="0"/>
            <a:chExt cx="3200400" cy="685800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762120" cy="6858000"/>
            </a:xfrm>
            <a:prstGeom prst="rect">
              <a:avLst/>
            </a:prstGeom>
            <a:solidFill>
              <a:srgbClr val="99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685800" y="0"/>
              <a:ext cx="2514600" cy="1066680"/>
            </a:xfrm>
            <a:prstGeom prst="rect">
              <a:avLst/>
            </a:prstGeom>
            <a:solidFill>
              <a:srgbClr val="99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"/>
          <p:cNvSpPr/>
          <p:nvPr/>
        </p:nvSpPr>
        <p:spPr>
          <a:xfrm>
            <a:off x="762120" y="762120"/>
            <a:ext cx="5105160" cy="60948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914040" y="7617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914040" y="2361960"/>
            <a:ext cx="80010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3366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7010280" y="6550200"/>
            <a:ext cx="1905120" cy="30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2936520" y="6526440"/>
            <a:ext cx="2895480" cy="30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83880" y="6342480"/>
            <a:ext cx="587160" cy="48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 anchorCtr="1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EDE9608-B8DB-4E6E-B99B-19F9E1A86E2D}" type="slidenum"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228600" y="1981080"/>
            <a:ext cx="7391520" cy="319320"/>
            <a:chOff x="228600" y="1981080"/>
            <a:chExt cx="7391520" cy="319320"/>
          </a:xfrm>
        </p:grpSpPr>
        <p:sp>
          <p:nvSpPr>
            <p:cNvPr id="10" name=""/>
            <p:cNvSpPr/>
            <p:nvPr/>
          </p:nvSpPr>
          <p:spPr>
            <a:xfrm>
              <a:off x="609480" y="1981080"/>
              <a:ext cx="7010640" cy="317520"/>
            </a:xfrm>
            <a:prstGeom prst="roundRect">
              <a:avLst>
                <a:gd name="adj" fmla="val 0"/>
              </a:avLst>
            </a:pr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 flipH="1">
              <a:off x="228600" y="1981080"/>
              <a:ext cx="393840" cy="319320"/>
            </a:xfrm>
            <a:prstGeom prst="flowChartDelay">
              <a:avLst/>
            </a:pr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"/>
          <p:cNvGrpSpPr/>
          <p:nvPr/>
        </p:nvGrpSpPr>
        <p:grpSpPr>
          <a:xfrm>
            <a:off x="0" y="0"/>
            <a:ext cx="3200400" cy="6858000"/>
            <a:chOff x="0" y="0"/>
            <a:chExt cx="3200400" cy="6858000"/>
          </a:xfrm>
        </p:grpSpPr>
        <p:sp>
          <p:nvSpPr>
            <p:cNvPr id="1" name=""/>
            <p:cNvSpPr/>
            <p:nvPr/>
          </p:nvSpPr>
          <p:spPr>
            <a:xfrm>
              <a:off x="0" y="0"/>
              <a:ext cx="762120" cy="6858000"/>
            </a:xfrm>
            <a:prstGeom prst="rect">
              <a:avLst/>
            </a:prstGeom>
            <a:solidFill>
              <a:srgbClr val="99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685800" y="0"/>
              <a:ext cx="2514600" cy="1066680"/>
            </a:xfrm>
            <a:prstGeom prst="rect">
              <a:avLst/>
            </a:prstGeom>
            <a:solidFill>
              <a:srgbClr val="99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"/>
          <p:cNvSpPr/>
          <p:nvPr/>
        </p:nvSpPr>
        <p:spPr>
          <a:xfrm>
            <a:off x="762120" y="762120"/>
            <a:ext cx="5105160" cy="60948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914040" y="7617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914040" y="2361960"/>
            <a:ext cx="80010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3366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3366"/>
              </a:buClr>
              <a:buSzPct val="8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dt" idx="4"/>
          </p:nvPr>
        </p:nvSpPr>
        <p:spPr>
          <a:xfrm>
            <a:off x="7010280" y="6550200"/>
            <a:ext cx="1905120" cy="30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ftr" idx="5"/>
          </p:nvPr>
        </p:nvSpPr>
        <p:spPr>
          <a:xfrm>
            <a:off x="2936520" y="6526440"/>
            <a:ext cx="2895480" cy="30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sldNum" idx="6"/>
          </p:nvPr>
        </p:nvSpPr>
        <p:spPr>
          <a:xfrm>
            <a:off x="83880" y="6342480"/>
            <a:ext cx="587160" cy="489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 anchorCtr="1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9E9568F-D2E4-4DC5-9A15-16F429108B02}" type="slidenum"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228600" y="1981080"/>
            <a:ext cx="7391520" cy="319320"/>
            <a:chOff x="228600" y="1981080"/>
            <a:chExt cx="7391520" cy="319320"/>
          </a:xfrm>
        </p:grpSpPr>
        <p:sp>
          <p:nvSpPr>
            <p:cNvPr id="10" name=""/>
            <p:cNvSpPr/>
            <p:nvPr/>
          </p:nvSpPr>
          <p:spPr>
            <a:xfrm>
              <a:off x="609480" y="1981080"/>
              <a:ext cx="7010640" cy="317520"/>
            </a:xfrm>
            <a:prstGeom prst="roundRect">
              <a:avLst>
                <a:gd name="adj" fmla="val 0"/>
              </a:avLst>
            </a:pr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 flipH="1">
              <a:off x="228600" y="1981080"/>
              <a:ext cx="393840" cy="319320"/>
            </a:xfrm>
            <a:prstGeom prst="flowChartDelay">
              <a:avLst/>
            </a:prstGeom>
            <a:solidFill>
              <a:srgbClr val="00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94920" y="1523880"/>
            <a:ext cx="7162920" cy="4191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Methane Emissions Survey of </a:t>
            </a:r>
            <a:br>
              <a:rPr sz="6000"/>
            </a:br>
            <a:r>
              <a:rPr b="1" lang="en-US" sz="60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Argentina Pipeline</a:t>
            </a:r>
            <a:endParaRPr b="1" lang="en-US" sz="60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5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Marketing of TGS Credits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2361960"/>
            <a:ext cx="777240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European Union or other Bilateral or Regional GHG Emissions Trading Systems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Rules less certain, but host country approval and monitoring, verification, certification still would be key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Must fit into definitions of what is CO2e eligible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Voluntary GHG Programs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Company targets – U.S, EU, Japan, Australia, Canada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Sector targets – UK, Germany, Chicago Climate Exchange, Climate Savers, WWF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PRO/CON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Potentially less verification, monitoring and certification costs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Potentially competing with lower cost CO2e credits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914040" y="7617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Indaco’s Proposal to Survey TGS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914040" y="2361960"/>
            <a:ext cx="80010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3366"/>
                </a:solidFill>
                <a:effectLst/>
                <a:uFillTx/>
                <a:latin typeface="Arial"/>
              </a:rPr>
              <a:t>Option 1: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survey one station and deliver one meter (TGS request) -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$25,440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3366"/>
                </a:solidFill>
                <a:effectLst/>
                <a:uFillTx/>
                <a:latin typeface="Arial"/>
              </a:rPr>
              <a:t>Option 2: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survey 5 stations (one Indaco employee &amp; one Enron/TGS employee) and deliver one meter -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$33,680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3366"/>
                </a:solidFill>
                <a:effectLst/>
                <a:uFillTx/>
                <a:latin typeface="Arial"/>
              </a:rPr>
              <a:t>Option 3: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survey 5 stations (two Indaco employees) and deliver one meter -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$47,760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3366"/>
                </a:solidFill>
                <a:effectLst/>
                <a:uFillTx/>
                <a:latin typeface="Arial"/>
              </a:rPr>
              <a:t>Option 4: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survey all 30 stations (Indaco employee &amp; Enron/TGS employee) and deliver one meter -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$65,440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3366"/>
                </a:solidFill>
                <a:effectLst/>
                <a:uFillTx/>
                <a:latin typeface="Arial"/>
              </a:rPr>
              <a:t>Option 5: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survey all 30 stations (two Indaco employees) and deliver one meter -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$100,720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914040" y="7617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Cost Sharing of Leak Survey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914040" y="2361960"/>
            <a:ext cx="80010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3366"/>
                </a:solidFill>
                <a:effectLst/>
                <a:uFillTx/>
                <a:latin typeface="Arial"/>
              </a:rPr>
              <a:t>Option 1: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one station;TGS pays $25,440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3366"/>
                </a:solidFill>
                <a:effectLst/>
                <a:uFillTx/>
                <a:latin typeface="Arial"/>
              </a:rPr>
              <a:t>Option 2: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5 stations; TGS pays $25,440, EGM pays $8,240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3366"/>
                </a:solidFill>
                <a:effectLst/>
                <a:uFillTx/>
                <a:latin typeface="Arial"/>
              </a:rPr>
              <a:t>Option 3: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5 stations; TGS pays $25,440, EGM pays $22,320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3366"/>
                </a:solidFill>
                <a:effectLst/>
                <a:uFillTx/>
                <a:latin typeface="Arial"/>
              </a:rPr>
              <a:t>Option 4: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30 stations TGS pays $25,440, EGM pays $40,000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3366"/>
                </a:solidFill>
                <a:effectLst/>
                <a:uFillTx/>
                <a:latin typeface="Arial"/>
              </a:rPr>
              <a:t>Option 5: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30 stations TGS pays $25,440, EGM pays $75,280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914040" y="7617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Benefits of Cost Sharing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914040" y="2361960"/>
            <a:ext cx="80010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TGS: Multiple stations surveyed for cost of one station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TGS: Increase knowledge about system components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TGS: Locate more leaks and more chances to reduce emissions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EGM: Increase presence in greenhouse gas emissions market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914040" y="7617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TGS Requirements if Cost Share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914040" y="2361960"/>
            <a:ext cx="80010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Pay $25,440 under any option, plus Indaco Argentina travel costs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Repair largest leaks with low cost to repair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With meter must go back and re-survey largest leaks in later years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Negotiate how many years to re-survey (5 years?),  how many leaks to resurvey (10?), maximum cost of repairs (total of $10,000?)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Report date of re-survey and leak rate to EGM annually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Packaging of emission credits (EH&amp;S will initiate efforts)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914040" y="7617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EGM Requirements if Cost Share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914040" y="2361960"/>
            <a:ext cx="80010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Pay Indaco for cost of survey over $25,440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Pay half of Indaco costs in greenhouse gas credits generated elsewhere (Indaco offered this as an option)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Pay for cost of verification of credits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Packaging of emission credits (EH&amp;S will initiate efforts)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14040" y="7617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Participants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914040" y="2361960"/>
            <a:ext cx="80010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Indaco (outside contractor to perform emissions survey)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TGS (Enron Argentina pipeline company)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EGM (Enron emissions traders)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Others (external sources of funding-governmental &amp; non-governmental resources)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914040" y="7617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Potential Benefits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4040" y="2361960"/>
            <a:ext cx="80010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3366"/>
                </a:solidFill>
                <a:effectLst/>
                <a:uFillTx/>
                <a:latin typeface="Arial"/>
              </a:rPr>
              <a:t>Indaco:</a:t>
            </a: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performs survey, future business based on value of greenhouse gas emissions credits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3366"/>
                </a:solidFill>
                <a:effectLst/>
                <a:uFillTx/>
                <a:latin typeface="Arial"/>
              </a:rPr>
              <a:t>TGS:</a:t>
            </a: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pipeline surveyed and receive metering instrument for low cost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003366"/>
                </a:solidFill>
                <a:effectLst/>
                <a:uFillTx/>
                <a:latin typeface="Arial"/>
              </a:rPr>
              <a:t>EGM:</a:t>
            </a: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 emissions credits to sell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14040" y="7617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History in U.S.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914040" y="2361960"/>
            <a:ext cx="80010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Indaco surveyed 52 Enron U.S. (ETS) compressor stations in U.S. (Texas to Florida) in 1997-8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Found 3,105 methane emission sources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Emissions at the 52 stations (after repairs) totaled 546,430 thousand cubic feet (MCF) of natural gas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546,430 MCF=241,072 tons/year of CO2 equivalents (CO2e)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14040" y="7617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U.S. Experience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914040" y="2361960"/>
            <a:ext cx="80010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General: Compressor stations typically large source of methane emissions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General: A few sources typically account for a large % of total emissions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Enron 1997-8 Survey: Six leaks account for approx. 25% of total emissions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040" y="7617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U.S. Success Stories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0" name=""/>
          <p:cNvGraphicFramePr/>
          <p:nvPr/>
        </p:nvGraphicFramePr>
        <p:xfrm>
          <a:off x="762120" y="2209680"/>
          <a:ext cx="8381880" cy="4419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2209680"/>
                    <a:ext cx="8381880" cy="441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914040" y="76176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Not “Business as Usual”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14040" y="236232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Compressor station emission surveys championed by EPA under Natural Gas STAR Program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ETS (Enron U.S. pipeline) won EPA STAR transmission award in 1997-1998-1999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ETS stations (after repairs) emit approximately 52% of industry average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ICF and A.D. Little willing to “verify” reductions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040" y="457200"/>
            <a:ext cx="800100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Enron’s Argentina Pipeline (TGS) versus Enron’s U.S. Pipeline (ETS)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914040" y="2361960"/>
            <a:ext cx="8001000" cy="3733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30 TGS compressor stations (52 stations surveyed in U.S.)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TGS stations mostly turbines (mostly reciprocating engines in U.S.)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Leak rate unknown (U.S. leak rates well documented)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6666"/>
                </a:solidFill>
                <a:effectLst/>
                <a:uFillTx/>
                <a:latin typeface="Arial"/>
              </a:rPr>
              <a:t>Marketing of TGS Credits</a:t>
            </a:r>
            <a:endParaRPr b="1" lang="en-US" sz="3600" strike="noStrike" u="none">
              <a:solidFill>
                <a:srgbClr val="006666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2437920"/>
            <a:ext cx="777240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Kyoto Protocol – Clean Development Mechanism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Buyer and seller must be Parties to Kyoto Protocol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Credits generated in non-Annex I country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Developing country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No emissions reduction obligation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CO2e credits generated after Jan.1, 2000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Host country approval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3366"/>
              </a:buClr>
              <a:buSzPct val="75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Compatible with Kyoto Protocol/international project approval criteria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Project criteria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Application procedures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Monitoring, verification and certification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3366"/>
              </a:buClr>
              <a:buSzPct val="75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Arial"/>
              </a:rPr>
              <a:t>Rules still under development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2001-09-04T20:08:40Z</dcterms:created>
  <dc:creator>mphilli</dc:creator>
  <dc:description/>
  <dc:language>en-US</dc:language>
  <cp:lastModifiedBy>ljacobso</cp:lastModifiedBy>
  <dcterms:modified xsi:type="dcterms:W3CDTF">2001-09-11T10:30:35Z</dcterms:modified>
  <cp:revision>9</cp:revision>
  <dc:subject/>
  <dc:title>PowerPoint Presentation</dc:title>
</cp:coreProperties>
</file>