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" name=""/>
            <p:cNvGrpSpPr/>
            <p:nvPr/>
          </p:nvGrpSpPr>
          <p:grpSpPr>
            <a:xfrm>
              <a:off x="76320" y="162000"/>
              <a:ext cx="152280" cy="6553080"/>
              <a:chOff x="76320" y="162000"/>
              <a:chExt cx="152280" cy="6553080"/>
            </a:xfrm>
          </p:grpSpPr>
          <p:sp>
            <p:nvSpPr>
              <p:cNvPr id="3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76320" y="1984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76320" y="24415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6320" y="28987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6320" y="3357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76320" y="38149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76320" y="404496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6320" y="42735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6320" y="47307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6320" y="564660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6320" y="65610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76320" y="1620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76320" y="10778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dt" idx="1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DBB6BD-7991-4A17-A978-4F5668CCBF93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8" name=""/>
            <p:cNvGrpSpPr/>
            <p:nvPr/>
          </p:nvGrpSpPr>
          <p:grpSpPr>
            <a:xfrm>
              <a:off x="76320" y="162000"/>
              <a:ext cx="152280" cy="6553080"/>
              <a:chOff x="76320" y="162000"/>
              <a:chExt cx="152280" cy="6553080"/>
            </a:xfrm>
          </p:grpSpPr>
          <p:sp>
            <p:nvSpPr>
              <p:cNvPr id="3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76320" y="1984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76320" y="24415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6320" y="28987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6320" y="3357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76320" y="38149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76320" y="404496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6320" y="42735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6320" y="47307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6320" y="564660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6320" y="65610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76320" y="1620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76320" y="10778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 idx="4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09037E-4B68-4D19-9C01-E70C575FF423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5" name=""/>
            <p:cNvGrpSpPr/>
            <p:nvPr/>
          </p:nvGrpSpPr>
          <p:grpSpPr>
            <a:xfrm>
              <a:off x="76320" y="162000"/>
              <a:ext cx="152280" cy="6553080"/>
              <a:chOff x="76320" y="162000"/>
              <a:chExt cx="152280" cy="6553080"/>
            </a:xfrm>
          </p:grpSpPr>
          <p:sp>
            <p:nvSpPr>
              <p:cNvPr id="3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76320" y="1984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76320" y="24415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6320" y="28987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6320" y="3357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76320" y="38149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76320" y="404496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6320" y="42735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6320" y="47307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6320" y="564660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6320" y="65610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76320" y="1620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76320" y="10778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7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8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9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F453378-316D-4FA4-86A8-6D04539ABAD4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52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3" name=""/>
            <p:cNvGrpSpPr/>
            <p:nvPr/>
          </p:nvGrpSpPr>
          <p:grpSpPr>
            <a:xfrm>
              <a:off x="76320" y="163440"/>
              <a:ext cx="152280" cy="6550200"/>
              <a:chOff x="76320" y="163440"/>
              <a:chExt cx="152280" cy="6550200"/>
            </a:xfrm>
          </p:grpSpPr>
          <p:sp>
            <p:nvSpPr>
              <p:cNvPr id="54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76320" y="19843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76320" y="24415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76320" y="2898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76320" y="3359160"/>
                <a:ext cx="152280" cy="1490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76320" y="38163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76320" y="4046400"/>
                <a:ext cx="152280" cy="14940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76320" y="42721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76320" y="47293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76320" y="56466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76320" y="65628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76320" y="163440"/>
                <a:ext cx="152280" cy="14940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76320" y="10764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1430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dt" idx="10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ftr" idx="11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sldNum" idx="12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4C2B6D-231C-4001-B1AE-5B287EDA72D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1430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TEXAS DEREGULATION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18288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CURRENT STATE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Marianne Carroll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Carroll &amp; Gross, L.L.P.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TEXAS – NOT CALIFORNIA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169640" y="194616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California shivers -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Texas smirks?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92" name="STCOL%20speech03" descr=""/>
          <p:cNvPicPr/>
          <p:nvPr/>
        </p:nvPicPr>
        <p:blipFill>
          <a:blip r:embed="rId1"/>
          <a:stretch/>
        </p:blipFill>
        <p:spPr>
          <a:xfrm>
            <a:off x="5132520" y="2473200"/>
            <a:ext cx="3809880" cy="3060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TRANSITION TO COMPETITION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California – heading to retail competition since the 1994 Blue Book Order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Texas – wholesale market, open access established first, in 1995-1996; retail competition not mandated until 1999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SUPPLY AND DEMAND</a:t>
            </a: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1169640" y="194616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California – CEC command and control; overly optimistic projections of demand and supply; utility and landowner opposition – led to severe supply shortages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Texas – favorable regulatory climate, clear “rules of the road” – the market responded with a surplus of generating capacity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97" name="STCOL%20speech02" descr=""/>
          <p:cNvPicPr/>
          <p:nvPr/>
        </p:nvPicPr>
        <p:blipFill>
          <a:blip r:embed="rId1"/>
          <a:stretch/>
        </p:blipFill>
        <p:spPr>
          <a:xfrm>
            <a:off x="5132520" y="2624040"/>
            <a:ext cx="3809880" cy="2759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MARKET STRUCTURE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California – Partial deregulation, divestiture, stranded cost recovery – elimination of “headroom”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Texas – Separation of generation, delivery and sales functions,  UCOS cases, Price to Beat – will there be enough “headroom?”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IMPLEMENTATION OF RESTRUCTURING IN TEXAS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5132160" y="194616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23 Rulemaking Projects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 Business Separation Plans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 Unbundled Delivery Rate/Stranded Cost Cases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ERCOT Protocols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02" name="STCOL%20speech04" descr=""/>
          <p:cNvPicPr/>
          <p:nvPr/>
        </p:nvPicPr>
        <p:blipFill>
          <a:blip r:embed="rId1"/>
          <a:stretch/>
        </p:blipFill>
        <p:spPr>
          <a:xfrm>
            <a:off x="1170000" y="2324160"/>
            <a:ext cx="3809880" cy="335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WHERE ARE WE NOW?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Interim tariffs (delivery charges) have been approved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Customer education campaign ready to roll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Customer switches for the pilot projects in process – power to flow to switched customers in ERCOT beginning on July 6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SPP to file for certification as a Qualifying Power Region possibly next week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to Beat filings to be made by Monday – fuel factor cases pending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POLRs have been designated for each utility service area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True-up Rule published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NEXT STEPS/ PREDICTIONS?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5132160" y="194616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Texas will have plenty of electricity for the next few years, and wholesale prices should be low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Demand will continue to grow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Regulation: Delivery rate cases; environmental clean-up cost cases; true-up cases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 power complaints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MOD squad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07" name="STCOL%20speech01" descr=""/>
          <p:cNvPicPr/>
          <p:nvPr/>
        </p:nvPicPr>
        <p:blipFill>
          <a:blip r:embed="rId1"/>
          <a:stretch/>
        </p:blipFill>
        <p:spPr>
          <a:xfrm>
            <a:off x="1170000" y="2340000"/>
            <a:ext cx="3809880" cy="332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2001-06-06T15:53:59Z</dcterms:created>
  <dc:creator>Marieanne</dc:creator>
  <dc:description/>
  <dc:language>en-US</dc:language>
  <cp:lastModifiedBy>Marieanne</cp:lastModifiedBy>
  <dcterms:modified xsi:type="dcterms:W3CDTF">2001-06-06T19:39:24Z</dcterms:modified>
  <cp:revision>2</cp:revision>
  <dc:subject/>
  <dc:title>TEXAS DEREGULATION</dc:title>
</cp:coreProperties>
</file>