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7410A3-FAD9-4BD0-8CD7-0AE14EC9BA3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73A3B9-B4D1-417D-B157-E3DE57F4C66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A83E31-C3CB-4E71-8E17-D6373640C24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4CAB5C3-5ED9-42E0-A14F-21B5AE31883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4952880" y="152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952880" y="9144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952880" y="167652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952880" y="2438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952880" y="312408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952880" y="38098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724280" y="457200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Amts owed 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swaps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952880" y="54100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952880" y="61722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934320" y="6172200"/>
            <a:ext cx="121896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371600" y="38098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09680" y="2666880"/>
            <a:ext cx="144792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324480" y="33526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7620120" y="380520"/>
            <a:ext cx="0" cy="297180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6324120" y="3808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2057400" y="1371240"/>
            <a:ext cx="0" cy="243828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057400" y="1371600"/>
            <a:ext cx="190512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962520" y="1371600"/>
            <a:ext cx="914400" cy="45720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2742840" y="4038480"/>
            <a:ext cx="30492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971800" y="3124080"/>
            <a:ext cx="0" cy="304920"/>
          </a:xfrm>
          <a:prstGeom prst="line">
            <a:avLst/>
          </a:prstGeom>
          <a:ln w="57240">
            <a:solidFill>
              <a:srgbClr val="66ff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971800" y="3429000"/>
            <a:ext cx="1905120" cy="0"/>
          </a:xfrm>
          <a:prstGeom prst="line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52280" y="4419720"/>
            <a:ext cx="25909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Monthly - Blue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33"/>
                </a:solidFill>
                <a:effectLst/>
                <a:uFillTx/>
                <a:latin typeface="Times New Roman"/>
              </a:rPr>
              <a:t>Annually - Green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Trustee Depository Acct. - 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Circle - EPMI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 - Index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 - Fixed Fin.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e-FB - Index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 - Fixed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09680" y="1600200"/>
            <a:ext cx="1447920" cy="60948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Fin-Buy (“FB”)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124080" y="3657600"/>
            <a:ext cx="1371600" cy="76212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Fin-Sell (“FS”)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505320" y="3200400"/>
            <a:ext cx="10666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971800" y="22860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86200" y="1981080"/>
            <a:ext cx="8380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743200" y="3809880"/>
            <a:ext cx="4572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343400" y="4267080"/>
            <a:ext cx="6858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7" name=""/>
          <p:cNvCxnSpPr>
            <a:stCxn id="8" idx="2"/>
            <a:endCxn id="9" idx="0"/>
          </p:cNvCxnSpPr>
          <p:nvPr/>
        </p:nvCxnSpPr>
        <p:spPr>
          <a:xfrm>
            <a:off x="5638680" y="609480"/>
            <a:ext cx="360" cy="3052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8" name=""/>
          <p:cNvCxnSpPr>
            <a:stCxn id="9" idx="2"/>
            <a:endCxn id="10" idx="0"/>
          </p:cNvCxnSpPr>
          <p:nvPr/>
        </p:nvCxnSpPr>
        <p:spPr>
          <a:xfrm>
            <a:off x="5638680" y="1371600"/>
            <a:ext cx="360" cy="3052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9" name=""/>
          <p:cNvCxnSpPr>
            <a:stCxn id="10" idx="2"/>
            <a:endCxn id="11" idx="0"/>
          </p:cNvCxnSpPr>
          <p:nvPr/>
        </p:nvCxnSpPr>
        <p:spPr>
          <a:xfrm>
            <a:off x="5638680" y="2133720"/>
            <a:ext cx="360" cy="30492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0" name=""/>
          <p:cNvCxnSpPr>
            <a:stCxn id="11" idx="2"/>
            <a:endCxn id="12" idx="0"/>
          </p:cNvCxnSpPr>
          <p:nvPr/>
        </p:nvCxnSpPr>
        <p:spPr>
          <a:xfrm>
            <a:off x="5638680" y="2895480"/>
            <a:ext cx="360" cy="22896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1" name=""/>
          <p:cNvCxnSpPr>
            <a:stCxn id="12" idx="2"/>
            <a:endCxn id="13" idx="0"/>
          </p:cNvCxnSpPr>
          <p:nvPr/>
        </p:nvCxnSpPr>
        <p:spPr>
          <a:xfrm>
            <a:off x="5638680" y="3581280"/>
            <a:ext cx="360" cy="2289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2" name=""/>
          <p:cNvCxnSpPr>
            <a:stCxn id="13" idx="2"/>
            <a:endCxn id="14" idx="0"/>
          </p:cNvCxnSpPr>
          <p:nvPr/>
        </p:nvCxnSpPr>
        <p:spPr>
          <a:xfrm>
            <a:off x="5638680" y="4267080"/>
            <a:ext cx="360" cy="3052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3" name=""/>
          <p:cNvCxnSpPr>
            <a:stCxn id="14" idx="2"/>
            <a:endCxn id="15" idx="0"/>
          </p:cNvCxnSpPr>
          <p:nvPr/>
        </p:nvCxnSpPr>
        <p:spPr>
          <a:xfrm>
            <a:off x="5638680" y="5181480"/>
            <a:ext cx="360" cy="2289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4" name=""/>
          <p:cNvCxnSpPr>
            <a:stCxn id="15" idx="2"/>
            <a:endCxn id="16" idx="0"/>
          </p:cNvCxnSpPr>
          <p:nvPr/>
        </p:nvCxnSpPr>
        <p:spPr>
          <a:xfrm>
            <a:off x="5638680" y="5867280"/>
            <a:ext cx="360" cy="3052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5" name=""/>
          <p:cNvCxnSpPr>
            <a:stCxn id="13" idx="1"/>
            <a:endCxn id="31" idx="6"/>
          </p:cNvCxnSpPr>
          <p:nvPr/>
        </p:nvCxnSpPr>
        <p:spPr>
          <a:xfrm flipH="1">
            <a:off x="4495680" y="4038480"/>
            <a:ext cx="457560" cy="72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6" name=""/>
          <p:cNvCxnSpPr>
            <a:stCxn id="10" idx="1"/>
            <a:endCxn id="30" idx="6"/>
          </p:cNvCxnSpPr>
          <p:nvPr/>
        </p:nvCxnSpPr>
        <p:spPr>
          <a:xfrm flipH="1">
            <a:off x="3657600" y="1905120"/>
            <a:ext cx="1295640" cy="36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7" name=""/>
          <p:cNvCxnSpPr>
            <a:stCxn id="30" idx="4"/>
            <a:endCxn id="19" idx="0"/>
          </p:cNvCxnSpPr>
          <p:nvPr/>
        </p:nvCxnSpPr>
        <p:spPr>
          <a:xfrm>
            <a:off x="2933640" y="2209680"/>
            <a:ext cx="360" cy="4575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8" name=""/>
          <p:cNvCxnSpPr>
            <a:stCxn id="16" idx="3"/>
            <a:endCxn id="17" idx="1"/>
          </p:cNvCxnSpPr>
          <p:nvPr/>
        </p:nvCxnSpPr>
        <p:spPr>
          <a:xfrm>
            <a:off x="6324480" y="6400800"/>
            <a:ext cx="610200" cy="3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sp>
        <p:nvSpPr>
          <p:cNvPr id="49" name=""/>
          <p:cNvSpPr/>
          <p:nvPr/>
        </p:nvSpPr>
        <p:spPr>
          <a:xfrm>
            <a:off x="609480" y="304920"/>
            <a:ext cx="2667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 of Funds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4952880" y="152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52880" y="9144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52880" y="2438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52880" y="312408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724280" y="457200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Amts owed 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swaps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952880" y="54100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952880" y="61722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934320" y="6172200"/>
            <a:ext cx="121896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324480" y="33526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7620120" y="380520"/>
            <a:ext cx="0" cy="297180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6324120" y="3808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V="1">
            <a:off x="2057400" y="1371240"/>
            <a:ext cx="0" cy="243828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057400" y="1371600"/>
            <a:ext cx="190512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962520" y="1371600"/>
            <a:ext cx="914400" cy="45720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2742840" y="4038480"/>
            <a:ext cx="30492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971800" y="3124080"/>
            <a:ext cx="0" cy="304920"/>
          </a:xfrm>
          <a:prstGeom prst="line">
            <a:avLst/>
          </a:prstGeom>
          <a:ln w="57240">
            <a:solidFill>
              <a:srgbClr val="66ff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971800" y="3429000"/>
            <a:ext cx="1905120" cy="0"/>
          </a:xfrm>
          <a:prstGeom prst="line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52280" y="4419720"/>
            <a:ext cx="25909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Monthly - Blue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33"/>
                </a:solidFill>
                <a:effectLst/>
                <a:uFillTx/>
                <a:latin typeface="Times New Roman"/>
              </a:rPr>
              <a:t>Annually - Green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Trustee Depository Acct. - 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Circle - EPMI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 - Index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 - Fixed Fin.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e-FB - Index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 - Fixed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505320" y="3200400"/>
            <a:ext cx="10666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971800" y="22860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886200" y="1981080"/>
            <a:ext cx="8380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743200" y="3809880"/>
            <a:ext cx="4572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343400" y="4267080"/>
            <a:ext cx="6858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3" name=""/>
          <p:cNvCxnSpPr>
            <a:stCxn id="50" idx="2"/>
            <a:endCxn id="51" idx="0"/>
          </p:cNvCxnSpPr>
          <p:nvPr/>
        </p:nvCxnSpPr>
        <p:spPr>
          <a:xfrm>
            <a:off x="5638320" y="623520"/>
            <a:ext cx="1080" cy="27684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74" name=""/>
          <p:cNvCxnSpPr>
            <a:stCxn id="51" idx="2"/>
          </p:cNvCxnSpPr>
          <p:nvPr/>
        </p:nvCxnSpPr>
        <p:spPr>
          <a:xfrm>
            <a:off x="5638320" y="1385640"/>
            <a:ext cx="1080" cy="27684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75" name=""/>
          <p:cNvCxnSpPr>
            <a:endCxn id="52" idx="0"/>
          </p:cNvCxnSpPr>
          <p:nvPr/>
        </p:nvCxnSpPr>
        <p:spPr>
          <a:xfrm>
            <a:off x="5638320" y="2147760"/>
            <a:ext cx="1080" cy="27720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76" name=""/>
          <p:cNvCxnSpPr>
            <a:stCxn id="52" idx="2"/>
            <a:endCxn id="53" idx="0"/>
          </p:cNvCxnSpPr>
          <p:nvPr/>
        </p:nvCxnSpPr>
        <p:spPr>
          <a:xfrm>
            <a:off x="5638320" y="2909880"/>
            <a:ext cx="1080" cy="2008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77" name=""/>
          <p:cNvCxnSpPr>
            <a:stCxn id="53" idx="2"/>
          </p:cNvCxnSpPr>
          <p:nvPr/>
        </p:nvCxnSpPr>
        <p:spPr>
          <a:xfrm>
            <a:off x="5638320" y="3595680"/>
            <a:ext cx="1080" cy="2008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78" name=""/>
          <p:cNvCxnSpPr>
            <a:endCxn id="54" idx="0"/>
          </p:cNvCxnSpPr>
          <p:nvPr/>
        </p:nvCxnSpPr>
        <p:spPr>
          <a:xfrm>
            <a:off x="5638320" y="4281120"/>
            <a:ext cx="1080" cy="27684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79" name=""/>
          <p:cNvCxnSpPr>
            <a:stCxn id="54" idx="2"/>
            <a:endCxn id="55" idx="0"/>
          </p:cNvCxnSpPr>
          <p:nvPr/>
        </p:nvCxnSpPr>
        <p:spPr>
          <a:xfrm>
            <a:off x="5638320" y="5195880"/>
            <a:ext cx="1080" cy="2008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80" name=""/>
          <p:cNvCxnSpPr>
            <a:stCxn id="55" idx="2"/>
            <a:endCxn id="56" idx="0"/>
          </p:cNvCxnSpPr>
          <p:nvPr/>
        </p:nvCxnSpPr>
        <p:spPr>
          <a:xfrm>
            <a:off x="5638320" y="5881320"/>
            <a:ext cx="1080" cy="27684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81" name=""/>
          <p:cNvCxnSpPr/>
          <p:nvPr/>
        </p:nvCxnSpPr>
        <p:spPr>
          <a:xfrm flipH="1">
            <a:off x="4509360" y="4038120"/>
            <a:ext cx="429480" cy="10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82" name=""/>
          <p:cNvCxnSpPr/>
          <p:nvPr/>
        </p:nvCxnSpPr>
        <p:spPr>
          <a:xfrm flipH="1">
            <a:off x="3671280" y="1904760"/>
            <a:ext cx="1267560" cy="10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83" name=""/>
          <p:cNvCxnSpPr/>
          <p:nvPr/>
        </p:nvCxnSpPr>
        <p:spPr>
          <a:xfrm>
            <a:off x="2933280" y="2223720"/>
            <a:ext cx="1080" cy="4294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84" name=""/>
          <p:cNvCxnSpPr>
            <a:stCxn id="56" idx="3"/>
            <a:endCxn id="57" idx="1"/>
          </p:cNvCxnSpPr>
          <p:nvPr/>
        </p:nvCxnSpPr>
        <p:spPr>
          <a:xfrm>
            <a:off x="6338880" y="6400440"/>
            <a:ext cx="581400" cy="10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sp>
        <p:nvSpPr>
          <p:cNvPr id="85" name=""/>
          <p:cNvSpPr/>
          <p:nvPr/>
        </p:nvSpPr>
        <p:spPr>
          <a:xfrm>
            <a:off x="609480" y="304920"/>
            <a:ext cx="2667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Original Flow of Funds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038480" y="3886200"/>
            <a:ext cx="14479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>
            <a:off x="4038480" y="3657600"/>
            <a:ext cx="137160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191120" y="2895480"/>
            <a:ext cx="129528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4191120" y="2590920"/>
            <a:ext cx="129528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419720" y="228600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419720" y="26668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419720" y="342900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343400" y="3733920"/>
            <a:ext cx="7621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Contract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981080" y="4648320"/>
            <a:ext cx="56390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Contribution is from inserting contracts on either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side of D/S in the Flow of Funds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 Sensitivity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1676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 Base Case: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 yea. Pro-forma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Debt: T + 450 bp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Ratio: 51.0%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ROE: 20.36%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Each 10 bp move equals .98% of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85800" y="53341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(-) Credit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(-) Risk Books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9" name=""/>
          <p:cNvGraphicFramePr/>
          <p:nvPr/>
        </p:nvGraphicFramePr>
        <p:xfrm>
          <a:off x="1600200" y="2666880"/>
          <a:ext cx="601992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2666880"/>
                    <a:ext cx="601992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Valuation vs. Debt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447920" y="5486400"/>
            <a:ext cx="64767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Each $3.00/kW-yr. capacity assumption creates $27 /kW of Value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2000-02-01T14:28:40Z</dcterms:created>
  <dc:creator>Ben Rogers</dc:creator>
  <dc:description/>
  <dc:language>en-US</dc:language>
  <cp:lastModifiedBy>Ben Rogers</cp:lastModifiedBy>
  <cp:lastPrinted>2000-02-02T18:03:13Z</cp:lastPrinted>
  <dcterms:modified xsi:type="dcterms:W3CDTF">2000-02-02T19:07:29Z</dcterms:modified>
  <cp:revision>27</cp:revision>
  <dc:subject/>
  <dc:title>No Slide Title</dc:title>
</cp:coreProperties>
</file>