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00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00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00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A7413C2-70B5-475E-A98F-4CC6143987AF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00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00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00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dt" idx="4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4"/>
          <p:cNvSpPr>
            <a:spLocks noGrp="1"/>
          </p:cNvSpPr>
          <p:nvPr>
            <p:ph type="ftr" idx="5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5"/>
          <p:cNvSpPr>
            <a:spLocks noGrp="1"/>
          </p:cNvSpPr>
          <p:nvPr>
            <p:ph type="sldNum" idx="6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B60C754-B9BD-4C50-AA54-09926FFB5385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dt" idx="7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ftr" idx="8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4"/>
          <p:cNvSpPr>
            <a:spLocks noGrp="1"/>
          </p:cNvSpPr>
          <p:nvPr>
            <p:ph type="sldNum" idx="9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F9BE3FD-660D-47FD-9035-660F6998A593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0" algn="ctr"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 algn="ctr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371600" algn="ctr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1828800" algn="ctr">
              <a:spcBef>
                <a:spcPts val="400"/>
              </a:spcBef>
              <a:buClr>
                <a:srgbClr val="000000"/>
              </a:buClr>
              <a:buFont typeface="Times New Roman"/>
              <a:buChar char="»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1828800">
              <a:spcBef>
                <a:spcPts val="400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1828800">
              <a:spcBef>
                <a:spcPts val="400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Strategic Alliance Proposal </a:t>
            </a:r>
            <a:br>
              <a:rPr sz="4000"/>
            </a:b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 the Asset Management of </a:t>
            </a:r>
            <a:br>
              <a:rPr sz="4000"/>
            </a:b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TECO Assets by Enron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vs. Other Providers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Merchant company culture from Board down.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merchant activities started in 1986.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Undisputed leader provider of power, gas and derivatives.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World wide capabilities in energy and communications markets.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Active in all energy commodities.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Most diverse market share.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Largest infrastructure in the industry.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Most Innovative Company 4 years running.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Possible Deal Structures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Fee only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Fee and performance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Performance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 Sharing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Fee Only Structure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3886200" y="1600200"/>
            <a:ext cx="1219320" cy="37339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5105520" y="2133720"/>
            <a:ext cx="17524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5105520" y="2590920"/>
            <a:ext cx="175248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2215080" y="1584360"/>
            <a:ext cx="155412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 Commodity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Outputs, Capacity, Energy,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Ancillary Services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914400" y="1600200"/>
            <a:ext cx="1219320" cy="37339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TECO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6858000" y="1600200"/>
            <a:ext cx="1219320" cy="37339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5145840" y="1600200"/>
            <a:ext cx="155412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 Commodity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Outputs, Capacity, Energy,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Ancillary Services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5188680" y="2193840"/>
            <a:ext cx="128412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 Commodity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Inputs, Coal, Gas, Oil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5105520" y="3124080"/>
            <a:ext cx="175248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5110200" y="2819520"/>
            <a:ext cx="18003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Commodity Price Pass Through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2062080" y="2819520"/>
            <a:ext cx="18003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Commodity Price Pass Through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2133720" y="2133720"/>
            <a:ext cx="17524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2133720" y="3124080"/>
            <a:ext cx="175248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2133720" y="2590920"/>
            <a:ext cx="175248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2133720" y="3962520"/>
            <a:ext cx="175248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2133720" y="4572000"/>
            <a:ext cx="17524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2063880" y="3429000"/>
            <a:ext cx="173340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Complete access to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Enron’s Merchant Capabilities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and Markets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2366280" y="2209680"/>
            <a:ext cx="128412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 Commodity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Inputs, Coal, Gas, Oil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2593080" y="4327560"/>
            <a:ext cx="4125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Fees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3404160" y="5638680"/>
            <a:ext cx="2381760" cy="106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Highest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 Profile: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100% TECO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P&amp;L: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100% TECO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P&amp;L Result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 Volatile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3400560" y="5638680"/>
            <a:ext cx="2361960" cy="1067040"/>
          </a:xfrm>
          <a:prstGeom prst="rect">
            <a:avLst/>
          </a:prstGeom>
          <a:noFill/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Fee &amp; Performance Structure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3886200" y="1600200"/>
            <a:ext cx="1219320" cy="3657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5105520" y="2133720"/>
            <a:ext cx="17524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5105520" y="2590920"/>
            <a:ext cx="175248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2215080" y="1584360"/>
            <a:ext cx="155412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 Commodity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Outputs, Capacity, Energy,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Ancillary Services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914400" y="1600200"/>
            <a:ext cx="1219320" cy="3657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TECO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6858000" y="1600200"/>
            <a:ext cx="1219320" cy="3657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5145840" y="1600200"/>
            <a:ext cx="155412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 Commodity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Outputs, Capacity, Energy,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Ancillary Services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5188680" y="2193840"/>
            <a:ext cx="128412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 Commodity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Inputs, Coal, Gas, Oil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5105520" y="3124080"/>
            <a:ext cx="175248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5110200" y="2819520"/>
            <a:ext cx="18003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Commodity Price Pass Through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2062080" y="2819520"/>
            <a:ext cx="18003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Commodity Price Pass Through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2133720" y="2133720"/>
            <a:ext cx="17524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2133720" y="3124080"/>
            <a:ext cx="175248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2133720" y="2590920"/>
            <a:ext cx="175248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2133720" y="3962520"/>
            <a:ext cx="175248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2133720" y="4572000"/>
            <a:ext cx="17524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2063880" y="3429000"/>
            <a:ext cx="173340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Complete access to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Enron’s Merchant Capabilities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and Markets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2366280" y="2209680"/>
            <a:ext cx="128412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 Commodity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Inputs, Coal, Gas, Oil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2593080" y="4327560"/>
            <a:ext cx="4125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Fees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3585600" y="5562720"/>
            <a:ext cx="1971000" cy="106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High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 Profile: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Shared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P&amp;L: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Shared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P&amp;L Result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 Volatile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2133720" y="5029200"/>
            <a:ext cx="17524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2367360" y="4784760"/>
            <a:ext cx="11818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Performance Bonus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3505320" y="5562720"/>
            <a:ext cx="2057400" cy="1066680"/>
          </a:xfrm>
          <a:prstGeom prst="rect">
            <a:avLst/>
          </a:prstGeom>
          <a:noFill/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Performance Structure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3886200" y="1600200"/>
            <a:ext cx="1219320" cy="3657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5105520" y="2133720"/>
            <a:ext cx="17524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5105520" y="2590920"/>
            <a:ext cx="175248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2215080" y="1584360"/>
            <a:ext cx="155412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 Commodity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Outputs, Capacity, Energy,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Ancillary Services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914400" y="1600200"/>
            <a:ext cx="1219320" cy="3657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TECO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6858000" y="1600200"/>
            <a:ext cx="1219320" cy="3657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5145840" y="1600200"/>
            <a:ext cx="155412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 Commodity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Outputs, Capacity, Energy,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Ancillary Services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5188680" y="2193840"/>
            <a:ext cx="128412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 Commodity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Inputs, Coal, Gas, Oil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5105520" y="3124080"/>
            <a:ext cx="175248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5110200" y="2819520"/>
            <a:ext cx="18003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Commodity Price Pass Through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2062080" y="2819520"/>
            <a:ext cx="18003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Commodity Price Pass Through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2133720" y="2133720"/>
            <a:ext cx="17524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2133720" y="3124080"/>
            <a:ext cx="175248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2133720" y="2590920"/>
            <a:ext cx="175248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2133720" y="3962520"/>
            <a:ext cx="175248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2063880" y="3429000"/>
            <a:ext cx="173340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Complete access to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Enron’s Merchant Capabilities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and Markets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2366280" y="2209680"/>
            <a:ext cx="128412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 Commodity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Inputs, Coal, Gas, Oil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3585600" y="5562720"/>
            <a:ext cx="1971000" cy="106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High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 Profile: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Shared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P&amp;L: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Shared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P&amp;L Result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 Volatile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2133720" y="5029200"/>
            <a:ext cx="17524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2367360" y="4784760"/>
            <a:ext cx="11818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Performance Bonus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3505320" y="5562720"/>
            <a:ext cx="2057400" cy="1066680"/>
          </a:xfrm>
          <a:prstGeom prst="rect">
            <a:avLst/>
          </a:prstGeom>
          <a:noFill/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 Shifting Structure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3886200" y="1600200"/>
            <a:ext cx="1219320" cy="35053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5105520" y="2133720"/>
            <a:ext cx="17524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5105520" y="2590920"/>
            <a:ext cx="175248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2215080" y="1584360"/>
            <a:ext cx="155412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 Commodity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Outputs, Capacity, Energy,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Ancillary Services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914400" y="1600200"/>
            <a:ext cx="1219320" cy="35053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TECO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6858000" y="1600200"/>
            <a:ext cx="1219320" cy="35053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5145840" y="1600200"/>
            <a:ext cx="155412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 Commodity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Outputs, Capacity, Energy,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Ancillary Services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5188680" y="2193840"/>
            <a:ext cx="128412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 Commodity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Inputs, Coal, Gas, Oil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5105520" y="3124080"/>
            <a:ext cx="17524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5454000" y="2819520"/>
            <a:ext cx="9428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Pricing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2281320" y="2819520"/>
            <a:ext cx="13716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 Price for Outputs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2133720" y="2133720"/>
            <a:ext cx="17524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2133720" y="3124080"/>
            <a:ext cx="17524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2133720" y="2590920"/>
            <a:ext cx="175248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2133720" y="4632480"/>
            <a:ext cx="175248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2061000" y="4098960"/>
            <a:ext cx="174024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Access to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Enron’s Merchant Capabilities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and Markets dependent on risk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2366280" y="2209680"/>
            <a:ext cx="128412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 Commodity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Inputs, Coal, Gas, Oil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3585600" y="5486400"/>
            <a:ext cx="1971000" cy="106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Lowest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 Profile: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Enron’s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P&amp;L: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Fixed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P&amp;L Result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 Stable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3505320" y="5486400"/>
            <a:ext cx="2057400" cy="1066680"/>
          </a:xfrm>
          <a:prstGeom prst="rect">
            <a:avLst/>
          </a:prstGeom>
          <a:noFill/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2133720" y="3429000"/>
            <a:ext cx="175248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2274840" y="3184560"/>
            <a:ext cx="12873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 Price for Inputs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5105520" y="3429000"/>
            <a:ext cx="175248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5414040" y="3200400"/>
            <a:ext cx="9428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Pricing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Overview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685800" y="17524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19999"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Asset Management Concept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“Enterprise Relationship” vs. Build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Essential Requirements of Successful Merchant Company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Human Requirements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Requirements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Corporate Requirements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Disadvantages of “Building Your Own”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Advantages of Enterprise Relationship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vs. Other Providers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Deal Structure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Asset Management Concept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 innovative “Enterprise Relationship” whereby TECO will utilize the merchant and administrative capabilities of Enron.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will be responsible for the commercial management of TECO’s assets.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TECO will have employees intermingled with Enron employees.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Significant cost savings.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Elimination of “trial &amp; error” costs and mistakes.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Immediate utilization of Enron resources, reporting and markets.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will manage TECO portfolios separately and exclusively for TECO’s account.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simplest terms, Enron will be the marketing and trading department for TECO.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Essential Requirements of </a:t>
            </a:r>
            <a:br>
              <a:rPr sz="3600"/>
            </a:b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 Successful Merchant Company</a:t>
            </a: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Significant investment in Human Resources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 mitigation discipline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Controls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Innovation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Markets and outlets for products and services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Culture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Human Requirements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685800" y="17524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Commercial Functions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Trading Capability-hourly, daily, spot and forwards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 Management &amp; Hedging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Origination &amp; Sales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Structure &amp; Analysis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Administrative Functions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Portfolio administration &amp; Operational Accounting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 Analysis &amp; Reporting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 Controls &amp; Measurement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Financial &amp; General Accounting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Legal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Requirements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Wholesale customers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Trading counterparts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Industrial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making ability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Creditworthiness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Corporate Requirements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Interwoven Corporate Policies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Trading Policy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 Management Policy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Compensation Plans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 to Market Accounting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Post audit and reviews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Culture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Merchant personnel and policies are usually different than the rest of corporation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Disadvantages of “Build Your Own”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Recruiting, hiring and moving people is a lengthy process.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Motivating and retaining people is an inexact science.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Training inexperience people is costly and lengthy.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Margin for error is great.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“Restart-ups” are common problem.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Many companies (Cinergy, PG&amp;E, El Paso) have had several “start-ups”.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Gaining customer diversified customer base takes years.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Backoffice infrastructure costly and can be ineffective during rapid grow stage.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Advantages of Enterprise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685800" y="16765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Immediate access to all requirements.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Have direct oversight and involvement.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Collaborative approach.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presence is immediate.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Large inherent risks are immediately quantified and reported on a daily MTM basis.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Significant cost savings.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TECO retains full control of its system and operations.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Expand TECO footprint.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Positive reaction from Wall Street and Board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2000-03-17T13:25:27Z</dcterms:created>
  <dc:creator>Bruce Sukaly</dc:creator>
  <dc:description/>
  <dc:language>en-US</dc:language>
  <cp:lastModifiedBy>bsukaly</cp:lastModifiedBy>
  <dcterms:modified xsi:type="dcterms:W3CDTF">2000-03-29T14:16:28Z</dcterms:modified>
  <cp:revision>15</cp:revision>
  <dc:subject/>
  <dc:title>Overview</dc:title>
</cp:coreProperties>
</file>