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87F2F6-EA97-4903-A2C0-B3B2810B2B1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37926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218960"/>
            <a:ext cx="37926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27C466-80AE-4FBF-9256-FF7ED3FBA109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E84B98-814E-40C9-997B-4D4B0B05ECDB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1ADBB8-F60D-4B7C-B455-D2F2963837E0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33297A-13A5-4747-8F19-383EAF65912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499"/>
              </a:spcBef>
              <a:buClr>
                <a:srgbClr val="3333cc"/>
              </a:buClr>
              <a:buSzPct val="75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80880" y="152280"/>
            <a:ext cx="838224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4123080" y="6507000"/>
            <a:ext cx="985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076960" y="6477120"/>
            <a:ext cx="99036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1537E0-BAB0-45AD-BC6C-A7AD044AF37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962520" y="762120"/>
          <a:ext cx="1218960" cy="121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62520" y="762120"/>
                    <a:ext cx="1218960" cy="121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590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Transborder Gas Services Ltd.</a:t>
            </a:r>
            <a:endParaRPr b="1" lang="en-US" sz="3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4191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Board Meeting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Cuiabá, March 28,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Amendment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 period of 19 years from the earliest of: i) the start of 3rd Commercial Phase, or ii) May 2001.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Interruptible, Interim and Extention of Primary Terms were all eliminated.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Service Date: February 7th 2001 (the day after SIRESE´s approval).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Information: Transredes shall supply information to Shipper about available capacity on its system on a monthly basis.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 and Payment : Transredes shall send an invoice to Shipper by the tenth of each month and Payment shall be due 15 days after invoice´s receipt.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Conditions Precedent were removed from the Agreement.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0DC3DC-4481-4713-AA84-48A13ABA0FF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Amendment </a:t>
            </a: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(Continued)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 can be used for either the Domestic and/or Export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 shall have the option to elect one or more new Receipt Points on Yabog North in up to 3 increments and subject to availability of capacity in the North system.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Shipper exercises option listed above, then Shipper shall have the option to transfer to one o more new Receipt Points in Yabog South in up to 3 increments and subject to availability of capacity in the South system.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Notwithstanding above, Shipper shall have the right to perform  additional transfers of MDQ in accordance to conditions and procedures established in GTC.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79ABBD-273E-452C-BAE1-D323CFCEB65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457200" y="4422600"/>
            <a:ext cx="19810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will partially/temporarily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keep daily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“Call Options” to take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back.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038480" y="43434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929200" y="4286160"/>
            <a:ext cx="1538280" cy="17337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S.A.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67080" y="5410080"/>
            <a:ext cx="15382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3366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467080" y="3809880"/>
            <a:ext cx="15382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43240" y="48006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74160" y="409896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41080" y="4886280"/>
            <a:ext cx="799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038480" y="556272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77400" y="534996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33800" y="5959440"/>
            <a:ext cx="190512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314600" y="571500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05520" y="1736640"/>
            <a:ext cx="15382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S.A.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424240" y="1752480"/>
            <a:ext cx="1538280" cy="990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254480" y="1812960"/>
            <a:ext cx="136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71400" y="223668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48120" y="24987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3947760" y="20415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038480" y="4680000"/>
            <a:ext cx="190512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319280" y="443556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Release vs. Assignment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Structure:</a:t>
            </a:r>
            <a:br>
              <a:rPr sz="1800"/>
            </a:br>
            <a:br>
              <a:rPr sz="1800"/>
            </a:br>
            <a:br>
              <a:rPr sz="1800"/>
            </a:br>
            <a:br>
              <a:rPr sz="1800"/>
            </a:br>
            <a:br>
              <a:rPr sz="1800"/>
            </a:br>
            <a:r>
              <a:rPr b="1" lang="es-MX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Structure: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PWC recommended to structure the transaction as an “assignment” rather than a “release” in order to avoid double taxation.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5BD706-3B2C-48F8-8833-550695F5918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Assignment - Deal Structure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Incoming Shipper: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Empresa Petrolera Andina S.A. and Maxus</a:t>
            </a: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 Inc. (“Replacement Shippers”)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Outgoing Shipper: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Ltd.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Transporter: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S.A.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 of Service: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Maxus shall be responsible for 60% of total capacity assigned to Replacement Shippers and Andina shall be responsible for the remaining 40% of the capacity assigned to Replacement Shippers.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shall be responsible for the payment of Capacity and Variable payments in case Replacement Shippers default or when capacity is reassigned to TBS.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shall keep a daily Call Option for the entire term of the agreement to take capacity back in the event that Andina fails to deliver gas under SCG - YPF/Andina GSA alledging Force Majeur.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 was approved by both SIRESE and the Lenders.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24FA1E-7F30-43B3-9FAF-F2BD8132060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Assignment - Deal Structure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440" y="1218960"/>
            <a:ext cx="38098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Tier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br>
              <a:rPr sz="1800"/>
            </a:b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br>
              <a:rPr sz="1800"/>
            </a:b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Date: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Route:</a:t>
            </a:r>
            <a:br>
              <a:rPr sz="1800"/>
            </a:b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1981080" y="1218960"/>
            <a:ext cx="64771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41,</a:t>
            </a:r>
            <a:r>
              <a:rPr b="1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000 MMBtu/day</a:t>
            </a: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2 months before Tier 2 expires, Parties will negotiate a possible increase in Tier 1 capacity which would be effective as of the end of Tier 2 Term.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years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However, Replacement Shippers have the right to reassign all or part of the capacity to TBS effective as of the 10th year of Tier 1 Start Date.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7th 2001 (the day after SIRESE´s approval).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Shippers have the right to elect Receipt Points on either Transredes north or south pipeline system in accordance to TBS-Transredes FT Agreement.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Before Cuiaba COD, full regulated tariff approved by SIRESE for Domestic and/or Export market payable to Transredes, 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plus U$S 10,000/month fee payable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TBS.</a:t>
            </a: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From Cuiaba COD onwards, full regulated tariff approved by SIRESE for Domestic and/or Export market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minus U$S 0.02/MMBtu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BCA861-AFE5-47D1-A9D2-0B93F57796F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Assignment - Deal Structure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440" y="1218960"/>
            <a:ext cx="38098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MX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Tier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Date: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Route:</a:t>
            </a:r>
            <a:br>
              <a:rPr sz="1800"/>
            </a:br>
            <a:br>
              <a:rPr sz="1800"/>
            </a:br>
            <a:br>
              <a:rPr sz="1800"/>
            </a:b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Tariff: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1981080" y="1218960"/>
            <a:ext cx="64771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41,</a:t>
            </a:r>
            <a:r>
              <a:rPr b="1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000 MMBtu/day</a:t>
            </a: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Start Date until 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30, 2001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7th 2001 (the day after SIRESE´s approval).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Shippers have the right to elect Receipt Points on Transredes north pipeline system. However, upon completion of Tier 2 term, TBS shall have the right to transfer the capacity back to Transredes south pipeline system.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 approved by SIRESE for Domestic market 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plus U$S 10,000/month fee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E4CCAA2-2E9E-4B70-A22E-941937F25B1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380880" y="1523880"/>
            <a:ext cx="8382240" cy="518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Tier 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br>
              <a:rPr sz="1800"/>
            </a:b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Tier 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274920" y="2419200"/>
            <a:ext cx="1082880" cy="12747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38080" y="3157560"/>
            <a:ext cx="1082880" cy="728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3366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38080" y="1981080"/>
            <a:ext cx="1082880" cy="728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211840" y="219384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1920960" y="3381480"/>
            <a:ext cx="1341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207160" y="312408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941480" y="3660840"/>
            <a:ext cx="133992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944360" y="345276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751040" y="2709720"/>
            <a:ext cx="1440" cy="447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171440" y="28177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1999800" y="5051520"/>
            <a:ext cx="1312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13080" y="5051520"/>
            <a:ext cx="1106640" cy="11714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28800" y="5730840"/>
            <a:ext cx="1058760" cy="669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3366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928800" y="4648320"/>
            <a:ext cx="1058760" cy="669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1855800" y="5318280"/>
            <a:ext cx="1440" cy="412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311920" y="480060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44480" y="537516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 flipV="1">
            <a:off x="1987200" y="5935680"/>
            <a:ext cx="131292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56480" y="571500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008080" y="6192720"/>
            <a:ext cx="131148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009520" y="598644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37720" y="5394240"/>
            <a:ext cx="105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$ 10,000/Month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" name=""/>
          <p:cNvGrpSpPr/>
          <p:nvPr/>
        </p:nvGrpSpPr>
        <p:grpSpPr>
          <a:xfrm>
            <a:off x="5182200" y="2057400"/>
            <a:ext cx="3594960" cy="1904760"/>
            <a:chOff x="5182200" y="2057400"/>
            <a:chExt cx="3594960" cy="1904760"/>
          </a:xfrm>
        </p:grpSpPr>
        <p:sp>
          <p:nvSpPr>
            <p:cNvPr id="112" name=""/>
            <p:cNvSpPr/>
            <p:nvPr/>
          </p:nvSpPr>
          <p:spPr>
            <a:xfrm flipH="1">
              <a:off x="6352920" y="2495520"/>
              <a:ext cx="13413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694280" y="2495520"/>
              <a:ext cx="1082880" cy="12747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00cc99"/>
                </a:gs>
              </a:gsLst>
              <a:path path="rect">
                <a:fillToRect l="50000" t="50000" r="50000" b="50000"/>
              </a:path>
            </a:gra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Transredes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5257440" y="3233520"/>
              <a:ext cx="1082880" cy="7286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993366"/>
                </a:gs>
              </a:gsLst>
              <a:path path="rect">
                <a:fillToRect l="50000" t="50000" r="50000" b="50000"/>
              </a:path>
            </a:gra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Andina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Maxus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5257440" y="2057400"/>
              <a:ext cx="1082880" cy="7286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66ff"/>
                </a:gs>
              </a:gsLst>
              <a:path path="rect">
                <a:fillToRect l="50000" t="50000" r="50000" b="50000"/>
              </a:path>
            </a:gra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 anchorCtr="1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TBS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631200" y="227016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FT Service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 flipH="1">
              <a:off x="6340320" y="3457440"/>
              <a:ext cx="13413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626520" y="3200400"/>
              <a:ext cx="7923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FT Service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360840" y="3736800"/>
              <a:ext cx="133992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363720" y="3528720"/>
              <a:ext cx="1319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Regulated Tariff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170400" y="2786040"/>
              <a:ext cx="1440" cy="447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5182200" y="2894040"/>
              <a:ext cx="1003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$ 0.02/MM Btu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1041840" y="1197000"/>
            <a:ext cx="309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From Start Date up to Plant´s COD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935320" y="1219320"/>
            <a:ext cx="168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After Plant´s COD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915840" y="280368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558200" y="5043600"/>
            <a:ext cx="1143000" cy="11714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181480" y="5043600"/>
            <a:ext cx="1059120" cy="1143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H="1" flipV="1">
            <a:off x="6240600" y="5525640"/>
            <a:ext cx="131256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509160" y="530532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 Service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261120" y="5783400"/>
            <a:ext cx="131112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262200" y="5565600"/>
            <a:ext cx="13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Tariff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800600" y="1295280"/>
            <a:ext cx="0" cy="518184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Assignment - Deal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1905120" y="24382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AE89D6-474B-4E13-A190-349703127B00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/>
          </p:nvPr>
        </p:nvSpPr>
        <p:spPr>
          <a:xfrm>
            <a:off x="380880" y="1218960"/>
            <a:ext cx="838224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451"/>
              </a:spcBef>
              <a:buNone/>
              <a:tabLst>
                <a:tab algn="l" pos="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s-MX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capacity is assigned to Replacement Shippers, Andina fails to deliver quantities nominated by Southern Cone Gas Ltd. (“SCG”) under the YPF Gas Supply Agreement (“GSA”).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Bolivian Transit Permit is successfully renewed on a yearly basis for the term of YPF GSA.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None/>
              <a:tabLst>
                <a:tab algn="l" pos="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None/>
              <a:tabLst>
                <a:tab algn="l" pos="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shall retain a daily call option for the entire term of the Agreement on the Yabog capacity in the event that Andina fails to deliver quantities nominated by Southern Cone Gas Ltd.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may use its own Bolivian gas portfolio (6-month gas contracts) to cover gas shortages.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30 TCF of Proven and Probable Reserves in Bolivia.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  <a:tab algn="l" pos="363384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Bolivian suppliers willing to sell gas immediately.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Risk Analysis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7107E4B-F303-47C2-A436-31F57C9D680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2314440" y="4414680"/>
            <a:ext cx="1876680" cy="866880"/>
          </a:xfrm>
          <a:prstGeom prst="rect">
            <a:avLst/>
          </a:prstGeom>
          <a:solidFill>
            <a:srgbClr val="ffffff"/>
          </a:solidFill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Andina 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Pluspetrol E&amp;P S.A.         10%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Perez Companc S.A.         20%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YPF S.A.                           20%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Bolivian Pension Funds    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162080" y="1181160"/>
            <a:ext cx="1352520" cy="952560"/>
          </a:xfrm>
          <a:prstGeom prst="rect">
            <a:avLst/>
          </a:prstGeom>
          <a:solidFill>
            <a:srgbClr val="ffffff"/>
          </a:solidFill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085760" y="1219320"/>
            <a:ext cx="1524240" cy="88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Transredes 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Enron   25%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Shell    25%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Bolivian Pension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Funds  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819520" y="1176480"/>
            <a:ext cx="1981080" cy="957240"/>
          </a:xfrm>
          <a:prstGeom prst="rect">
            <a:avLst/>
          </a:prstGeom>
          <a:solidFill>
            <a:srgbClr val="ffffff"/>
          </a:solidFill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743200" y="1176480"/>
            <a:ext cx="2119320" cy="97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Gas TransBoliviano 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Transredes 51%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Enron 17%, Shell 17%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Petrofert 9%, BHP 2%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British Gas 2%El Paso 2%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105520" y="1176480"/>
            <a:ext cx="1371600" cy="957240"/>
          </a:xfrm>
          <a:prstGeom prst="rect">
            <a:avLst/>
          </a:prstGeom>
          <a:solidFill>
            <a:srgbClr val="ffffff"/>
          </a:solidFill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05520" y="1143000"/>
            <a:ext cx="1371600" cy="85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Gas Oriente Boliviano Ltda.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Enron 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Shell 50%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386000" y="2967120"/>
            <a:ext cx="1585800" cy="761760"/>
          </a:xfrm>
          <a:prstGeom prst="rect">
            <a:avLst/>
          </a:prstGeom>
          <a:solidFill>
            <a:srgbClr val="ffffff"/>
          </a:solidFill>
          <a:ln w="28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581120" y="3124080"/>
            <a:ext cx="1219320" cy="43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SCG LTD.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100%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657600" y="2662200"/>
            <a:ext cx="1981080" cy="1371600"/>
          </a:xfrm>
          <a:prstGeom prst="rect">
            <a:avLst/>
          </a:prstGeom>
          <a:solidFill>
            <a:srgbClr val="ffffff"/>
          </a:solidFill>
          <a:ln w="28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657600" y="2633760"/>
            <a:ext cx="2057400" cy="13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Transborder                   Gas Services Ltd.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Enron 72.5%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Shell  27.5%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858000" y="1138320"/>
            <a:ext cx="1828800" cy="990360"/>
          </a:xfrm>
          <a:prstGeom prst="rect">
            <a:avLst/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858000" y="1123920"/>
            <a:ext cx="1828800" cy="10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Gas Occidente do Mato Grosso LTDA.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        56.25%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Shell           43.75%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010280" y="4510080"/>
            <a:ext cx="1828800" cy="762120"/>
          </a:xfrm>
          <a:prstGeom prst="rect">
            <a:avLst/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162920" y="4757760"/>
            <a:ext cx="1981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Electronorte PPA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772400" y="3800520"/>
            <a:ext cx="0" cy="69048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24480" y="5943600"/>
            <a:ext cx="762120" cy="0"/>
          </a:xfrm>
          <a:prstGeom prst="line">
            <a:avLst/>
          </a:prstGeom>
          <a:ln w="38160">
            <a:solidFill>
              <a:srgbClr val="003399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238880" y="57913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Contractual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429000" y="5943600"/>
            <a:ext cx="762120" cy="76320"/>
          </a:xfrm>
          <a:prstGeom prst="rect">
            <a:avLst/>
          </a:prstGeom>
          <a:solidFill>
            <a:srgbClr val="ff0000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419640" y="6172200"/>
            <a:ext cx="761760" cy="76320"/>
          </a:xfrm>
          <a:prstGeom prst="rect">
            <a:avLst/>
          </a:prstGeom>
          <a:solidFill>
            <a:srgbClr val="ff9900"/>
          </a:solidFill>
          <a:ln w="93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62120" y="5913360"/>
            <a:ext cx="761760" cy="76320"/>
          </a:xfrm>
          <a:prstGeom prst="rect">
            <a:avLst/>
          </a:prstGeom>
          <a:solidFill>
            <a:srgbClr val="009900"/>
          </a:solidFill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62120" y="6141960"/>
            <a:ext cx="761760" cy="76320"/>
          </a:xfrm>
          <a:prstGeom prst="rect">
            <a:avLst/>
          </a:prstGeom>
          <a:solidFill>
            <a:srgbClr val="990099"/>
          </a:solidFill>
          <a:ln w="936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334040" y="5837400"/>
            <a:ext cx="1676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Brazilian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343400" y="6066000"/>
            <a:ext cx="1752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dc8300"/>
                </a:solidFill>
                <a:effectLst/>
                <a:uFillTx/>
                <a:latin typeface="Times New Roman"/>
              </a:rPr>
              <a:t>Argentine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676520" y="583740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Cayman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685880" y="606600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990099"/>
                </a:solidFill>
                <a:effectLst/>
                <a:uFillTx/>
                <a:latin typeface="Times New Roman"/>
              </a:rPr>
              <a:t>Bolivian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52280" y="4414680"/>
            <a:ext cx="1600200" cy="879480"/>
          </a:xfrm>
          <a:prstGeom prst="rect">
            <a:avLst/>
          </a:prstGeom>
          <a:noFill/>
          <a:ln w="28440">
            <a:solidFill>
              <a:srgbClr val="dc8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dc8300"/>
                </a:solidFill>
                <a:effectLst/>
                <a:uFillTx/>
                <a:latin typeface="Times New Roman"/>
              </a:rPr>
              <a:t>YPF 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dc8300"/>
                </a:solidFill>
                <a:effectLst/>
                <a:uFillTx/>
                <a:latin typeface="Times New Roman"/>
              </a:rPr>
              <a:t>Repsol  100%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934320" y="2962440"/>
            <a:ext cx="1828800" cy="914400"/>
          </a:xfrm>
          <a:prstGeom prst="rect">
            <a:avLst/>
          </a:prstGeom>
          <a:solidFill>
            <a:srgbClr val="ffffff"/>
          </a:solidFill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EPE Ltda</a:t>
            </a:r>
            <a:r>
              <a:rPr b="1" lang="es-ES_tradnl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     58.88%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ES_tradnl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Shell       28.13%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LJM        13.00%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600200" y="525312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Gas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324480" y="5943600"/>
            <a:ext cx="762120" cy="0"/>
          </a:xfrm>
          <a:prstGeom prst="line">
            <a:avLst/>
          </a:prstGeom>
          <a:ln w="38160">
            <a:solidFill>
              <a:srgbClr val="0000ff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1447920" y="3728520"/>
            <a:ext cx="0" cy="68580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2705040" y="3728520"/>
            <a:ext cx="0" cy="68580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3029040" y="3212640"/>
            <a:ext cx="609480" cy="180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447920" y="2166840"/>
            <a:ext cx="2209680" cy="68580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962520" y="2128680"/>
            <a:ext cx="0" cy="53352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410080" y="2147760"/>
            <a:ext cx="0" cy="53352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0" y="1519200"/>
            <a:ext cx="152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Transporters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H="1">
            <a:off x="5638320" y="2128680"/>
            <a:ext cx="1600200" cy="83844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638680" y="3271680"/>
            <a:ext cx="1295640" cy="0"/>
          </a:xfrm>
          <a:prstGeom prst="line">
            <a:avLst/>
          </a:prstGeom>
          <a:ln w="2844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638680" y="3352680"/>
            <a:ext cx="1443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Bundled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462800" y="52578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Off Taker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234200" y="268596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Power Generator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747800" y="2695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ES_tradnl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Marketer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Annex: Cuiaba Project Contractual Structure</a:t>
            </a:r>
            <a:endParaRPr b="1" lang="en-US" sz="28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474F369-BE6A-4C21-A98B-188C071457D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Agenda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4475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TBS Organization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Budget Discussion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 (Nomination &amp; Dispatch)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Transredes-TBS Firm Transportation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Annex: Cuiab</a:t>
            </a:r>
            <a:r>
              <a:rPr b="0" lang="es-A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á project contractual structure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C681BE-1DA3-45E7-976F-24BDAC53E51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1611360" y="3073320"/>
            <a:ext cx="0" cy="37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20120" y="309096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200400" y="4800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95680" y="1930320"/>
            <a:ext cx="0" cy="1575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43480" y="4386240"/>
            <a:ext cx="2158920" cy="7952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Erwin Landivar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191040" y="3352680"/>
            <a:ext cx="2676240" cy="8384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52280" y="3352680"/>
            <a:ext cx="2667240" cy="825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Administration &amp;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Outsourced 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24480" y="3352680"/>
            <a:ext cx="2568600" cy="825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&amp; Regulatory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Outsourced to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/ V&amp;E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57560" y="2209680"/>
            <a:ext cx="2671920" cy="7034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Federico Cerisoli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00200" y="307188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17920" y="5613480"/>
            <a:ext cx="2184480" cy="706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&amp; Dispatch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Outsourced 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0400" y="5969160"/>
            <a:ext cx="343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149640" y="1219320"/>
            <a:ext cx="2671560" cy="703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187800" y="408132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TBS Organization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36D18D-E4D7-4AE7-8438-AA06F68CF55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7632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Budget Overview</a:t>
            </a:r>
            <a:endParaRPr b="1" lang="en-US" sz="3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776160" y="838080"/>
          <a:ext cx="7593120" cy="5562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6160" y="838080"/>
                    <a:ext cx="7593120" cy="556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30FF0F-C2D6-4A5F-B824-CC366E31BB0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Nomination &amp; Dispatch Services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Terms &amp; Conditions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218960"/>
            <a:ext cx="38098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br>
              <a:rPr sz="1800"/>
            </a:b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Date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Taxes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Limitation of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2742840" y="1218960"/>
            <a:ext cx="57150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Transborder Gas Services Ltd.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 do Sul Ltda.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 &amp; Dispatch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year from the Service Start Date. It can be extended for an additional 1-year-period by providing a 60 days prior notification.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Upon start of nominations for plant commissioning, with TBS providing notification 60 days in advance.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U$S 8,333.33 per calendar month, of which TBS is responsible for 75%.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applicable for given services, Enron shall be responsible for the amount of any tax.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amount of direct damages recoverable against a party for any liability shall not exceed, in any given contract year, an amount equal to 12 times the monthly charges in effect.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1DE0A3B-E536-4D6B-9949-59731A339E5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Nomination &amp; Dispatch Services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Main Services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and execute all forecasts and nominations and any possible revision to nominations as instructed by TBS.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appropiate nominations with gas suppliers and transporters and EPE.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Monitoring (Quantity, Quality).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Tracking of gas actually delivered to and taken by EPE and from gas suppliers.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delivery information to TBS.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Verification of invoices in terms of volumes, as well as the accuracy of the gas supplier´s monthly TOP statements.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imbalances with Transporters.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88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Daily, weekly, monthly and annual reporting to TBS on amounts of gas nominated, received and taken by gas producers, transporters and EPE.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B75120-EAA3-44BB-85AC-B58A5B1D404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Original Terms &amp; Conditions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440" y="1218960"/>
            <a:ext cx="38098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 of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br>
              <a:rPr sz="1800"/>
            </a:br>
            <a:br>
              <a:rPr sz="1800"/>
            </a:b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3200040" y="1218960"/>
            <a:ext cx="5257800" cy="518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S.A.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Transborder Gas Services Ltd.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82,000 MM Btu/day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A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 years. It can be extended via application of “Extension of Primary Term”. It can also be renewed upon mutual agreement.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Yacuiba – Río Grande (Yabog South)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1st, 2000.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regulated Export Tariff approved by SIRESE.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477094-4557-4E1E-B92D-B5CC5688145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Rationale for Amendment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Service Date not met.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Needed to conform the start-up schedule under the FT Agreement to completion of the power plant and GasBol and GasMat pipelines.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flexibility to release idle and/or unnecessary capacity.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YPF assigned 50% of the GSA to Andina.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901"/>
              </a:spcBef>
              <a:buClr>
                <a:srgbClr val="3333cc"/>
              </a:buClr>
              <a:buSzPct val="75000"/>
              <a:buFont typeface="Wingdings" charset="2"/>
              <a:buChar char="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SIRESE granted Transit Permit for YPF gas for 1 year.  If Transit Permit is not renewed, then YPF may deliver gas at Río Grande from its subsidiary Maxus.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s-MX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Accommodate the needs of the new owners of released capacity (Andina &amp; Maxus).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3333cc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Mitigate the project´s sunk costs keeping the same level of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179661-7C43-49AB-9BB0-2B26B34A552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YABOG FT Agreement</a:t>
            </a:r>
            <a:br>
              <a:rPr sz="3000"/>
            </a:b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Release Idle / Unnecessary Capacity</a:t>
            </a:r>
            <a:endParaRPr b="1" lang="en-US" sz="2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440" y="1218960"/>
            <a:ext cx="61722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Calculation of Volumes Effectively Needed by EPE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Total GSA DCQ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 Take or Pay 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(3) Gas volumes actually required by TBS at GTB inlet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(4) Minimum volumes required by SCG collectively from YPF/Andina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(5) Anticipated Quantities of YPF gas expected to be transported on Yabog (TOP)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(6) Andina gas to be called on at GTB inlet flange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(7) Gas to be purchased from 3rd party suppliers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7010280" y="1218960"/>
            <a:ext cx="144792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MMBtu/day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83,665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46,016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69,062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51,797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23,008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28,789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17,265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5029200"/>
            <a:ext cx="739152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DCQ as per the proposal to amend the GSA dated May 24, 1999.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per Clause 4.1, 55% of the DCQ in (1)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of gas projected to be required on average by Cuiabá power plant, grossed up for pipeline’s System Use Gas.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of the DCQ in (3) as per Clause 8.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Half of quantity  in (2), corresponding to YPF´s Take or Pay quantity.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(6) Difference between (4) and (5).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173160"/>
                <a:tab algn="l" pos="345960"/>
                <a:tab algn="l" pos="519120"/>
                <a:tab algn="l" pos="692280"/>
                <a:tab algn="l" pos="865080"/>
                <a:tab algn="l" pos="1038240"/>
                <a:tab algn="l" pos="1211400"/>
                <a:tab algn="l" pos="1384200"/>
                <a:tab algn="l" pos="1557360"/>
                <a:tab algn="l" pos="1730520"/>
                <a:tab algn="l" pos="1903320"/>
                <a:tab algn="l" pos="2076480"/>
                <a:tab algn="l" pos="2249640"/>
                <a:tab algn="l" pos="2422440"/>
                <a:tab algn="l" pos="2595600"/>
                <a:tab algn="l" pos="2768760"/>
                <a:tab algn="l" pos="2941560"/>
                <a:tab algn="l" pos="3114720"/>
                <a:tab algn="l" pos="3287880"/>
                <a:tab algn="l" pos="34606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Difference between (3) and (4).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DCC1E5-B9A5-40D5-9B96-4AF4365F6A6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2001-01-10T14:30:29Z</dcterms:created>
  <dc:creator>Enron America do Sul</dc:creator>
  <dc:description/>
  <dc:language>en-US</dc:language>
  <cp:lastModifiedBy>Federico</cp:lastModifiedBy>
  <cp:lastPrinted>2001-03-19T10:53:21Z</cp:lastPrinted>
  <dcterms:modified xsi:type="dcterms:W3CDTF">2001-03-22T23:38:37Z</dcterms:modified>
  <cp:revision>726</cp:revision>
  <dc:subject/>
  <dc:title>Enron South America Presentation</dc:title>
</cp:coreProperties>
</file>