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7.xml.rels" ContentType="application/vnd.openxmlformats-package.relationships+xml"/>
  <Override PartName="/ppt/slides/_rels/slide24.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1.xml.rels" ContentType="application/vnd.openxmlformats-package.relationships+xml"/>
  <Override PartName="/ppt/slides/_rels/slide19.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36.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notesSlides/_rels/notesSlide27.xml.rels" ContentType="application/vnd.openxmlformats-package.relationships+xml"/>
  <Override PartName="/ppt/notesSlides/_rels/notesSlide26.xml.rels" ContentType="application/vnd.openxmlformats-package.relationships+xml"/>
  <Override PartName="/ppt/notesSlides/_rels/notesSlide24.xml.rels" ContentType="application/vnd.openxmlformats-package.relationships+xml"/>
  <Override PartName="/ppt/notesSlides/_rels/notesSlide18.xml.rels" ContentType="application/vnd.openxmlformats-package.relationships+xml"/>
  <Override PartName="/ppt/notesSlides/_rels/notesSlide17.xml.rels" ContentType="application/vnd.openxmlformats-package.relationship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Lst>
  <p:sldSz cx="10058400" cy="7772400"/>
  <p:notesSz cx="9294813" cy="7008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
          <p:cNvSpPr/>
          <p:nvPr/>
        </p:nvSpPr>
        <p:spPr>
          <a:xfrm>
            <a:off x="0" y="0"/>
            <a:ext cx="9295200" cy="7009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49" name="PlaceHolder 1"/>
          <p:cNvSpPr>
            <a:spLocks noGrp="1"/>
          </p:cNvSpPr>
          <p:nvPr>
            <p:ph type="hdr"/>
          </p:nvPr>
        </p:nvSpPr>
        <p:spPr>
          <a:xfrm>
            <a:off x="0" y="-360"/>
            <a:ext cx="4029120" cy="351000"/>
          </a:xfrm>
          <a:prstGeom prst="rect">
            <a:avLst/>
          </a:prstGeom>
          <a:noFill/>
          <a:ln w="0">
            <a:noFill/>
          </a:ln>
        </p:spPr>
        <p:txBody>
          <a:bodyPr lIns="92880" rIns="92880" tIns="46440" bIns="46440" anchor="t">
            <a:noAutofit/>
          </a:bodyPr>
          <a:p>
            <a:pPr marL="216000"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0" name="PlaceHolder 2"/>
          <p:cNvSpPr>
            <a:spLocks noGrp="1"/>
          </p:cNvSpPr>
          <p:nvPr>
            <p:ph type="sldImg"/>
          </p:nvPr>
        </p:nvSpPr>
        <p:spPr>
          <a:xfrm>
            <a:off x="2946240" y="525600"/>
            <a:ext cx="3402000" cy="262872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move the slide</a:t>
            </a:r>
            <a:endParaRPr b="0" lang="en-US" sz="2400" strike="noStrike" u="none">
              <a:solidFill>
                <a:srgbClr val="000000"/>
              </a:solidFill>
              <a:effectLst/>
              <a:uFillTx/>
              <a:latin typeface="Palatino"/>
            </a:endParaRPr>
          </a:p>
        </p:txBody>
      </p:sp>
      <p:sp>
        <p:nvSpPr>
          <p:cNvPr id="51" name="PlaceHolder 3"/>
          <p:cNvSpPr>
            <a:spLocks noGrp="1"/>
          </p:cNvSpPr>
          <p:nvPr>
            <p:ph type="body"/>
          </p:nvPr>
        </p:nvSpPr>
        <p:spPr>
          <a:xfrm>
            <a:off x="1239480" y="3330360"/>
            <a:ext cx="6816600" cy="8413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Palatino"/>
              </a:rPr>
              <a:t>Click to edit the notes format</a:t>
            </a:r>
            <a:endParaRPr b="0" lang="en-US" sz="1100" strike="noStrike" u="none">
              <a:solidFill>
                <a:srgbClr val="000000"/>
              </a:solidFill>
              <a:effectLst/>
              <a:uFillTx/>
              <a:latin typeface="Palatino"/>
            </a:endParaRPr>
          </a:p>
        </p:txBody>
      </p:sp>
      <p:sp>
        <p:nvSpPr>
          <p:cNvPr id="52" name="PlaceHolder 4"/>
          <p:cNvSpPr>
            <a:spLocks noGrp="1"/>
          </p:cNvSpPr>
          <p:nvPr>
            <p:ph type="ftr" idx="4"/>
          </p:nvPr>
        </p:nvSpPr>
        <p:spPr>
          <a:xfrm>
            <a:off x="4657680" y="85680"/>
            <a:ext cx="4027680" cy="276120"/>
          </a:xfrm>
          <a:prstGeom prst="rect">
            <a:avLst/>
          </a:prstGeom>
          <a:noFill/>
          <a:ln w="0">
            <a:noFill/>
          </a:ln>
        </p:spPr>
        <p:txBody>
          <a:bodyPr lIns="92880" rIns="92880" tIns="46440" bIns="46440" anchor="b">
            <a:noAutofit/>
          </a:bodyPr>
          <a:lstStyle>
            <a:lvl1pPr marL="216000"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marL="216000"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txho/enx104/1222/00503sl.ppt</a:t>
            </a:r>
            <a:endParaRPr b="0" lang="en-US" sz="1200" strike="noStrike" u="none">
              <a:solidFill>
                <a:srgbClr val="000000"/>
              </a:solidFill>
              <a:effectLst/>
              <a:uFillTx/>
              <a:latin typeface="Times New Roman"/>
            </a:endParaRPr>
          </a:p>
        </p:txBody>
      </p:sp>
      <p:sp>
        <p:nvSpPr>
          <p:cNvPr id="53" name="PlaceHolder 5"/>
          <p:cNvSpPr>
            <a:spLocks noGrp="1"/>
          </p:cNvSpPr>
          <p:nvPr>
            <p:ph type="sldNum" idx="5"/>
          </p:nvPr>
        </p:nvSpPr>
        <p:spPr>
          <a:xfrm>
            <a:off x="5267160" y="6659640"/>
            <a:ext cx="4029120" cy="350640"/>
          </a:xfrm>
          <a:prstGeom prst="rect">
            <a:avLst/>
          </a:prstGeom>
          <a:noFill/>
          <a:ln w="0">
            <a:noFill/>
          </a:ln>
        </p:spPr>
        <p:txBody>
          <a:bodyPr lIns="92880" rIns="92880" tIns="46440" bIns="46440" anchor="b">
            <a:noAutofit/>
          </a:bodyPr>
          <a:lstStyle>
            <a:lvl1pPr marL="216000"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marL="216000"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DA9C1BB8-A525-489A-9E9B-7BA094FD6B1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8" name=""/>
          <p:cNvSpPr txBox="1"/>
          <p:nvPr/>
        </p:nvSpPr>
        <p:spPr>
          <a:xfrm>
            <a:off x="5267160" y="6659640"/>
            <a:ext cx="4029120" cy="35064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2F665E13-3C93-444C-A12B-91B13F569883}"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69" name=""/>
          <p:cNvSpPr txBox="1"/>
          <p:nvPr/>
        </p:nvSpPr>
        <p:spPr>
          <a:xfrm>
            <a:off x="4657680" y="85680"/>
            <a:ext cx="4027680" cy="276120"/>
          </a:xfrm>
          <a:prstGeom prst="rect">
            <a:avLst/>
          </a:prstGeom>
          <a:noFill/>
          <a:ln w="0">
            <a:noFill/>
          </a:ln>
        </p:spPr>
        <p:txBody>
          <a:bodyPr lIns="92880" rIns="92880" tIns="46440" bIns="46440" anchor="b">
            <a:sp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txho/enx104/1222/00503sl.ppt</a:t>
            </a:r>
            <a:endParaRPr b="0" lang="en-US" sz="1200" strike="noStrike" u="none">
              <a:solidFill>
                <a:srgbClr val="000000"/>
              </a:solidFill>
              <a:effectLst/>
              <a:uFillTx/>
              <a:latin typeface="Times New Roman"/>
            </a:endParaRPr>
          </a:p>
        </p:txBody>
      </p:sp>
      <p:sp>
        <p:nvSpPr>
          <p:cNvPr id="470" name=""/>
          <p:cNvSpPr txBox="1"/>
          <p:nvPr/>
        </p:nvSpPr>
        <p:spPr>
          <a:xfrm>
            <a:off x="0" y="-360"/>
            <a:ext cx="4029120" cy="35100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71" name="PlaceHolder 1"/>
          <p:cNvSpPr>
            <a:spLocks noGrp="1"/>
          </p:cNvSpPr>
          <p:nvPr>
            <p:ph type="sldImg"/>
          </p:nvPr>
        </p:nvSpPr>
        <p:spPr>
          <a:xfrm>
            <a:off x="2724120" y="372960"/>
            <a:ext cx="3849840" cy="2975040"/>
          </a:xfrm>
          <a:prstGeom prst="rect">
            <a:avLst/>
          </a:prstGeom>
          <a:ln w="0">
            <a:noFill/>
          </a:ln>
        </p:spPr>
      </p:sp>
      <p:sp>
        <p:nvSpPr>
          <p:cNvPr id="472" name="PlaceHolder 2"/>
          <p:cNvSpPr>
            <a:spLocks noGrp="1"/>
          </p:cNvSpPr>
          <p:nvPr>
            <p:ph type="body"/>
          </p:nvPr>
        </p:nvSpPr>
        <p:spPr>
          <a:xfrm>
            <a:off x="1238400" y="3347640"/>
            <a:ext cx="6819840" cy="31179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3" name=""/>
          <p:cNvSpPr txBox="1"/>
          <p:nvPr/>
        </p:nvSpPr>
        <p:spPr>
          <a:xfrm>
            <a:off x="5267160" y="6659640"/>
            <a:ext cx="4029120" cy="35064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87482AA3-7F5C-41DE-B5B9-2BB4C2963D6D}"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74" name=""/>
          <p:cNvSpPr txBox="1"/>
          <p:nvPr/>
        </p:nvSpPr>
        <p:spPr>
          <a:xfrm>
            <a:off x="4657680" y="85680"/>
            <a:ext cx="4027680" cy="276120"/>
          </a:xfrm>
          <a:prstGeom prst="rect">
            <a:avLst/>
          </a:prstGeom>
          <a:noFill/>
          <a:ln w="0">
            <a:noFill/>
          </a:ln>
        </p:spPr>
        <p:txBody>
          <a:bodyPr lIns="92880" rIns="92880" tIns="46440" bIns="46440" anchor="b">
            <a:sp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txho/enx104/1222/00503sl.ppt</a:t>
            </a:r>
            <a:endParaRPr b="0" lang="en-US" sz="1200" strike="noStrike" u="none">
              <a:solidFill>
                <a:srgbClr val="000000"/>
              </a:solidFill>
              <a:effectLst/>
              <a:uFillTx/>
              <a:latin typeface="Times New Roman"/>
            </a:endParaRPr>
          </a:p>
        </p:txBody>
      </p:sp>
      <p:sp>
        <p:nvSpPr>
          <p:cNvPr id="475" name=""/>
          <p:cNvSpPr txBox="1"/>
          <p:nvPr/>
        </p:nvSpPr>
        <p:spPr>
          <a:xfrm>
            <a:off x="0" y="-360"/>
            <a:ext cx="4029120" cy="35100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76" name="PlaceHolder 1"/>
          <p:cNvSpPr>
            <a:spLocks noGrp="1"/>
          </p:cNvSpPr>
          <p:nvPr>
            <p:ph type="sldImg"/>
          </p:nvPr>
        </p:nvSpPr>
        <p:spPr>
          <a:xfrm>
            <a:off x="2724120" y="372960"/>
            <a:ext cx="3849840" cy="2975040"/>
          </a:xfrm>
          <a:prstGeom prst="rect">
            <a:avLst/>
          </a:prstGeom>
          <a:ln w="0">
            <a:noFill/>
          </a:ln>
        </p:spPr>
      </p:sp>
      <p:sp>
        <p:nvSpPr>
          <p:cNvPr id="477" name="PlaceHolder 2"/>
          <p:cNvSpPr>
            <a:spLocks noGrp="1"/>
          </p:cNvSpPr>
          <p:nvPr>
            <p:ph type="body"/>
          </p:nvPr>
        </p:nvSpPr>
        <p:spPr>
          <a:xfrm>
            <a:off x="1238400" y="3347640"/>
            <a:ext cx="6819840" cy="31179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8" name=""/>
          <p:cNvSpPr txBox="1"/>
          <p:nvPr/>
        </p:nvSpPr>
        <p:spPr>
          <a:xfrm>
            <a:off x="5267160" y="6659640"/>
            <a:ext cx="4029120" cy="35064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F79D46F6-2AD5-4A15-89AC-650555DFFC8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79" name=""/>
          <p:cNvSpPr txBox="1"/>
          <p:nvPr/>
        </p:nvSpPr>
        <p:spPr>
          <a:xfrm>
            <a:off x="4657680" y="85680"/>
            <a:ext cx="4027680" cy="276120"/>
          </a:xfrm>
          <a:prstGeom prst="rect">
            <a:avLst/>
          </a:prstGeom>
          <a:noFill/>
          <a:ln w="0">
            <a:noFill/>
          </a:ln>
        </p:spPr>
        <p:txBody>
          <a:bodyPr lIns="92880" rIns="92880" tIns="46440" bIns="46440" anchor="b">
            <a:sp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txho/enx104/1222/00503sl.ppt</a:t>
            </a:r>
            <a:endParaRPr b="0" lang="en-US" sz="1200" strike="noStrike" u="none">
              <a:solidFill>
                <a:srgbClr val="000000"/>
              </a:solidFill>
              <a:effectLst/>
              <a:uFillTx/>
              <a:latin typeface="Times New Roman"/>
            </a:endParaRPr>
          </a:p>
        </p:txBody>
      </p:sp>
      <p:sp>
        <p:nvSpPr>
          <p:cNvPr id="480" name=""/>
          <p:cNvSpPr txBox="1"/>
          <p:nvPr/>
        </p:nvSpPr>
        <p:spPr>
          <a:xfrm>
            <a:off x="0" y="-360"/>
            <a:ext cx="4029120" cy="35100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81" name="PlaceHolder 1"/>
          <p:cNvSpPr>
            <a:spLocks noGrp="1"/>
          </p:cNvSpPr>
          <p:nvPr>
            <p:ph type="sldImg"/>
          </p:nvPr>
        </p:nvSpPr>
        <p:spPr>
          <a:xfrm>
            <a:off x="2724120" y="372960"/>
            <a:ext cx="3849840" cy="2975040"/>
          </a:xfrm>
          <a:prstGeom prst="rect">
            <a:avLst/>
          </a:prstGeom>
          <a:ln w="0">
            <a:noFill/>
          </a:ln>
        </p:spPr>
      </p:sp>
      <p:sp>
        <p:nvSpPr>
          <p:cNvPr id="482" name="PlaceHolder 2"/>
          <p:cNvSpPr>
            <a:spLocks noGrp="1"/>
          </p:cNvSpPr>
          <p:nvPr>
            <p:ph type="body"/>
          </p:nvPr>
        </p:nvSpPr>
        <p:spPr>
          <a:xfrm>
            <a:off x="1238400" y="3347640"/>
            <a:ext cx="6819840" cy="31179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3" name=""/>
          <p:cNvSpPr txBox="1"/>
          <p:nvPr/>
        </p:nvSpPr>
        <p:spPr>
          <a:xfrm>
            <a:off x="5267160" y="6659640"/>
            <a:ext cx="4029120" cy="35064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8B50BD4F-4A81-46B7-9ACD-40BA1CEB5DB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84" name=""/>
          <p:cNvSpPr txBox="1"/>
          <p:nvPr/>
        </p:nvSpPr>
        <p:spPr>
          <a:xfrm>
            <a:off x="4657680" y="85680"/>
            <a:ext cx="4027680" cy="276120"/>
          </a:xfrm>
          <a:prstGeom prst="rect">
            <a:avLst/>
          </a:prstGeom>
          <a:noFill/>
          <a:ln w="0">
            <a:noFill/>
          </a:ln>
        </p:spPr>
        <p:txBody>
          <a:bodyPr lIns="92880" rIns="92880" tIns="46440" bIns="46440" anchor="b">
            <a:sp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txho/enx104/1222/00503sl.ppt</a:t>
            </a:r>
            <a:endParaRPr b="0" lang="en-US" sz="1200" strike="noStrike" u="none">
              <a:solidFill>
                <a:srgbClr val="000000"/>
              </a:solidFill>
              <a:effectLst/>
              <a:uFillTx/>
              <a:latin typeface="Times New Roman"/>
            </a:endParaRPr>
          </a:p>
        </p:txBody>
      </p:sp>
      <p:sp>
        <p:nvSpPr>
          <p:cNvPr id="485" name=""/>
          <p:cNvSpPr txBox="1"/>
          <p:nvPr/>
        </p:nvSpPr>
        <p:spPr>
          <a:xfrm>
            <a:off x="0" y="-360"/>
            <a:ext cx="4029120" cy="35100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86" name="PlaceHolder 1"/>
          <p:cNvSpPr>
            <a:spLocks noGrp="1"/>
          </p:cNvSpPr>
          <p:nvPr>
            <p:ph type="sldImg"/>
          </p:nvPr>
        </p:nvSpPr>
        <p:spPr>
          <a:xfrm>
            <a:off x="2724120" y="372960"/>
            <a:ext cx="3849840" cy="2975040"/>
          </a:xfrm>
          <a:prstGeom prst="rect">
            <a:avLst/>
          </a:prstGeom>
          <a:ln w="0">
            <a:noFill/>
          </a:ln>
        </p:spPr>
      </p:sp>
      <p:sp>
        <p:nvSpPr>
          <p:cNvPr id="487" name="PlaceHolder 2"/>
          <p:cNvSpPr>
            <a:spLocks noGrp="1"/>
          </p:cNvSpPr>
          <p:nvPr>
            <p:ph type="body"/>
          </p:nvPr>
        </p:nvSpPr>
        <p:spPr>
          <a:xfrm>
            <a:off x="1238400" y="3347640"/>
            <a:ext cx="6819840" cy="31179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8" name=""/>
          <p:cNvSpPr txBox="1"/>
          <p:nvPr/>
        </p:nvSpPr>
        <p:spPr>
          <a:xfrm>
            <a:off x="5267160" y="6659640"/>
            <a:ext cx="4029120" cy="35064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090E088D-FF6B-4F72-8CB8-B8A09E674F5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89" name=""/>
          <p:cNvSpPr txBox="1"/>
          <p:nvPr/>
        </p:nvSpPr>
        <p:spPr>
          <a:xfrm>
            <a:off x="4657680" y="85680"/>
            <a:ext cx="4027680" cy="276120"/>
          </a:xfrm>
          <a:prstGeom prst="rect">
            <a:avLst/>
          </a:prstGeom>
          <a:noFill/>
          <a:ln w="0">
            <a:noFill/>
          </a:ln>
        </p:spPr>
        <p:txBody>
          <a:bodyPr lIns="92880" rIns="92880" tIns="46440" bIns="46440" anchor="b">
            <a:spAutoFit/>
          </a:bodyPr>
          <a:p>
            <a:pPr marL="216000" indent="-216000" algn="r">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txho/enx104/1222/00503sl.ppt</a:t>
            </a:r>
            <a:endParaRPr b="0" lang="en-US" sz="1200" strike="noStrike" u="none">
              <a:solidFill>
                <a:srgbClr val="000000"/>
              </a:solidFill>
              <a:effectLst/>
              <a:uFillTx/>
              <a:latin typeface="Times New Roman"/>
            </a:endParaRPr>
          </a:p>
        </p:txBody>
      </p:sp>
      <p:sp>
        <p:nvSpPr>
          <p:cNvPr id="490" name=""/>
          <p:cNvSpPr txBox="1"/>
          <p:nvPr/>
        </p:nvSpPr>
        <p:spPr>
          <a:xfrm>
            <a:off x="0" y="-360"/>
            <a:ext cx="4029120" cy="35100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91" name="PlaceHolder 1"/>
          <p:cNvSpPr>
            <a:spLocks noGrp="1"/>
          </p:cNvSpPr>
          <p:nvPr>
            <p:ph type="sldImg"/>
          </p:nvPr>
        </p:nvSpPr>
        <p:spPr>
          <a:xfrm>
            <a:off x="2724120" y="372960"/>
            <a:ext cx="3849840" cy="2975040"/>
          </a:xfrm>
          <a:prstGeom prst="rect">
            <a:avLst/>
          </a:prstGeom>
          <a:ln w="0">
            <a:noFill/>
          </a:ln>
        </p:spPr>
      </p:sp>
      <p:sp>
        <p:nvSpPr>
          <p:cNvPr id="492" name="PlaceHolder 2"/>
          <p:cNvSpPr>
            <a:spLocks noGrp="1"/>
          </p:cNvSpPr>
          <p:nvPr>
            <p:ph type="body"/>
          </p:nvPr>
        </p:nvSpPr>
        <p:spPr>
          <a:xfrm>
            <a:off x="1238400" y="3347640"/>
            <a:ext cx="6819840" cy="31179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30240" y="2020680"/>
            <a:ext cx="731376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 name="PlaceHolder 2"/>
          <p:cNvSpPr>
            <a:spLocks noGrp="1"/>
          </p:cNvSpPr>
          <p:nvPr>
            <p:ph type="body"/>
          </p:nvPr>
        </p:nvSpPr>
        <p:spPr>
          <a:xfrm>
            <a:off x="1830240" y="2587320"/>
            <a:ext cx="73137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 name="PlaceHolder 3"/>
          <p:cNvSpPr>
            <a:spLocks noGrp="1"/>
          </p:cNvSpPr>
          <p:nvPr>
            <p:ph type="sldNum" idx="1"/>
          </p:nvPr>
        </p:nvSpPr>
        <p:spPr>
          <a:xfrm>
            <a:off x="9418680" y="7183080"/>
            <a:ext cx="185760" cy="18324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59F44FC6-E7EF-4210-805E-75E61B99D5B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3" name="McK Slide Elements"/>
          <p:cNvGrpSpPr/>
          <p:nvPr/>
        </p:nvGrpSpPr>
        <p:grpSpPr>
          <a:xfrm>
            <a:off x="1828800" y="876240"/>
            <a:ext cx="7315560" cy="6261120"/>
            <a:chOff x="1828800" y="876240"/>
            <a:chExt cx="7315560" cy="6261120"/>
          </a:xfrm>
        </p:grpSpPr>
        <p:sp>
          <p:nvSpPr>
            <p:cNvPr id="4" name="McK Separator"/>
            <p:cNvSpPr/>
            <p:nvPr/>
          </p:nvSpPr>
          <p:spPr>
            <a:xfrm>
              <a:off x="1830240" y="2001960"/>
              <a:ext cx="73137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5" name="McK Annotation" hidden="1"/>
            <p:cNvSpPr/>
            <p:nvPr/>
          </p:nvSpPr>
          <p:spPr>
            <a:xfrm>
              <a:off x="1830240" y="876240"/>
              <a:ext cx="548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Arial"/>
              </a:endParaRPr>
            </a:p>
          </p:txBody>
        </p:sp>
        <p:sp>
          <p:nvSpPr>
            <p:cNvPr id="6" name="McK Footnote" hidden="1"/>
            <p:cNvSpPr/>
            <p:nvPr/>
          </p:nvSpPr>
          <p:spPr>
            <a:xfrm>
              <a:off x="1830240" y="6836400"/>
              <a:ext cx="731376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Arial"/>
              </a:endParaRPr>
            </a:p>
          </p:txBody>
        </p:sp>
        <p:grpSp>
          <p:nvGrpSpPr>
            <p:cNvPr id="7" name="McK Sticker"/>
            <p:cNvGrpSpPr/>
            <p:nvPr/>
          </p:nvGrpSpPr>
          <p:grpSpPr>
            <a:xfrm>
              <a:off x="8648280" y="2058840"/>
              <a:ext cx="496080" cy="176400"/>
              <a:chOff x="8648280" y="2058840"/>
              <a:chExt cx="496080" cy="176400"/>
            </a:xfrm>
          </p:grpSpPr>
          <p:grpSp>
            <p:nvGrpSpPr>
              <p:cNvPr id="8" name=""/>
              <p:cNvGrpSpPr/>
              <p:nvPr/>
            </p:nvGrpSpPr>
            <p:grpSpPr>
              <a:xfrm>
                <a:off x="8659800" y="2058840"/>
                <a:ext cx="483840" cy="176400"/>
                <a:chOff x="8659800" y="2058840"/>
                <a:chExt cx="483840" cy="176400"/>
              </a:xfrm>
            </p:grpSpPr>
            <p:sp>
              <p:nvSpPr>
                <p:cNvPr id="9" name=""/>
                <p:cNvSpPr/>
                <p:nvPr/>
              </p:nvSpPr>
              <p:spPr>
                <a:xfrm>
                  <a:off x="8659800" y="20588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 name=""/>
                <p:cNvSpPr/>
                <p:nvPr/>
              </p:nvSpPr>
              <p:spPr>
                <a:xfrm>
                  <a:off x="8659800" y="22352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1" name="McK Footnote" hidden="1"/>
              <p:cNvSpPr/>
              <p:nvPr/>
            </p:nvSpPr>
            <p:spPr>
              <a:xfrm>
                <a:off x="8648280" y="2077920"/>
                <a:ext cx="49608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STICKER</a:t>
                </a:r>
                <a:endParaRPr b="0" lang="en-US" sz="900" strike="noStrike" u="none">
                  <a:solidFill>
                    <a:srgbClr val="000000"/>
                  </a:solidFill>
                  <a:effectLst/>
                  <a:uFillTx/>
                  <a:latin typeface="Arial"/>
                </a:endParaRPr>
              </a:p>
            </p:txBody>
          </p:sp>
        </p:grpSp>
        <p:grpSp>
          <p:nvGrpSpPr>
            <p:cNvPr id="12" name="McK Legend"/>
            <p:cNvGrpSpPr/>
            <p:nvPr/>
          </p:nvGrpSpPr>
          <p:grpSpPr>
            <a:xfrm>
              <a:off x="8443800" y="2422440"/>
              <a:ext cx="691200" cy="677880"/>
              <a:chOff x="8443800" y="2422440"/>
              <a:chExt cx="691200" cy="677880"/>
            </a:xfrm>
          </p:grpSpPr>
          <p:grpSp>
            <p:nvGrpSpPr>
              <p:cNvPr id="13" name=""/>
              <p:cNvGrpSpPr/>
              <p:nvPr/>
            </p:nvGrpSpPr>
            <p:grpSpPr>
              <a:xfrm>
                <a:off x="8443800" y="2422440"/>
                <a:ext cx="691200" cy="137880"/>
                <a:chOff x="8443800" y="2422440"/>
                <a:chExt cx="691200" cy="137880"/>
              </a:xfrm>
            </p:grpSpPr>
            <p:sp>
              <p:nvSpPr>
                <p:cNvPr id="14" name="" hidden="1"/>
                <p:cNvSpPr/>
                <p:nvPr/>
              </p:nvSpPr>
              <p:spPr>
                <a:xfrm>
                  <a:off x="8443800" y="24256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 name="McK Footnote" hidden="1"/>
                <p:cNvSpPr/>
                <p:nvPr/>
              </p:nvSpPr>
              <p:spPr>
                <a:xfrm>
                  <a:off x="8753040" y="242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16" name=""/>
              <p:cNvGrpSpPr/>
              <p:nvPr/>
            </p:nvGrpSpPr>
            <p:grpSpPr>
              <a:xfrm>
                <a:off x="8443800" y="2602080"/>
                <a:ext cx="691200" cy="137880"/>
                <a:chOff x="8443800" y="2602080"/>
                <a:chExt cx="691200" cy="137880"/>
              </a:xfrm>
            </p:grpSpPr>
            <p:sp>
              <p:nvSpPr>
                <p:cNvPr id="17" name="" hidden="1"/>
                <p:cNvSpPr/>
                <p:nvPr/>
              </p:nvSpPr>
              <p:spPr>
                <a:xfrm>
                  <a:off x="8443800" y="260676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McK Footnote" hidden="1"/>
                <p:cNvSpPr/>
                <p:nvPr/>
              </p:nvSpPr>
              <p:spPr>
                <a:xfrm>
                  <a:off x="8753040" y="260208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19" name=""/>
              <p:cNvGrpSpPr/>
              <p:nvPr/>
            </p:nvGrpSpPr>
            <p:grpSpPr>
              <a:xfrm>
                <a:off x="8443800" y="2781360"/>
                <a:ext cx="691200" cy="137880"/>
                <a:chOff x="8443800" y="2781360"/>
                <a:chExt cx="691200" cy="137880"/>
              </a:xfrm>
            </p:grpSpPr>
            <p:sp>
              <p:nvSpPr>
                <p:cNvPr id="20" name="" hidden="1"/>
                <p:cNvSpPr/>
                <p:nvPr/>
              </p:nvSpPr>
              <p:spPr>
                <a:xfrm>
                  <a:off x="8443800" y="2784600"/>
                  <a:ext cx="255600" cy="128520"/>
                </a:xfrm>
                <a:prstGeom prst="rect">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 name="McK Footnote" hidden="1"/>
                <p:cNvSpPr/>
                <p:nvPr/>
              </p:nvSpPr>
              <p:spPr>
                <a:xfrm>
                  <a:off x="8753040" y="278136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2" name=""/>
              <p:cNvGrpSpPr/>
              <p:nvPr/>
            </p:nvGrpSpPr>
            <p:grpSpPr>
              <a:xfrm>
                <a:off x="8443800" y="2962440"/>
                <a:ext cx="691200" cy="137880"/>
                <a:chOff x="8443800" y="2962440"/>
                <a:chExt cx="691200" cy="137880"/>
              </a:xfrm>
            </p:grpSpPr>
            <p:sp>
              <p:nvSpPr>
                <p:cNvPr id="23" name="" hidden="1"/>
                <p:cNvSpPr/>
                <p:nvPr/>
              </p:nvSpPr>
              <p:spPr>
                <a:xfrm>
                  <a:off x="8443800" y="2965320"/>
                  <a:ext cx="255600" cy="128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4" name="McK Footnote" hidden="1"/>
                <p:cNvSpPr/>
                <p:nvPr/>
              </p:nvSpPr>
              <p:spPr>
                <a:xfrm>
                  <a:off x="8753040" y="296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sp>
          <p:nvSpPr>
            <p:cNvPr id="25" name="McK Measure" hidden="1"/>
            <p:cNvSpPr/>
            <p:nvPr/>
          </p:nvSpPr>
          <p:spPr>
            <a:xfrm>
              <a:off x="1828800" y="2271600"/>
              <a:ext cx="107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Arial"/>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1830240" y="2020680"/>
            <a:ext cx="731376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27" name="PlaceHolder 2"/>
          <p:cNvSpPr>
            <a:spLocks noGrp="1"/>
          </p:cNvSpPr>
          <p:nvPr>
            <p:ph type="body"/>
          </p:nvPr>
        </p:nvSpPr>
        <p:spPr>
          <a:xfrm>
            <a:off x="1830240" y="2587320"/>
            <a:ext cx="73137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8" name="PlaceHolder 3"/>
          <p:cNvSpPr>
            <a:spLocks noGrp="1"/>
          </p:cNvSpPr>
          <p:nvPr>
            <p:ph type="sldNum" idx="2"/>
          </p:nvPr>
        </p:nvSpPr>
        <p:spPr>
          <a:xfrm>
            <a:off x="9418680" y="7183080"/>
            <a:ext cx="185760" cy="18324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4585F367-67C8-4A8F-B122-A7C4347ED8D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29" name="McK Slide Elements"/>
          <p:cNvGrpSpPr/>
          <p:nvPr/>
        </p:nvGrpSpPr>
        <p:grpSpPr>
          <a:xfrm>
            <a:off x="1828800" y="876240"/>
            <a:ext cx="7315560" cy="6261120"/>
            <a:chOff x="1828800" y="876240"/>
            <a:chExt cx="7315560" cy="6261120"/>
          </a:xfrm>
        </p:grpSpPr>
        <p:sp>
          <p:nvSpPr>
            <p:cNvPr id="30" name="McK Separator"/>
            <p:cNvSpPr/>
            <p:nvPr/>
          </p:nvSpPr>
          <p:spPr>
            <a:xfrm>
              <a:off x="1830240" y="2001960"/>
              <a:ext cx="73137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5" name="McK Annotation" hidden="1"/>
            <p:cNvSpPr/>
            <p:nvPr/>
          </p:nvSpPr>
          <p:spPr>
            <a:xfrm>
              <a:off x="1830240" y="876240"/>
              <a:ext cx="548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Arial"/>
              </a:endParaRPr>
            </a:p>
          </p:txBody>
        </p:sp>
        <p:sp>
          <p:nvSpPr>
            <p:cNvPr id="6" name="McK Footnote" hidden="1"/>
            <p:cNvSpPr/>
            <p:nvPr/>
          </p:nvSpPr>
          <p:spPr>
            <a:xfrm>
              <a:off x="1830240" y="6836400"/>
              <a:ext cx="731376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Arial"/>
              </a:endParaRPr>
            </a:p>
          </p:txBody>
        </p:sp>
        <p:grpSp>
          <p:nvGrpSpPr>
            <p:cNvPr id="31" name="McK Sticker"/>
            <p:cNvGrpSpPr/>
            <p:nvPr/>
          </p:nvGrpSpPr>
          <p:grpSpPr>
            <a:xfrm>
              <a:off x="8648280" y="2058840"/>
              <a:ext cx="496080" cy="176400"/>
              <a:chOff x="8648280" y="2058840"/>
              <a:chExt cx="496080" cy="176400"/>
            </a:xfrm>
          </p:grpSpPr>
          <p:grpSp>
            <p:nvGrpSpPr>
              <p:cNvPr id="32" name=""/>
              <p:cNvGrpSpPr/>
              <p:nvPr/>
            </p:nvGrpSpPr>
            <p:grpSpPr>
              <a:xfrm>
                <a:off x="8659800" y="2058840"/>
                <a:ext cx="483840" cy="176400"/>
                <a:chOff x="8659800" y="2058840"/>
                <a:chExt cx="483840" cy="176400"/>
              </a:xfrm>
            </p:grpSpPr>
            <p:sp>
              <p:nvSpPr>
                <p:cNvPr id="33" name=""/>
                <p:cNvSpPr/>
                <p:nvPr/>
              </p:nvSpPr>
              <p:spPr>
                <a:xfrm>
                  <a:off x="8659800" y="20588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 name=""/>
                <p:cNvSpPr/>
                <p:nvPr/>
              </p:nvSpPr>
              <p:spPr>
                <a:xfrm>
                  <a:off x="8659800" y="22352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1" name="McK Footnote" hidden="1"/>
              <p:cNvSpPr/>
              <p:nvPr/>
            </p:nvSpPr>
            <p:spPr>
              <a:xfrm>
                <a:off x="8648280" y="2077920"/>
                <a:ext cx="49608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STICKER</a:t>
                </a:r>
                <a:endParaRPr b="0" lang="en-US" sz="900" strike="noStrike" u="none">
                  <a:solidFill>
                    <a:srgbClr val="000000"/>
                  </a:solidFill>
                  <a:effectLst/>
                  <a:uFillTx/>
                  <a:latin typeface="Arial"/>
                </a:endParaRPr>
              </a:p>
            </p:txBody>
          </p:sp>
        </p:grpSp>
        <p:grpSp>
          <p:nvGrpSpPr>
            <p:cNvPr id="35" name="McK Legend"/>
            <p:cNvGrpSpPr/>
            <p:nvPr/>
          </p:nvGrpSpPr>
          <p:grpSpPr>
            <a:xfrm>
              <a:off x="8443800" y="2422440"/>
              <a:ext cx="691200" cy="677880"/>
              <a:chOff x="8443800" y="2422440"/>
              <a:chExt cx="691200" cy="677880"/>
            </a:xfrm>
          </p:grpSpPr>
          <p:grpSp>
            <p:nvGrpSpPr>
              <p:cNvPr id="36" name=""/>
              <p:cNvGrpSpPr/>
              <p:nvPr/>
            </p:nvGrpSpPr>
            <p:grpSpPr>
              <a:xfrm>
                <a:off x="8443800" y="2422440"/>
                <a:ext cx="691200" cy="137880"/>
                <a:chOff x="8443800" y="2422440"/>
                <a:chExt cx="691200" cy="137880"/>
              </a:xfrm>
            </p:grpSpPr>
            <p:sp>
              <p:nvSpPr>
                <p:cNvPr id="14" name="" hidden="1"/>
                <p:cNvSpPr/>
                <p:nvPr/>
              </p:nvSpPr>
              <p:spPr>
                <a:xfrm>
                  <a:off x="8443800" y="24256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 name="McK Footnote" hidden="1"/>
                <p:cNvSpPr/>
                <p:nvPr/>
              </p:nvSpPr>
              <p:spPr>
                <a:xfrm>
                  <a:off x="8753040" y="242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37" name=""/>
              <p:cNvGrpSpPr/>
              <p:nvPr/>
            </p:nvGrpSpPr>
            <p:grpSpPr>
              <a:xfrm>
                <a:off x="8443800" y="2602080"/>
                <a:ext cx="691200" cy="137880"/>
                <a:chOff x="8443800" y="2602080"/>
                <a:chExt cx="691200" cy="137880"/>
              </a:xfrm>
            </p:grpSpPr>
            <p:sp>
              <p:nvSpPr>
                <p:cNvPr id="17" name="" hidden="1"/>
                <p:cNvSpPr/>
                <p:nvPr/>
              </p:nvSpPr>
              <p:spPr>
                <a:xfrm>
                  <a:off x="8443800" y="260676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McK Footnote" hidden="1"/>
                <p:cNvSpPr/>
                <p:nvPr/>
              </p:nvSpPr>
              <p:spPr>
                <a:xfrm>
                  <a:off x="8753040" y="260208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38" name=""/>
              <p:cNvGrpSpPr/>
              <p:nvPr/>
            </p:nvGrpSpPr>
            <p:grpSpPr>
              <a:xfrm>
                <a:off x="8443800" y="2781360"/>
                <a:ext cx="691200" cy="137880"/>
                <a:chOff x="8443800" y="2781360"/>
                <a:chExt cx="691200" cy="137880"/>
              </a:xfrm>
            </p:grpSpPr>
            <p:sp>
              <p:nvSpPr>
                <p:cNvPr id="20" name="" hidden="1"/>
                <p:cNvSpPr/>
                <p:nvPr/>
              </p:nvSpPr>
              <p:spPr>
                <a:xfrm>
                  <a:off x="8443800" y="2784600"/>
                  <a:ext cx="255600" cy="128520"/>
                </a:xfrm>
                <a:prstGeom prst="rect">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 name="McK Footnote" hidden="1"/>
                <p:cNvSpPr/>
                <p:nvPr/>
              </p:nvSpPr>
              <p:spPr>
                <a:xfrm>
                  <a:off x="8753040" y="278136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39" name=""/>
              <p:cNvGrpSpPr/>
              <p:nvPr/>
            </p:nvGrpSpPr>
            <p:grpSpPr>
              <a:xfrm>
                <a:off x="8443800" y="2962440"/>
                <a:ext cx="691200" cy="137880"/>
                <a:chOff x="8443800" y="2962440"/>
                <a:chExt cx="691200" cy="137880"/>
              </a:xfrm>
            </p:grpSpPr>
            <p:sp>
              <p:nvSpPr>
                <p:cNvPr id="23" name="" hidden="1"/>
                <p:cNvSpPr/>
                <p:nvPr/>
              </p:nvSpPr>
              <p:spPr>
                <a:xfrm>
                  <a:off x="8443800" y="2965320"/>
                  <a:ext cx="255600" cy="128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4" name="McK Footnote" hidden="1"/>
                <p:cNvSpPr/>
                <p:nvPr/>
              </p:nvSpPr>
              <p:spPr>
                <a:xfrm>
                  <a:off x="8753040" y="296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sp>
          <p:nvSpPr>
            <p:cNvPr id="25" name="McK Measure" hidden="1"/>
            <p:cNvSpPr/>
            <p:nvPr/>
          </p:nvSpPr>
          <p:spPr>
            <a:xfrm>
              <a:off x="1828800" y="2271600"/>
              <a:ext cx="107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Arial"/>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3200400" y="3228480"/>
            <a:ext cx="5027760" cy="36540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edit the title text format</a:t>
            </a:r>
            <a:endParaRPr b="0" lang="en-US" sz="2400" strike="noStrike" u="none">
              <a:solidFill>
                <a:srgbClr val="000000"/>
              </a:solidFill>
              <a:effectLst/>
              <a:uFillTx/>
              <a:latin typeface="Palatino"/>
            </a:endParaRPr>
          </a:p>
        </p:txBody>
      </p:sp>
      <p:sp>
        <p:nvSpPr>
          <p:cNvPr id="41" name="PlaceHolder 2"/>
          <p:cNvSpPr>
            <a:spLocks noGrp="1"/>
          </p:cNvSpPr>
          <p:nvPr>
            <p:ph type="ftr" idx="3"/>
          </p:nvPr>
        </p:nvSpPr>
        <p:spPr>
          <a:xfrm>
            <a:off x="9412200" y="203040"/>
            <a:ext cx="295200" cy="122400"/>
          </a:xfrm>
          <a:prstGeom prst="rect">
            <a:avLst/>
          </a:prstGeom>
          <a:noFill/>
          <a:ln w="0">
            <a:noFill/>
          </a:ln>
        </p:spPr>
        <p:txBody>
          <a:bodyPr lIns="0" rIns="0" tIns="0" bIns="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nvGrpSpPr>
          <p:cNvPr id="42" name="McK Title Elements"/>
          <p:cNvGrpSpPr/>
          <p:nvPr/>
        </p:nvGrpSpPr>
        <p:grpSpPr>
          <a:xfrm>
            <a:off x="3200400" y="2657520"/>
            <a:ext cx="5027760" cy="4532760"/>
            <a:chOff x="3200400" y="2657520"/>
            <a:chExt cx="5027760" cy="4532760"/>
          </a:xfrm>
        </p:grpSpPr>
        <p:sp>
          <p:nvSpPr>
            <p:cNvPr id="43" name="McK Confidential" hidden="1"/>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44" name="McK Disclaimer" hidden="1"/>
            <p:cNvSpPr/>
            <p:nvPr/>
          </p:nvSpPr>
          <p:spPr>
            <a:xfrm>
              <a:off x="3200400" y="6502320"/>
              <a:ext cx="371808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45" name="McK Document" hidden="1"/>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Document</a:t>
              </a:r>
              <a:endParaRPr b="0" lang="en-US" sz="1400" strike="noStrike" u="none">
                <a:solidFill>
                  <a:srgbClr val="000000"/>
                </a:solidFill>
                <a:effectLst/>
                <a:uFillTx/>
                <a:latin typeface="Arial"/>
              </a:endParaRPr>
            </a:p>
          </p:txBody>
        </p:sp>
        <p:sp>
          <p:nvSpPr>
            <p:cNvPr id="46" name="McK Date" hidden="1"/>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Date</a:t>
              </a:r>
              <a:endParaRPr b="0" lang="en-US" sz="1400" strike="noStrike" u="none">
                <a:solidFill>
                  <a:srgbClr val="000000"/>
                </a:solidFill>
                <a:effectLst/>
                <a:uFillTx/>
                <a:latin typeface="Arial"/>
              </a:endParaRPr>
            </a:p>
          </p:txBody>
        </p:sp>
      </p:grpSp>
      <p:sp>
        <p:nvSpPr>
          <p:cNvPr id="47" name="PlaceHolder 3"/>
          <p:cNvSpPr>
            <a:spLocks noGrp="1"/>
          </p:cNvSpPr>
          <p:nvPr>
            <p:ph type="body"/>
          </p:nvPr>
        </p:nvSpPr>
        <p:spPr>
          <a:xfrm>
            <a:off x="502920" y="1818720"/>
            <a:ext cx="9052200" cy="450756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Click to edit the outline text format</a:t>
            </a:r>
            <a:endParaRPr b="0" lang="en-US" sz="1400" strike="noStrike" u="none">
              <a:solidFill>
                <a:srgbClr val="000000"/>
              </a:solidFill>
              <a:effectLst/>
              <a:uFillTx/>
              <a:latin typeface="Palatino"/>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11592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23004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351000" algn="ctr">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McK Measure"/>
          <p:cNvSpPr/>
          <p:nvPr/>
        </p:nvSpPr>
        <p:spPr>
          <a:xfrm>
            <a:off x="8909280" y="372960"/>
            <a:ext cx="86364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8AF88CEA-0ED0-411C-AF95-A0D1C7102CEF}"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35C7AC74-5828-44D1-8355-6971DFF3C14C}" type="datetime12">
              <a:rPr b="0" lang="en-US" sz="800" strike="noStrike" u="none">
                <a:solidFill>
                  <a:srgbClr val="000000"/>
                </a:solidFill>
                <a:effectLst/>
                <a:uFillTx/>
                <a:latin typeface="Arial"/>
              </a:rPr>
              <a:t>01:15 AM</a:t>
            </a:fld>
            <a:endParaRPr b="0" lang="en-US" sz="800" strike="noStrike" u="none">
              <a:solidFill>
                <a:srgbClr val="000000"/>
              </a:solidFill>
              <a:effectLst/>
              <a:uFillTx/>
              <a:latin typeface="Arial"/>
            </a:endParaRPr>
          </a:p>
        </p:txBody>
      </p:sp>
      <p:sp>
        <p:nvSpPr>
          <p:cNvPr id="55" name="McK Confidential"/>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56" name="McK Document"/>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Discussion document</a:t>
            </a:r>
            <a:endParaRPr b="0" lang="en-US" sz="1400" strike="noStrike" u="none">
              <a:solidFill>
                <a:srgbClr val="000000"/>
              </a:solidFill>
              <a:effectLst/>
              <a:uFillTx/>
              <a:latin typeface="Arial"/>
            </a:endParaRPr>
          </a:p>
        </p:txBody>
      </p:sp>
      <p:sp>
        <p:nvSpPr>
          <p:cNvPr id="57" name="McK Date"/>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July 31, 2000</a:t>
            </a:r>
            <a:endParaRPr b="0" lang="en-US" sz="1400" strike="noStrike" u="none">
              <a:solidFill>
                <a:srgbClr val="000000"/>
              </a:solidFill>
              <a:effectLst/>
              <a:uFillTx/>
              <a:latin typeface="Arial"/>
            </a:endParaRPr>
          </a:p>
        </p:txBody>
      </p:sp>
      <p:sp>
        <p:nvSpPr>
          <p:cNvPr id="58" name="PlaceHolder 1"/>
          <p:cNvSpPr>
            <a:spLocks noGrp="1"/>
          </p:cNvSpPr>
          <p:nvPr>
            <p:ph type="title"/>
          </p:nvPr>
        </p:nvSpPr>
        <p:spPr>
          <a:xfrm>
            <a:off x="3200400" y="3228840"/>
            <a:ext cx="4836960" cy="975960"/>
          </a:xfrm>
          <a:prstGeom prst="rect">
            <a:avLst/>
          </a:prstGeom>
          <a:noFill/>
          <a:ln w="0">
            <a:noFill/>
          </a:ln>
        </p:spPr>
        <p:txBody>
          <a:bodyPr lIns="0" rIns="0" tIns="0" bIns="0" anchor="t">
            <a:spAutoFit/>
          </a:bodyPr>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Synfuel 101</a:t>
            </a:r>
            <a:br>
              <a:rPr sz="2400"/>
            </a:br>
            <a:r>
              <a:rPr b="0" lang="en-US" sz="2000" strike="noStrike" u="none">
                <a:solidFill>
                  <a:srgbClr val="000000"/>
                </a:solidFill>
                <a:effectLst/>
                <a:uFillTx/>
                <a:latin typeface="Palatino"/>
              </a:rPr>
              <a:t>Opportunities for Coal in Section 29 Tax Credits and Qualified Fuels</a:t>
            </a:r>
            <a:endParaRPr b="0" lang="en-US" sz="2000" strike="noStrike" u="none">
              <a:solidFill>
                <a:srgbClr val="000000"/>
              </a:solidFill>
              <a:effectLst/>
              <a:uFillTx/>
              <a:latin typeface="Palatino"/>
            </a:endParaRPr>
          </a:p>
        </p:txBody>
      </p:sp>
      <p:sp>
        <p:nvSpPr>
          <p:cNvPr id="59" name="PlaceHolder 2"/>
          <p:cNvSpPr>
            <a:spLocks noGrp="1"/>
          </p:cNvSpPr>
          <p:nvPr>
            <p:ph type="subTitle"/>
          </p:nvPr>
        </p:nvSpPr>
        <p:spPr>
          <a:xfrm>
            <a:off x="3200400" y="4549320"/>
            <a:ext cx="5027760" cy="2127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ENRON GLOBAL MARKETS</a:t>
            </a:r>
            <a:endParaRPr b="0" lang="en-US" sz="1400" strike="noStrike" u="none">
              <a:solidFill>
                <a:srgbClr val="000000"/>
              </a:solidFill>
              <a:effectLst/>
              <a:uFillTx/>
              <a:latin typeface="Palatino"/>
            </a:endParaRPr>
          </a:p>
        </p:txBody>
      </p:sp>
      <p:sp>
        <p:nvSpPr>
          <p:cNvPr id="4" name="PlaceHolder 3"/>
          <p:cNvSpPr>
            <a:spLocks noGrp="1"/>
          </p:cNvSpPr>
          <p:nvPr>
            <p:ph type="sldNum" idx="1"/>
          </p:nvPr>
        </p:nvSpPr>
        <p:spPr/>
        <p:txBody>
          <a:bodyPr/>
          <a:p>
            <a:fld id="{8712E323-B96C-410F-9E75-562DDDA397BF}"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
          <p:cNvSpPr/>
          <p:nvPr/>
        </p:nvSpPr>
        <p:spPr>
          <a:xfrm>
            <a:off x="3064320" y="3504240"/>
            <a:ext cx="147672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Coal-Synfuel Swap</a:t>
            </a:r>
            <a:endParaRPr b="0" lang="en-US" sz="1200" strike="noStrike" u="none">
              <a:solidFill>
                <a:srgbClr val="000000"/>
              </a:solidFill>
              <a:effectLst/>
              <a:uFillTx/>
              <a:latin typeface="Arial"/>
            </a:endParaRPr>
          </a:p>
        </p:txBody>
      </p:sp>
      <p:sp>
        <p:nvSpPr>
          <p:cNvPr id="96" name="PlaceHolder 1"/>
          <p:cNvSpPr>
            <a:spLocks noGrp="1"/>
          </p:cNvSpPr>
          <p:nvPr>
            <p:ph type="title"/>
          </p:nvPr>
        </p:nvSpPr>
        <p:spPr>
          <a:xfrm>
            <a:off x="160812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SEMPRA TRANSACTION STRUCTURE</a:t>
            </a:r>
            <a:endParaRPr b="1" lang="en-US" sz="1200" strike="noStrike" u="none">
              <a:solidFill>
                <a:srgbClr val="000000"/>
              </a:solidFill>
              <a:effectLst/>
              <a:uFillTx/>
              <a:latin typeface="Arial"/>
            </a:endParaRPr>
          </a:p>
        </p:txBody>
      </p:sp>
      <p:sp>
        <p:nvSpPr>
          <p:cNvPr id="97" name=""/>
          <p:cNvSpPr/>
          <p:nvPr/>
        </p:nvSpPr>
        <p:spPr>
          <a:xfrm>
            <a:off x="1608120" y="2797200"/>
            <a:ext cx="1325520" cy="1446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ENA</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SYNFUEL SPV</a:t>
            </a:r>
            <a:endParaRPr b="0" lang="en-US" sz="1200" strike="noStrike" u="none">
              <a:solidFill>
                <a:srgbClr val="000000"/>
              </a:solidFill>
              <a:effectLst/>
              <a:uFillTx/>
              <a:latin typeface="Arial"/>
            </a:endParaRPr>
          </a:p>
        </p:txBody>
      </p:sp>
      <p:sp>
        <p:nvSpPr>
          <p:cNvPr id="98" name=""/>
          <p:cNvSpPr/>
          <p:nvPr/>
        </p:nvSpPr>
        <p:spPr>
          <a:xfrm>
            <a:off x="4884840" y="2797200"/>
            <a:ext cx="1325520" cy="1446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SEMPRA </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SYNFUEL, LLC</a:t>
            </a:r>
            <a:endParaRPr b="0" lang="en-US" sz="1200" strike="noStrike" u="none">
              <a:solidFill>
                <a:srgbClr val="000000"/>
              </a:solidFill>
              <a:effectLst/>
              <a:uFillTx/>
              <a:latin typeface="Arial"/>
            </a:endParaRPr>
          </a:p>
        </p:txBody>
      </p:sp>
      <p:sp>
        <p:nvSpPr>
          <p:cNvPr id="99" name=""/>
          <p:cNvSpPr/>
          <p:nvPr/>
        </p:nvSpPr>
        <p:spPr>
          <a:xfrm>
            <a:off x="1608120" y="5549760"/>
            <a:ext cx="1325520" cy="14464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KINDER MORGAN ENERGY PARTNERS, LP</a:t>
            </a:r>
            <a:endParaRPr b="0" lang="en-US" sz="1200" strike="noStrike" u="none">
              <a:solidFill>
                <a:srgbClr val="000000"/>
              </a:solidFill>
              <a:effectLst/>
              <a:uFillTx/>
              <a:latin typeface="Arial"/>
            </a:endParaRPr>
          </a:p>
        </p:txBody>
      </p:sp>
      <p:sp>
        <p:nvSpPr>
          <p:cNvPr id="100" name=""/>
          <p:cNvSpPr/>
          <p:nvPr/>
        </p:nvSpPr>
        <p:spPr>
          <a:xfrm>
            <a:off x="7577280" y="2806560"/>
            <a:ext cx="1325520" cy="14464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UTILITY SYNFUEL MARKET*</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101" name=""/>
          <p:cNvSpPr/>
          <p:nvPr/>
        </p:nvSpPr>
        <p:spPr>
          <a:xfrm>
            <a:off x="2017800" y="4402080"/>
            <a:ext cx="0" cy="98892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2" name=""/>
          <p:cNvSpPr/>
          <p:nvPr/>
        </p:nvSpPr>
        <p:spPr>
          <a:xfrm>
            <a:off x="2075400" y="4748760"/>
            <a:ext cx="993960" cy="459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Operations </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Subcontract</a:t>
            </a:r>
            <a:endParaRPr b="0" lang="en-US" sz="1200" strike="noStrike" u="none">
              <a:solidFill>
                <a:srgbClr val="000000"/>
              </a:solidFill>
              <a:effectLst/>
              <a:uFillTx/>
              <a:latin typeface="Arial"/>
            </a:endParaRPr>
          </a:p>
        </p:txBody>
      </p:sp>
      <p:sp>
        <p:nvSpPr>
          <p:cNvPr id="103" name=""/>
          <p:cNvSpPr/>
          <p:nvPr/>
        </p:nvSpPr>
        <p:spPr>
          <a:xfrm flipV="1">
            <a:off x="3130560" y="4506480"/>
            <a:ext cx="1428840" cy="107316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4" name=""/>
          <p:cNvSpPr/>
          <p:nvPr/>
        </p:nvSpPr>
        <p:spPr>
          <a:xfrm>
            <a:off x="4030920" y="4955040"/>
            <a:ext cx="90072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Site Lease</a:t>
            </a:r>
            <a:endParaRPr b="0" lang="en-US" sz="1200" strike="noStrike" u="none">
              <a:solidFill>
                <a:srgbClr val="000000"/>
              </a:solidFill>
              <a:effectLst/>
              <a:uFillTx/>
              <a:latin typeface="Arial"/>
            </a:endParaRPr>
          </a:p>
        </p:txBody>
      </p:sp>
      <p:sp>
        <p:nvSpPr>
          <p:cNvPr id="105" name=""/>
          <p:cNvSpPr/>
          <p:nvPr/>
        </p:nvSpPr>
        <p:spPr>
          <a:xfrm flipH="1">
            <a:off x="6318000" y="3757680"/>
            <a:ext cx="1073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6" name=""/>
          <p:cNvSpPr/>
          <p:nvPr/>
        </p:nvSpPr>
        <p:spPr>
          <a:xfrm flipH="1">
            <a:off x="6325920" y="3414600"/>
            <a:ext cx="107316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7" name=""/>
          <p:cNvSpPr/>
          <p:nvPr/>
        </p:nvSpPr>
        <p:spPr>
          <a:xfrm>
            <a:off x="6478560" y="3164400"/>
            <a:ext cx="68904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Synfuel</a:t>
            </a:r>
            <a:endParaRPr b="0" lang="en-US" sz="1200" strike="noStrike" u="none">
              <a:solidFill>
                <a:srgbClr val="000000"/>
              </a:solidFill>
              <a:effectLst/>
              <a:uFillTx/>
              <a:latin typeface="Arial"/>
            </a:endParaRPr>
          </a:p>
        </p:txBody>
      </p:sp>
      <p:sp>
        <p:nvSpPr>
          <p:cNvPr id="108" name=""/>
          <p:cNvSpPr/>
          <p:nvPr/>
        </p:nvSpPr>
        <p:spPr>
          <a:xfrm>
            <a:off x="6291360" y="3719520"/>
            <a:ext cx="1214280" cy="5922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 Synfuel Price</a:t>
            </a:r>
            <a:endParaRPr b="0" lang="en-US" sz="1200" strike="noStrike" u="none">
              <a:solidFill>
                <a:srgbClr val="000000"/>
              </a:solidFill>
              <a:effectLst/>
              <a:uFillTx/>
              <a:latin typeface="Arial"/>
            </a:endParaRPr>
          </a:p>
        </p:txBody>
      </p:sp>
      <p:sp>
        <p:nvSpPr>
          <p:cNvPr id="109" name=""/>
          <p:cNvSpPr/>
          <p:nvPr/>
        </p:nvSpPr>
        <p:spPr>
          <a:xfrm flipH="1">
            <a:off x="3103560" y="4068720"/>
            <a:ext cx="15415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0" name=""/>
          <p:cNvSpPr/>
          <p:nvPr/>
        </p:nvSpPr>
        <p:spPr>
          <a:xfrm flipH="1">
            <a:off x="3157560" y="3421080"/>
            <a:ext cx="151272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1" name=""/>
          <p:cNvSpPr/>
          <p:nvPr/>
        </p:nvSpPr>
        <p:spPr>
          <a:xfrm>
            <a:off x="3545280" y="2850120"/>
            <a:ext cx="49428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Coal</a:t>
            </a:r>
            <a:endParaRPr b="0" lang="en-US" sz="1200" strike="noStrike" u="none">
              <a:solidFill>
                <a:srgbClr val="000000"/>
              </a:solidFill>
              <a:effectLst/>
              <a:uFillTx/>
              <a:latin typeface="Arial"/>
            </a:endParaRPr>
          </a:p>
        </p:txBody>
      </p:sp>
      <p:sp>
        <p:nvSpPr>
          <p:cNvPr id="112" name=""/>
          <p:cNvSpPr/>
          <p:nvPr/>
        </p:nvSpPr>
        <p:spPr>
          <a:xfrm>
            <a:off x="3341880" y="3192840"/>
            <a:ext cx="92628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Operations</a:t>
            </a:r>
            <a:endParaRPr b="0" lang="en-US" sz="1200" strike="noStrike" u="none">
              <a:solidFill>
                <a:srgbClr val="000000"/>
              </a:solidFill>
              <a:effectLst/>
              <a:uFillTx/>
              <a:latin typeface="Arial"/>
            </a:endParaRPr>
          </a:p>
        </p:txBody>
      </p:sp>
      <p:sp>
        <p:nvSpPr>
          <p:cNvPr id="113" name=""/>
          <p:cNvSpPr/>
          <p:nvPr/>
        </p:nvSpPr>
        <p:spPr>
          <a:xfrm>
            <a:off x="3238200" y="4078800"/>
            <a:ext cx="1069920" cy="45972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$10.25/ton</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Services Fee</a:t>
            </a:r>
            <a:endParaRPr b="0" lang="en-US" sz="1200" strike="noStrike" u="none">
              <a:solidFill>
                <a:srgbClr val="000000"/>
              </a:solidFill>
              <a:effectLst/>
              <a:uFillTx/>
              <a:latin typeface="Arial"/>
            </a:endParaRPr>
          </a:p>
        </p:txBody>
      </p:sp>
      <p:sp>
        <p:nvSpPr>
          <p:cNvPr id="114" name=""/>
          <p:cNvSpPr/>
          <p:nvPr/>
        </p:nvSpPr>
        <p:spPr>
          <a:xfrm flipH="1">
            <a:off x="3166560" y="3081240"/>
            <a:ext cx="149868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5" name=""/>
          <p:cNvSpPr/>
          <p:nvPr/>
        </p:nvSpPr>
        <p:spPr>
          <a:xfrm flipH="1">
            <a:off x="3166560" y="3763800"/>
            <a:ext cx="149868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6" name=""/>
          <p:cNvSpPr/>
          <p:nvPr/>
        </p:nvSpPr>
        <p:spPr>
          <a:xfrm>
            <a:off x="4875120" y="6337440"/>
            <a:ext cx="4035600" cy="433080"/>
          </a:xfrm>
          <a:prstGeom prst="rect">
            <a:avLst/>
          </a:prstGeom>
          <a:noFill/>
          <a:ln w="0">
            <a:noFill/>
          </a:ln>
        </p:spPr>
        <p:style>
          <a:lnRef idx="0"/>
          <a:fillRef idx="0"/>
          <a:effectRef idx="0"/>
          <a:fontRef idx="minor"/>
        </p:style>
        <p:txBody>
          <a:bodyPr lIns="90000" rIns="90000" tIns="46800" bIns="46800" anchor="ctr">
            <a:noAutofit/>
          </a:bodyPr>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Requirements Sales Contract  Currently Under Negotiation with A.T. Massey</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7249C315-C0B7-4EC6-84E6-CFF06119A226}"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type="title"/>
          </p:nvPr>
        </p:nvSpPr>
        <p:spPr>
          <a:xfrm>
            <a:off x="160812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SWAP AGREEMENT DETAIL (SYNFUEL-COAL SPREAD PRICE RISK)</a:t>
            </a:r>
            <a:endParaRPr b="1" lang="en-US" sz="1200" strike="noStrike" u="none">
              <a:solidFill>
                <a:srgbClr val="000000"/>
              </a:solidFill>
              <a:effectLst/>
              <a:uFillTx/>
              <a:latin typeface="Arial"/>
            </a:endParaRPr>
          </a:p>
        </p:txBody>
      </p:sp>
      <p:sp>
        <p:nvSpPr>
          <p:cNvPr id="118" name=""/>
          <p:cNvSpPr/>
          <p:nvPr/>
        </p:nvSpPr>
        <p:spPr>
          <a:xfrm>
            <a:off x="1608120" y="2797200"/>
            <a:ext cx="1325520" cy="1446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COAL</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PRODUCER</a:t>
            </a:r>
            <a:endParaRPr b="0" lang="en-US" sz="1200" strike="noStrike" u="none">
              <a:solidFill>
                <a:srgbClr val="000000"/>
              </a:solidFill>
              <a:effectLst/>
              <a:uFillTx/>
              <a:latin typeface="Arial"/>
            </a:endParaRPr>
          </a:p>
        </p:txBody>
      </p:sp>
      <p:sp>
        <p:nvSpPr>
          <p:cNvPr id="119" name=""/>
          <p:cNvSpPr/>
          <p:nvPr/>
        </p:nvSpPr>
        <p:spPr>
          <a:xfrm>
            <a:off x="4503600" y="2797200"/>
            <a:ext cx="1325880" cy="14461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ENA SYNFUEL LLC</a:t>
            </a:r>
            <a:endParaRPr b="0" lang="en-US" sz="1200" strike="noStrike" u="none">
              <a:solidFill>
                <a:srgbClr val="000000"/>
              </a:solidFill>
              <a:effectLst/>
              <a:uFillTx/>
              <a:latin typeface="Arial"/>
            </a:endParaRPr>
          </a:p>
        </p:txBody>
      </p:sp>
      <p:sp>
        <p:nvSpPr>
          <p:cNvPr id="120" name=""/>
          <p:cNvSpPr/>
          <p:nvPr/>
        </p:nvSpPr>
        <p:spPr>
          <a:xfrm>
            <a:off x="7437600" y="2806560"/>
            <a:ext cx="1325520" cy="14464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UTILITY SYNFUEL MARKET</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121" name=""/>
          <p:cNvSpPr/>
          <p:nvPr/>
        </p:nvSpPr>
        <p:spPr>
          <a:xfrm>
            <a:off x="6313320" y="2961360"/>
            <a:ext cx="68904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Synfuel</a:t>
            </a:r>
            <a:endParaRPr b="0" lang="en-US" sz="1200" strike="noStrike" u="none">
              <a:solidFill>
                <a:srgbClr val="000000"/>
              </a:solidFill>
              <a:effectLst/>
              <a:uFillTx/>
              <a:latin typeface="Arial"/>
            </a:endParaRPr>
          </a:p>
        </p:txBody>
      </p:sp>
      <p:sp>
        <p:nvSpPr>
          <p:cNvPr id="122" name=""/>
          <p:cNvSpPr/>
          <p:nvPr/>
        </p:nvSpPr>
        <p:spPr>
          <a:xfrm>
            <a:off x="5734080" y="3706920"/>
            <a:ext cx="1792080" cy="4395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 Synfuel Price</a:t>
            </a:r>
            <a:endParaRPr b="0" lang="en-US" sz="1200" strike="noStrike" u="none">
              <a:solidFill>
                <a:srgbClr val="000000"/>
              </a:solidFill>
              <a:effectLst/>
              <a:uFillTx/>
              <a:latin typeface="Arial"/>
            </a:endParaRPr>
          </a:p>
        </p:txBody>
      </p:sp>
      <p:sp>
        <p:nvSpPr>
          <p:cNvPr id="123" name=""/>
          <p:cNvSpPr/>
          <p:nvPr/>
        </p:nvSpPr>
        <p:spPr>
          <a:xfrm flipH="1">
            <a:off x="3042720" y="3687840"/>
            <a:ext cx="12956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4" name=""/>
          <p:cNvSpPr/>
          <p:nvPr/>
        </p:nvSpPr>
        <p:spPr>
          <a:xfrm>
            <a:off x="3443760" y="2977200"/>
            <a:ext cx="49428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Coal</a:t>
            </a:r>
            <a:endParaRPr b="0" lang="en-US" sz="1200" strike="noStrike" u="none">
              <a:solidFill>
                <a:srgbClr val="000000"/>
              </a:solidFill>
              <a:effectLst/>
              <a:uFillTx/>
              <a:latin typeface="Arial"/>
            </a:endParaRPr>
          </a:p>
        </p:txBody>
      </p:sp>
      <p:sp>
        <p:nvSpPr>
          <p:cNvPr id="125" name=""/>
          <p:cNvSpPr/>
          <p:nvPr/>
        </p:nvSpPr>
        <p:spPr>
          <a:xfrm>
            <a:off x="3083760" y="3788280"/>
            <a:ext cx="139176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 Coal Price</a:t>
            </a:r>
            <a:endParaRPr b="0" lang="en-US" sz="1200" strike="noStrike" u="none">
              <a:solidFill>
                <a:srgbClr val="000000"/>
              </a:solidFill>
              <a:effectLst/>
              <a:uFillTx/>
              <a:latin typeface="Arial"/>
            </a:endParaRPr>
          </a:p>
        </p:txBody>
      </p:sp>
      <p:sp>
        <p:nvSpPr>
          <p:cNvPr id="126" name=""/>
          <p:cNvSpPr/>
          <p:nvPr/>
        </p:nvSpPr>
        <p:spPr>
          <a:xfrm flipH="1">
            <a:off x="3065040" y="3208320"/>
            <a:ext cx="128268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7" name=""/>
          <p:cNvSpPr/>
          <p:nvPr/>
        </p:nvSpPr>
        <p:spPr>
          <a:xfrm flipH="1">
            <a:off x="5977080" y="3687840"/>
            <a:ext cx="12952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8" name=""/>
          <p:cNvSpPr/>
          <p:nvPr/>
        </p:nvSpPr>
        <p:spPr>
          <a:xfrm flipH="1">
            <a:off x="5986080" y="3208320"/>
            <a:ext cx="128268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9" name=""/>
          <p:cNvSpPr/>
          <p:nvPr/>
        </p:nvSpPr>
        <p:spPr>
          <a:xfrm>
            <a:off x="4491000" y="5321160"/>
            <a:ext cx="1325520" cy="14464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SEMPRA SYNFUEL LLC</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130" name=""/>
          <p:cNvSpPr/>
          <p:nvPr/>
        </p:nvSpPr>
        <p:spPr>
          <a:xfrm>
            <a:off x="4889520" y="4356000"/>
            <a:ext cx="0" cy="889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1" name=""/>
          <p:cNvSpPr/>
          <p:nvPr/>
        </p:nvSpPr>
        <p:spPr>
          <a:xfrm flipV="1">
            <a:off x="5384880" y="4368960"/>
            <a:ext cx="0" cy="863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2" name=""/>
          <p:cNvSpPr/>
          <p:nvPr/>
        </p:nvSpPr>
        <p:spPr>
          <a:xfrm>
            <a:off x="5459400" y="4702320"/>
            <a:ext cx="2008080" cy="401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 Coal - Synfuel Spread ($4.50 per ton)</a:t>
            </a:r>
            <a:endParaRPr b="0" lang="en-US" sz="1200" strike="noStrike" u="none">
              <a:solidFill>
                <a:srgbClr val="000000"/>
              </a:solidFill>
              <a:effectLst/>
              <a:uFillTx/>
              <a:latin typeface="Arial"/>
            </a:endParaRPr>
          </a:p>
        </p:txBody>
      </p:sp>
      <p:sp>
        <p:nvSpPr>
          <p:cNvPr id="133" name=""/>
          <p:cNvSpPr/>
          <p:nvPr/>
        </p:nvSpPr>
        <p:spPr>
          <a:xfrm>
            <a:off x="2957400" y="4702320"/>
            <a:ext cx="1805040" cy="401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Floating (Market) Coal - Synfuel Spread</a:t>
            </a:r>
            <a:endParaRPr b="0" lang="en-US" sz="1200" strike="noStrike" u="none">
              <a:solidFill>
                <a:srgbClr val="000000"/>
              </a:solidFill>
              <a:effectLst/>
              <a:uFillTx/>
              <a:latin typeface="Arial"/>
            </a:endParaRPr>
          </a:p>
        </p:txBody>
      </p:sp>
      <p:sp>
        <p:nvSpPr>
          <p:cNvPr id="134" name=""/>
          <p:cNvSpPr/>
          <p:nvPr/>
        </p:nvSpPr>
        <p:spPr>
          <a:xfrm>
            <a:off x="2552760" y="4559400"/>
            <a:ext cx="5384880" cy="2438280"/>
          </a:xfrm>
          <a:prstGeom prst="rect">
            <a:avLst/>
          </a:prstGeom>
          <a:noFill/>
          <a:ln w="936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5" name=""/>
          <p:cNvSpPr/>
          <p:nvPr/>
        </p:nvSpPr>
        <p:spPr>
          <a:xfrm>
            <a:off x="6218280" y="5877000"/>
            <a:ext cx="1407960" cy="28728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Financial Swap</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BA0CB78B-150B-4561-BD1A-56A641AB46B3}"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 name="McK Measure"/>
          <p:cNvSpPr/>
          <p:nvPr/>
        </p:nvSpPr>
        <p:spPr>
          <a:xfrm>
            <a:off x="8909280" y="372960"/>
            <a:ext cx="86364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0BBF8A6C-DDAF-4A5E-ADEF-DF313FD9498D}"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5436E81D-1D8C-4545-8D83-F27035062D28}" type="datetime12">
              <a:rPr b="0" lang="en-US" sz="800" strike="noStrike" u="none">
                <a:solidFill>
                  <a:srgbClr val="000000"/>
                </a:solidFill>
                <a:effectLst/>
                <a:uFillTx/>
                <a:latin typeface="Arial"/>
              </a:rPr>
              <a:t>01:15 AM</a:t>
            </a:fld>
            <a:endParaRPr b="0" lang="en-US" sz="800" strike="noStrike" u="none">
              <a:solidFill>
                <a:srgbClr val="000000"/>
              </a:solidFill>
              <a:effectLst/>
              <a:uFillTx/>
              <a:latin typeface="Arial"/>
            </a:endParaRPr>
          </a:p>
        </p:txBody>
      </p:sp>
      <p:sp>
        <p:nvSpPr>
          <p:cNvPr id="137" name="McK Confidential"/>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138" name="McK Document"/>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Discussion document</a:t>
            </a:r>
            <a:endParaRPr b="0" lang="en-US" sz="1400" strike="noStrike" u="none">
              <a:solidFill>
                <a:srgbClr val="000000"/>
              </a:solidFill>
              <a:effectLst/>
              <a:uFillTx/>
              <a:latin typeface="Arial"/>
            </a:endParaRPr>
          </a:p>
        </p:txBody>
      </p:sp>
      <p:sp>
        <p:nvSpPr>
          <p:cNvPr id="139" name="McK Date"/>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July 31, 2000</a:t>
            </a:r>
            <a:endParaRPr b="0" lang="en-US" sz="1400" strike="noStrike" u="none">
              <a:solidFill>
                <a:srgbClr val="000000"/>
              </a:solidFill>
              <a:effectLst/>
              <a:uFillTx/>
              <a:latin typeface="Arial"/>
            </a:endParaRPr>
          </a:p>
        </p:txBody>
      </p:sp>
      <p:sp>
        <p:nvSpPr>
          <p:cNvPr id="140" name="PlaceHolder 1"/>
          <p:cNvSpPr>
            <a:spLocks noGrp="1"/>
          </p:cNvSpPr>
          <p:nvPr>
            <p:ph type="title"/>
          </p:nvPr>
        </p:nvSpPr>
        <p:spPr>
          <a:xfrm>
            <a:off x="3200400" y="3228480"/>
            <a:ext cx="4836960" cy="731880"/>
          </a:xfrm>
          <a:prstGeom prst="rect">
            <a:avLst/>
          </a:prstGeom>
          <a:noFill/>
          <a:ln w="0">
            <a:noFill/>
          </a:ln>
        </p:spPr>
        <p:txBody>
          <a:bodyPr lIns="0" rIns="0" tIns="0" bIns="0" anchor="t">
            <a:spAutoFit/>
          </a:bodyPr>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Sempra Risk Analysis</a:t>
            </a:r>
            <a:br>
              <a:rPr sz="2400"/>
            </a:br>
            <a:endParaRPr b="0" lang="en-US" sz="2400" strike="noStrike" u="none">
              <a:solidFill>
                <a:srgbClr val="000000"/>
              </a:solidFill>
              <a:effectLst/>
              <a:uFillTx/>
              <a:latin typeface="Palatino"/>
            </a:endParaRPr>
          </a:p>
        </p:txBody>
      </p:sp>
      <p:sp>
        <p:nvSpPr>
          <p:cNvPr id="141" name="PlaceHolder 2"/>
          <p:cNvSpPr>
            <a:spLocks noGrp="1"/>
          </p:cNvSpPr>
          <p:nvPr>
            <p:ph type="subTitle"/>
          </p:nvPr>
        </p:nvSpPr>
        <p:spPr>
          <a:xfrm>
            <a:off x="3200400" y="4549320"/>
            <a:ext cx="5027760" cy="2127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ENRON GLOBAL MARKETS</a:t>
            </a:r>
            <a:endParaRPr b="0" lang="en-US" sz="1400" strike="noStrike" u="none">
              <a:solidFill>
                <a:srgbClr val="000000"/>
              </a:solidFill>
              <a:effectLst/>
              <a:uFillTx/>
              <a:latin typeface="Palatino"/>
            </a:endParaRPr>
          </a:p>
        </p:txBody>
      </p:sp>
      <p:sp>
        <p:nvSpPr>
          <p:cNvPr id="4" name="PlaceHolder 3"/>
          <p:cNvSpPr>
            <a:spLocks noGrp="1"/>
          </p:cNvSpPr>
          <p:nvPr>
            <p:ph type="sldNum" idx="1"/>
          </p:nvPr>
        </p:nvSpPr>
        <p:spPr/>
        <p:txBody>
          <a:bodyPr/>
          <a:p>
            <a:fld id="{0D57C4FC-83DE-4272-AA23-9C34E7350584}"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 name="PlaceHolder 1"/>
          <p:cNvSpPr>
            <a:spLocks noGrp="1"/>
          </p:cNvSpPr>
          <p:nvPr>
            <p:ph type="title"/>
          </p:nvPr>
        </p:nvSpPr>
        <p:spPr>
          <a:xfrm>
            <a:off x="162396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SITE ANALYSIS</a:t>
            </a:r>
            <a:endParaRPr b="1" lang="en-US" sz="1200" strike="noStrike" u="none">
              <a:solidFill>
                <a:srgbClr val="000000"/>
              </a:solidFill>
              <a:effectLst/>
              <a:uFillTx/>
              <a:latin typeface="Arial"/>
            </a:endParaRPr>
          </a:p>
        </p:txBody>
      </p:sp>
      <p:sp>
        <p:nvSpPr>
          <p:cNvPr id="143" name=""/>
          <p:cNvSpPr/>
          <p:nvPr/>
        </p:nvSpPr>
        <p:spPr>
          <a:xfrm>
            <a:off x="1712880" y="2543040"/>
            <a:ext cx="6932520" cy="182520"/>
          </a:xfrm>
          <a:prstGeom prst="rect">
            <a:avLst/>
          </a:prstGeom>
          <a:noFill/>
          <a:ln w="0">
            <a:noFill/>
          </a:ln>
        </p:spPr>
        <p:style>
          <a:lnRef idx="0"/>
          <a:fillRef idx="0"/>
          <a:effectRef idx="0"/>
          <a:fontRef idx="minor"/>
        </p:style>
        <p:txBody>
          <a:bodyPr lIns="0" rIns="0" tIns="0" bIns="0" anchor="t">
            <a:spAutoFit/>
          </a:bodyPr>
          <a:p>
            <a:pPr>
              <a:spcBef>
                <a:spcPts val="901"/>
              </a:spcBef>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44" name=""/>
          <p:cNvSpPr/>
          <p:nvPr/>
        </p:nvSpPr>
        <p:spPr>
          <a:xfrm>
            <a:off x="1511280" y="2887560"/>
            <a:ext cx="184320" cy="2746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45" name=""/>
          <p:cNvSpPr/>
          <p:nvPr/>
        </p:nvSpPr>
        <p:spPr>
          <a:xfrm>
            <a:off x="4938840" y="3473640"/>
            <a:ext cx="180720" cy="8254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46" name=""/>
          <p:cNvSpPr/>
          <p:nvPr/>
        </p:nvSpPr>
        <p:spPr>
          <a:xfrm>
            <a:off x="1603440" y="2587680"/>
            <a:ext cx="7307280" cy="3840840"/>
          </a:xfrm>
          <a:prstGeom prst="rect">
            <a:avLst/>
          </a:prstGeom>
          <a:noFill/>
          <a:ln w="0">
            <a:noFill/>
          </a:ln>
        </p:spPr>
        <p:style>
          <a:lnRef idx="0"/>
          <a:fillRef idx="0"/>
          <a:effectRef idx="0"/>
          <a:fontRef idx="minor"/>
        </p:style>
        <p:txBody>
          <a:bodyPr lIns="0" rIns="0" tIns="0" bIns="0" anchor="t">
            <a:spAutoFit/>
          </a:bodyPr>
          <a:p>
            <a:pPr marL="1376280" indent="-1376280">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SITE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Kinder Morgan’s Pier IX terminal in Newport News, VA.  Pier IX processes over 3.0 MMTPY of high BTU export metallurgical coal and 2.0 MMTPY of domestic steam coal for coastal utility use.</a:t>
            </a: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O&amp;M Contract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Kinder Morgan will operate the synfuel facilities as subcontract operator to ENA.  It is anticipated that KM will hire key personnel from the current operation in Somerset, KY.  </a:t>
            </a: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ENA will pay KM a siting fee of $1.00 per ton and an O&amp;M fee of $1.65 per ton.  </a:t>
            </a: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KM will assume a $3.00 per ton liability on any tonnage deficiency.</a:t>
            </a: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KM has the right to terminate O&amp;M contract after one year.  Enron has the right to keep machines at Pier IX with a new operator and reduce siting fee to $0.50 per ton.</a:t>
            </a: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SITE PREP</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KM will pay for all upfront site prep costs and ENA will reimburse up to $1.0 MM through increased siting fee during the first year.</a:t>
            </a: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04AAB73A-0C57-4CAE-937E-CF5863273CDD}"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1623600" y="2020680"/>
            <a:ext cx="7286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SYNFUEL MARKET ANALYSIS -- EXPORT METALLUGICAL COAL</a:t>
            </a:r>
            <a:endParaRPr b="1" lang="en-US" sz="1200" strike="noStrike" u="none">
              <a:solidFill>
                <a:srgbClr val="000000"/>
              </a:solidFill>
              <a:effectLst/>
              <a:uFillTx/>
              <a:latin typeface="Arial"/>
            </a:endParaRPr>
          </a:p>
        </p:txBody>
      </p:sp>
      <p:sp>
        <p:nvSpPr>
          <p:cNvPr id="148" name="PlaceHolder 2"/>
          <p:cNvSpPr>
            <a:spLocks noGrp="1"/>
          </p:cNvSpPr>
          <p:nvPr>
            <p:ph/>
          </p:nvPr>
        </p:nvSpPr>
        <p:spPr>
          <a:xfrm>
            <a:off x="1623600" y="2587320"/>
            <a:ext cx="7286760" cy="4572360"/>
          </a:xfrm>
          <a:prstGeom prst="rect">
            <a:avLst/>
          </a:prstGeom>
          <a:noFill/>
          <a:ln w="0">
            <a:noFill/>
          </a:ln>
        </p:spPr>
        <p:txBody>
          <a:bodyPr lIns="0" rIns="0" tIns="0" bIns="0" anchor="t">
            <a:normAutofit/>
          </a:bodyPr>
          <a:p>
            <a:pPr marL="3205080" indent="-3205080">
              <a:buNone/>
              <a:tabLst>
                <a:tab algn="l" pos="0"/>
                <a:tab algn="l" pos="3205080"/>
                <a:tab algn="r" pos="6804000"/>
                <a:tab algn="l" pos="7134120"/>
                <a:tab algn="l" pos="8153280"/>
                <a:tab algn="l" pos="9172440"/>
                <a:tab algn="l" pos="10191600"/>
              </a:tabLst>
            </a:pPr>
            <a:r>
              <a:rPr b="1" lang="en-US" sz="1200" strike="noStrike" u="none">
                <a:solidFill>
                  <a:srgbClr val="000000"/>
                </a:solidFill>
                <a:effectLst/>
                <a:uFillTx/>
                <a:latin typeface="Arial"/>
              </a:rPr>
              <a:t>EXPORTER</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DESTINATION</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TONS PER YEAR (000s)</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A.T. Massey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Italy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600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UK/Netherlands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550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Sweden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440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Brazil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300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Japan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160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Korea</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100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Finland</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Turkey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60</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Peabody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UK/Netherlands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1,320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Brazil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1,000</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Japan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600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Sweden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80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Consol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Korea</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6,000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Japan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5,000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AMCI</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Portugal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65</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UK</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45</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TOTAL POTENTIAL MARKET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6,500</a:t>
            </a:r>
            <a:endParaRPr b="0" lang="en-US" sz="1200" strike="noStrike" u="none">
              <a:solidFill>
                <a:srgbClr val="000000"/>
              </a:solidFill>
              <a:effectLst/>
              <a:uFillTx/>
              <a:latin typeface="Arial"/>
            </a:endParaRPr>
          </a:p>
          <a:p>
            <a:pPr marL="3205080" indent="-320508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17963D2-5096-48E5-91FC-55F975A8D713}"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 name="PlaceHolder 1"/>
          <p:cNvSpPr>
            <a:spLocks noGrp="1"/>
          </p:cNvSpPr>
          <p:nvPr>
            <p:ph type="title"/>
          </p:nvPr>
        </p:nvSpPr>
        <p:spPr>
          <a:xfrm>
            <a:off x="1623600" y="2020680"/>
            <a:ext cx="7286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SYNFUEL MARKET ANALYSIS -- US COASTWISE GENERATORS</a:t>
            </a:r>
            <a:endParaRPr b="1" lang="en-US" sz="1200" strike="noStrike" u="none">
              <a:solidFill>
                <a:srgbClr val="000000"/>
              </a:solidFill>
              <a:effectLst/>
              <a:uFillTx/>
              <a:latin typeface="Arial"/>
            </a:endParaRPr>
          </a:p>
        </p:txBody>
      </p:sp>
      <p:sp>
        <p:nvSpPr>
          <p:cNvPr id="150" name="PlaceHolder 2"/>
          <p:cNvSpPr>
            <a:spLocks noGrp="1"/>
          </p:cNvSpPr>
          <p:nvPr>
            <p:ph/>
          </p:nvPr>
        </p:nvSpPr>
        <p:spPr>
          <a:xfrm>
            <a:off x="1623600" y="2587320"/>
            <a:ext cx="7286760" cy="3840840"/>
          </a:xfrm>
          <a:prstGeom prst="rect">
            <a:avLst/>
          </a:prstGeom>
          <a:noFill/>
          <a:ln w="0">
            <a:noFill/>
          </a:ln>
        </p:spPr>
        <p:txBody>
          <a:bodyPr lIns="0" rIns="0" tIns="0" bIns="0" anchor="t">
            <a:normAutofit/>
          </a:bodyPr>
          <a:p>
            <a:pPr indent="0">
              <a:buNone/>
              <a:tabLst>
                <a:tab algn="l" pos="0"/>
                <a:tab algn="l" pos="3205080"/>
                <a:tab algn="r" pos="6804000"/>
                <a:tab algn="l" pos="7134120"/>
                <a:tab algn="l" pos="8153280"/>
                <a:tab algn="l" pos="9172440"/>
                <a:tab algn="l" pos="10191600"/>
              </a:tabLst>
            </a:pPr>
            <a:r>
              <a:rPr b="1" lang="en-US" sz="1200" strike="noStrike" u="none">
                <a:solidFill>
                  <a:srgbClr val="000000"/>
                </a:solidFill>
                <a:effectLst/>
                <a:uFillTx/>
                <a:latin typeface="Arial"/>
              </a:rPr>
              <a:t>GENERATOR</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PLANT</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TONS PER YEAR (000s)</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Baltimore Gas &amp; Electric</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Brandon Shores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3,500</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Wagner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950</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Central Hudson Gas &amp; Electric</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Danskammer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850</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US Gen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Brayton Point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2,600</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Salem Harbor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650</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Public Service Electric &amp; Gas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Hudson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950</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Wisvest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Bridgeport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1,100</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Northeast Utilities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Schiller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500</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NRG</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Somerset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400</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TOTAL POTENTIAL MARKET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11,500</a:t>
            </a:r>
            <a:endParaRPr b="0" lang="en-US" sz="1200" strike="noStrike" u="none">
              <a:solidFill>
                <a:srgbClr val="000000"/>
              </a:solidFill>
              <a:effectLst/>
              <a:uFillTx/>
              <a:latin typeface="Arial"/>
            </a:endParaRPr>
          </a:p>
          <a:p>
            <a:pPr indent="0">
              <a:buNone/>
              <a:tabLst>
                <a:tab algn="l" pos="0"/>
                <a:tab algn="l" pos="3205080"/>
                <a:tab algn="r" pos="680400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3D428E6-7105-447F-A795-F5E911710B61}"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PlaceHolder 1"/>
          <p:cNvSpPr>
            <a:spLocks noGrp="1"/>
          </p:cNvSpPr>
          <p:nvPr>
            <p:ph type="title"/>
          </p:nvPr>
        </p:nvSpPr>
        <p:spPr>
          <a:xfrm>
            <a:off x="1614240" y="2020680"/>
            <a:ext cx="72723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OPERATIONAL TIMELINE</a:t>
            </a:r>
            <a:endParaRPr b="1" lang="en-US" sz="1200" strike="noStrike" u="none">
              <a:solidFill>
                <a:srgbClr val="000000"/>
              </a:solidFill>
              <a:effectLst/>
              <a:uFillTx/>
              <a:latin typeface="Arial"/>
            </a:endParaRPr>
          </a:p>
        </p:txBody>
      </p:sp>
      <p:sp>
        <p:nvSpPr>
          <p:cNvPr id="152" name=""/>
          <p:cNvSpPr/>
          <p:nvPr/>
        </p:nvSpPr>
        <p:spPr>
          <a:xfrm>
            <a:off x="1892160" y="3422520"/>
            <a:ext cx="6812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3" name=""/>
          <p:cNvSpPr/>
          <p:nvPr/>
        </p:nvSpPr>
        <p:spPr>
          <a:xfrm>
            <a:off x="1530360" y="3177360"/>
            <a:ext cx="368280" cy="520920"/>
          </a:xfrm>
          <a:prstGeom prst="rect">
            <a:avLst/>
          </a:prstGeom>
          <a:noFill/>
          <a:ln w="0">
            <a:noFill/>
          </a:ln>
        </p:spPr>
        <p:style>
          <a:lnRef idx="0"/>
          <a:fillRef idx="0"/>
          <a:effectRef idx="0"/>
          <a:fontRef idx="minor"/>
        </p:style>
        <p:txBody>
          <a:bodyPr lIns="90000" rIns="90000" tIns="46800" bIns="46800" anchor="ctr">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x</a:t>
            </a:r>
            <a:endParaRPr b="0" lang="en-US" sz="2800" strike="noStrike" u="none">
              <a:solidFill>
                <a:srgbClr val="000000"/>
              </a:solidFill>
              <a:effectLst/>
              <a:uFillTx/>
              <a:latin typeface="Arial"/>
            </a:endParaRPr>
          </a:p>
        </p:txBody>
      </p:sp>
      <p:sp>
        <p:nvSpPr>
          <p:cNvPr id="154" name=""/>
          <p:cNvSpPr/>
          <p:nvPr/>
        </p:nvSpPr>
        <p:spPr>
          <a:xfrm>
            <a:off x="1895400" y="3247920"/>
            <a:ext cx="0" cy="37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5" name=""/>
          <p:cNvSpPr/>
          <p:nvPr/>
        </p:nvSpPr>
        <p:spPr>
          <a:xfrm>
            <a:off x="1711440" y="3716280"/>
            <a:ext cx="0" cy="2667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6" name=""/>
          <p:cNvSpPr/>
          <p:nvPr/>
        </p:nvSpPr>
        <p:spPr>
          <a:xfrm>
            <a:off x="1306440" y="4048560"/>
            <a:ext cx="820440" cy="3992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Mechanical</a:t>
            </a:r>
            <a:endParaRPr b="0" lang="en-US" sz="1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Completion</a:t>
            </a:r>
            <a:endParaRPr b="0" lang="en-US" sz="1000" strike="noStrike" u="none">
              <a:solidFill>
                <a:srgbClr val="000000"/>
              </a:solidFill>
              <a:effectLst/>
              <a:uFillTx/>
              <a:latin typeface="Arial"/>
            </a:endParaRPr>
          </a:p>
        </p:txBody>
      </p:sp>
      <p:sp>
        <p:nvSpPr>
          <p:cNvPr id="157" name=""/>
          <p:cNvSpPr/>
          <p:nvPr/>
        </p:nvSpPr>
        <p:spPr>
          <a:xfrm>
            <a:off x="3713040" y="3241800"/>
            <a:ext cx="0" cy="37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8" name=""/>
          <p:cNvSpPr/>
          <p:nvPr/>
        </p:nvSpPr>
        <p:spPr>
          <a:xfrm>
            <a:off x="1895400" y="3422520"/>
            <a:ext cx="1817640" cy="0"/>
          </a:xfrm>
          <a:prstGeom prst="line">
            <a:avLst/>
          </a:prstGeom>
          <a:ln w="9360">
            <a:solidFill>
              <a:srgbClr val="000000"/>
            </a:solidFill>
            <a:miter/>
            <a:tailEnd len="lg" type="triangle"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9" name=""/>
          <p:cNvSpPr/>
          <p:nvPr/>
        </p:nvSpPr>
        <p:spPr>
          <a:xfrm>
            <a:off x="2182680" y="2565360"/>
            <a:ext cx="1106640" cy="63972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 day Start Up Period</a:t>
            </a:r>
            <a:endParaRPr b="0" lang="en-US" sz="1200" strike="noStrike" u="none">
              <a:solidFill>
                <a:srgbClr val="000000"/>
              </a:solidFill>
              <a:effectLst/>
              <a:uFillTx/>
              <a:latin typeface="Arial"/>
            </a:endParaRPr>
          </a:p>
        </p:txBody>
      </p:sp>
      <p:sp>
        <p:nvSpPr>
          <p:cNvPr id="160" name=""/>
          <p:cNvSpPr/>
          <p:nvPr/>
        </p:nvSpPr>
        <p:spPr>
          <a:xfrm>
            <a:off x="4322880" y="2563920"/>
            <a:ext cx="1933560" cy="63504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 day Marketing</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Transition Period</a:t>
            </a:r>
            <a:endParaRPr b="0" lang="en-US" sz="1200" strike="noStrike" u="none">
              <a:solidFill>
                <a:srgbClr val="000000"/>
              </a:solidFill>
              <a:effectLst/>
              <a:uFillTx/>
              <a:latin typeface="Arial"/>
            </a:endParaRPr>
          </a:p>
        </p:txBody>
      </p:sp>
      <p:sp>
        <p:nvSpPr>
          <p:cNvPr id="161" name=""/>
          <p:cNvSpPr/>
          <p:nvPr/>
        </p:nvSpPr>
        <p:spPr>
          <a:xfrm>
            <a:off x="6753240" y="3244680"/>
            <a:ext cx="0" cy="37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2" name=""/>
          <p:cNvSpPr/>
          <p:nvPr/>
        </p:nvSpPr>
        <p:spPr>
          <a:xfrm>
            <a:off x="4751280" y="3419640"/>
            <a:ext cx="1992600" cy="2880"/>
          </a:xfrm>
          <a:prstGeom prst="line">
            <a:avLst/>
          </a:prstGeom>
          <a:ln w="9360">
            <a:solidFill>
              <a:srgbClr val="000000"/>
            </a:solidFill>
            <a:miter/>
            <a:tailEnd len="lg" type="triangle" w="lg"/>
          </a:ln>
        </p:spPr>
        <p:style>
          <a:lnRef idx="0"/>
          <a:fillRef idx="0"/>
          <a:effectRef idx="0"/>
          <a:fontRef idx="minor"/>
        </p:style>
        <p:txBody>
          <a:bodyPr lIns="90000" rIns="90000" tIns="-43920" bIns="-43920" anchor="ctr">
            <a:noAutofit/>
          </a:bodyPr>
          <a:p>
            <a:endParaRPr b="0" lang="en-US" sz="2400" strike="noStrike" u="none">
              <a:solidFill>
                <a:srgbClr val="000000"/>
              </a:solidFill>
              <a:effectLst/>
              <a:uFillTx/>
              <a:latin typeface="Arial"/>
            </a:endParaRPr>
          </a:p>
        </p:txBody>
      </p:sp>
      <p:sp>
        <p:nvSpPr>
          <p:cNvPr id="163" name=""/>
          <p:cNvSpPr/>
          <p:nvPr/>
        </p:nvSpPr>
        <p:spPr>
          <a:xfrm flipV="1">
            <a:off x="6977160" y="3419640"/>
            <a:ext cx="1735200" cy="2880"/>
          </a:xfrm>
          <a:prstGeom prst="line">
            <a:avLst/>
          </a:prstGeom>
          <a:ln w="9360">
            <a:solidFill>
              <a:srgbClr val="000000"/>
            </a:solidFill>
            <a:miter/>
            <a:tailEnd len="lg" type="triangle" w="lg"/>
          </a:ln>
        </p:spPr>
        <p:style>
          <a:lnRef idx="0"/>
          <a:fillRef idx="0"/>
          <a:effectRef idx="0"/>
          <a:fontRef idx="minor"/>
        </p:style>
        <p:txBody>
          <a:bodyPr lIns="90000" rIns="90000" tIns="-43920" bIns="-43920" anchor="ctr">
            <a:noAutofit/>
          </a:bodyPr>
          <a:p>
            <a:endParaRPr b="0" lang="en-US" sz="2400" strike="noStrike" u="none">
              <a:solidFill>
                <a:srgbClr val="000000"/>
              </a:solidFill>
              <a:effectLst/>
              <a:uFillTx/>
              <a:latin typeface="Arial"/>
            </a:endParaRPr>
          </a:p>
        </p:txBody>
      </p:sp>
      <p:sp>
        <p:nvSpPr>
          <p:cNvPr id="164" name=""/>
          <p:cNvSpPr/>
          <p:nvPr/>
        </p:nvSpPr>
        <p:spPr>
          <a:xfrm>
            <a:off x="6999120" y="2583000"/>
            <a:ext cx="1705320" cy="63504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Full Contractual Obligations</a:t>
            </a:r>
            <a:endParaRPr b="0" lang="en-US" sz="1200" strike="noStrike" u="none">
              <a:solidFill>
                <a:srgbClr val="000000"/>
              </a:solidFill>
              <a:effectLst/>
              <a:uFillTx/>
              <a:latin typeface="Arial"/>
            </a:endParaRPr>
          </a:p>
        </p:txBody>
      </p:sp>
      <p:sp>
        <p:nvSpPr>
          <p:cNvPr id="165" name=""/>
          <p:cNvSpPr/>
          <p:nvPr/>
        </p:nvSpPr>
        <p:spPr>
          <a:xfrm>
            <a:off x="8722080" y="3291120"/>
            <a:ext cx="577440" cy="3074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2007</a:t>
            </a:r>
            <a:endParaRPr b="0" lang="en-US" sz="1400" strike="noStrike" u="none">
              <a:solidFill>
                <a:srgbClr val="000000"/>
              </a:solidFill>
              <a:effectLst/>
              <a:uFillTx/>
              <a:latin typeface="Arial"/>
            </a:endParaRPr>
          </a:p>
        </p:txBody>
      </p:sp>
      <p:sp>
        <p:nvSpPr>
          <p:cNvPr id="166" name=""/>
          <p:cNvSpPr/>
          <p:nvPr/>
        </p:nvSpPr>
        <p:spPr>
          <a:xfrm rot="5400000">
            <a:off x="5123160" y="3148920"/>
            <a:ext cx="212760" cy="3017880"/>
          </a:xfrm>
          <a:custGeom>
            <a:avLst/>
            <a:gdLst>
              <a:gd name="textAreaLeft" fmla="*/ 0 w 212760"/>
              <a:gd name="textAreaRight" fmla="*/ 76680 w 212760"/>
              <a:gd name="textAreaTop" fmla="*/ 78480 h 3017880"/>
              <a:gd name="textAreaBottom" fmla="*/ 2939400 h 30178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8767"/>
                </a:lnTo>
                <a:cubicBezTo>
                  <a:pt x="10800" y="9667"/>
                  <a:pt x="16200" y="10567"/>
                  <a:pt x="21600" y="10567"/>
                </a:cubicBezTo>
                <a:cubicBezTo>
                  <a:pt x="16200" y="10567"/>
                  <a:pt x="10800" y="11467"/>
                  <a:pt x="10800" y="12367"/>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7" name=""/>
          <p:cNvSpPr/>
          <p:nvPr/>
        </p:nvSpPr>
        <p:spPr>
          <a:xfrm>
            <a:off x="3720960" y="4786200"/>
            <a:ext cx="3084480" cy="2667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ENA has no price risk on synfuel sales.</a:t>
            </a:r>
            <a:endParaRPr b="0" lang="en-US" sz="1000" strike="noStrike" u="none">
              <a:solidFill>
                <a:srgbClr val="000000"/>
              </a:solidFill>
              <a:effectLst/>
              <a:uFillTx/>
              <a:latin typeface="Arial"/>
            </a:endParaRPr>
          </a:p>
        </p:txBody>
      </p:sp>
      <p:sp>
        <p:nvSpPr>
          <p:cNvPr id="168" name=""/>
          <p:cNvSpPr/>
          <p:nvPr/>
        </p:nvSpPr>
        <p:spPr>
          <a:xfrm rot="5400000">
            <a:off x="4215960" y="2971440"/>
            <a:ext cx="204840" cy="4840200"/>
          </a:xfrm>
          <a:custGeom>
            <a:avLst/>
            <a:gdLst>
              <a:gd name="textAreaLeft" fmla="*/ 0 w 204840"/>
              <a:gd name="textAreaRight" fmla="*/ 73800 w 204840"/>
              <a:gd name="textAreaTop" fmla="*/ 126000 h 4840200"/>
              <a:gd name="textAreaBottom" fmla="*/ 4714200 h 484020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8767"/>
                </a:lnTo>
                <a:cubicBezTo>
                  <a:pt x="10800" y="9667"/>
                  <a:pt x="16200" y="10567"/>
                  <a:pt x="21600" y="10567"/>
                </a:cubicBezTo>
                <a:cubicBezTo>
                  <a:pt x="16200" y="10567"/>
                  <a:pt x="10800" y="11467"/>
                  <a:pt x="10800" y="12367"/>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9" name=""/>
          <p:cNvSpPr/>
          <p:nvPr/>
        </p:nvSpPr>
        <p:spPr>
          <a:xfrm>
            <a:off x="2998800" y="5468760"/>
            <a:ext cx="2749680" cy="4384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ENA has no liability for chemical change on synfuel produced.</a:t>
            </a:r>
            <a:endParaRPr b="0" lang="en-US" sz="1000" strike="noStrike" u="none">
              <a:solidFill>
                <a:srgbClr val="000000"/>
              </a:solidFill>
              <a:effectLst/>
              <a:uFillTx/>
              <a:latin typeface="Arial"/>
            </a:endParaRPr>
          </a:p>
        </p:txBody>
      </p:sp>
      <p:sp>
        <p:nvSpPr>
          <p:cNvPr id="170" name=""/>
          <p:cNvSpPr/>
          <p:nvPr/>
        </p:nvSpPr>
        <p:spPr>
          <a:xfrm>
            <a:off x="6756480" y="3728880"/>
            <a:ext cx="0" cy="254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1" name=""/>
          <p:cNvSpPr/>
          <p:nvPr/>
        </p:nvSpPr>
        <p:spPr>
          <a:xfrm>
            <a:off x="6005520" y="4017960"/>
            <a:ext cx="1481040" cy="43344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Minimum Production Levels Set</a:t>
            </a:r>
            <a:endParaRPr b="0" lang="en-US" sz="1000" strike="noStrike" u="none">
              <a:solidFill>
                <a:srgbClr val="000000"/>
              </a:solidFill>
              <a:effectLst/>
              <a:uFillTx/>
              <a:latin typeface="Arial"/>
            </a:endParaRPr>
          </a:p>
        </p:txBody>
      </p:sp>
      <p:sp>
        <p:nvSpPr>
          <p:cNvPr id="172" name=""/>
          <p:cNvSpPr/>
          <p:nvPr/>
        </p:nvSpPr>
        <p:spPr>
          <a:xfrm>
            <a:off x="1890720" y="6245280"/>
            <a:ext cx="0" cy="37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3" name=""/>
          <p:cNvSpPr/>
          <p:nvPr/>
        </p:nvSpPr>
        <p:spPr>
          <a:xfrm>
            <a:off x="1890720" y="6419880"/>
            <a:ext cx="6850080" cy="0"/>
          </a:xfrm>
          <a:prstGeom prst="line">
            <a:avLst/>
          </a:prstGeom>
          <a:ln w="9360">
            <a:solidFill>
              <a:srgbClr val="000000"/>
            </a:solidFill>
            <a:miter/>
            <a:tailEnd len="lg"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4" name=""/>
          <p:cNvSpPr/>
          <p:nvPr/>
        </p:nvSpPr>
        <p:spPr>
          <a:xfrm>
            <a:off x="1857240" y="6184800"/>
            <a:ext cx="3759480" cy="27468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Coal Supply and Marketing Risk (Requirements)</a:t>
            </a:r>
            <a:endParaRPr b="0" lang="en-US" sz="1200" strike="noStrike" u="none">
              <a:solidFill>
                <a:srgbClr val="000000"/>
              </a:solidFill>
              <a:effectLst/>
              <a:uFillTx/>
              <a:latin typeface="Arial"/>
            </a:endParaRPr>
          </a:p>
        </p:txBody>
      </p:sp>
      <p:sp>
        <p:nvSpPr>
          <p:cNvPr id="175" name=""/>
          <p:cNvSpPr/>
          <p:nvPr/>
        </p:nvSpPr>
        <p:spPr>
          <a:xfrm>
            <a:off x="6819840" y="6831000"/>
            <a:ext cx="1795680" cy="27468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Synfuel Spread Price Risk</a:t>
            </a:r>
            <a:endParaRPr b="0" lang="en-US" sz="1200" strike="noStrike" u="none">
              <a:solidFill>
                <a:srgbClr val="000000"/>
              </a:solidFill>
              <a:effectLst/>
              <a:uFillTx/>
              <a:latin typeface="Arial"/>
            </a:endParaRPr>
          </a:p>
        </p:txBody>
      </p:sp>
      <p:sp>
        <p:nvSpPr>
          <p:cNvPr id="176" name=""/>
          <p:cNvSpPr/>
          <p:nvPr/>
        </p:nvSpPr>
        <p:spPr>
          <a:xfrm>
            <a:off x="6740640" y="6594480"/>
            <a:ext cx="0" cy="374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7" name=""/>
          <p:cNvSpPr/>
          <p:nvPr/>
        </p:nvSpPr>
        <p:spPr>
          <a:xfrm>
            <a:off x="6738840" y="6769080"/>
            <a:ext cx="2011320" cy="0"/>
          </a:xfrm>
          <a:prstGeom prst="line">
            <a:avLst/>
          </a:prstGeom>
          <a:ln w="9360">
            <a:solidFill>
              <a:srgbClr val="000000"/>
            </a:solidFill>
            <a:miter/>
            <a:tailEnd len="lg"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8" name=""/>
          <p:cNvSpPr/>
          <p:nvPr/>
        </p:nvSpPr>
        <p:spPr>
          <a:xfrm>
            <a:off x="6818400" y="6534000"/>
            <a:ext cx="939600" cy="27468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O&amp;M Risk</a:t>
            </a:r>
            <a:endParaRPr b="0" lang="en-US" sz="1200" strike="noStrike" u="none">
              <a:solidFill>
                <a:srgbClr val="000000"/>
              </a:solidFill>
              <a:effectLst/>
              <a:uFillTx/>
              <a:latin typeface="Arial"/>
            </a:endParaRPr>
          </a:p>
        </p:txBody>
      </p:sp>
      <p:sp>
        <p:nvSpPr>
          <p:cNvPr id="179" name=""/>
          <p:cNvSpPr/>
          <p:nvPr/>
        </p:nvSpPr>
        <p:spPr>
          <a:xfrm rot="5400000">
            <a:off x="5199480" y="3348720"/>
            <a:ext cx="212760" cy="1150920"/>
          </a:xfrm>
          <a:custGeom>
            <a:avLst/>
            <a:gdLst>
              <a:gd name="textAreaLeft" fmla="*/ 0 w 212760"/>
              <a:gd name="textAreaRight" fmla="*/ 76680 w 212760"/>
              <a:gd name="textAreaTop" fmla="*/ 29880 h 1150920"/>
              <a:gd name="textAreaBottom" fmla="*/ 1121040 h 115092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8767"/>
                </a:lnTo>
                <a:cubicBezTo>
                  <a:pt x="10800" y="9667"/>
                  <a:pt x="16200" y="10567"/>
                  <a:pt x="21600" y="10567"/>
                </a:cubicBezTo>
                <a:cubicBezTo>
                  <a:pt x="16200" y="10567"/>
                  <a:pt x="10800" y="11467"/>
                  <a:pt x="10800" y="12367"/>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0" name=""/>
          <p:cNvSpPr/>
          <p:nvPr/>
        </p:nvSpPr>
        <p:spPr>
          <a:xfrm>
            <a:off x="4683240" y="4014720"/>
            <a:ext cx="1265040" cy="2667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Performance Test</a:t>
            </a:r>
            <a:endParaRPr b="0" lang="en-US" sz="10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4F91ACDE-50A1-4453-B7B4-B56F6E33BF72}"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1" name=""/>
          <p:cNvSpPr/>
          <p:nvPr/>
        </p:nvSpPr>
        <p:spPr>
          <a:xfrm>
            <a:off x="2803680" y="2560680"/>
            <a:ext cx="6134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82" name="PlaceHolder 1"/>
          <p:cNvSpPr>
            <a:spLocks noGrp="1"/>
          </p:cNvSpPr>
          <p:nvPr>
            <p:ph type="title"/>
          </p:nvPr>
        </p:nvSpPr>
        <p:spPr>
          <a:xfrm>
            <a:off x="1595160" y="196344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RISK MATRIX</a:t>
            </a:r>
            <a:endParaRPr b="1" lang="en-US" sz="1200" strike="noStrike" u="none">
              <a:solidFill>
                <a:srgbClr val="000000"/>
              </a:solidFill>
              <a:effectLst/>
              <a:uFillTx/>
              <a:latin typeface="Arial"/>
            </a:endParaRPr>
          </a:p>
        </p:txBody>
      </p:sp>
      <p:sp>
        <p:nvSpPr>
          <p:cNvPr id="183" name=""/>
          <p:cNvSpPr/>
          <p:nvPr/>
        </p:nvSpPr>
        <p:spPr>
          <a:xfrm>
            <a:off x="1608120" y="2822400"/>
            <a:ext cx="1114560" cy="61308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Relocation/Technology</a:t>
            </a:r>
            <a:endParaRPr b="0" lang="en-US" sz="1200" strike="noStrike" u="none">
              <a:solidFill>
                <a:srgbClr val="000000"/>
              </a:solidFill>
              <a:effectLst/>
              <a:uFillTx/>
              <a:latin typeface="Arial"/>
            </a:endParaRPr>
          </a:p>
        </p:txBody>
      </p:sp>
      <p:sp>
        <p:nvSpPr>
          <p:cNvPr id="184" name=""/>
          <p:cNvSpPr/>
          <p:nvPr/>
        </p:nvSpPr>
        <p:spPr>
          <a:xfrm>
            <a:off x="1608120" y="3666960"/>
            <a:ext cx="1114560" cy="70488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fontScale="92500" lnSpcReduction="9999"/>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Chemical Change Indemnity</a:t>
            </a:r>
            <a:endParaRPr b="0" lang="en-US" sz="1200" strike="noStrike" u="none">
              <a:solidFill>
                <a:srgbClr val="000000"/>
              </a:solidFill>
              <a:effectLst/>
              <a:uFillTx/>
              <a:latin typeface="Arial"/>
            </a:endParaRPr>
          </a:p>
        </p:txBody>
      </p:sp>
      <p:sp>
        <p:nvSpPr>
          <p:cNvPr id="185" name=""/>
          <p:cNvSpPr/>
          <p:nvPr/>
        </p:nvSpPr>
        <p:spPr>
          <a:xfrm>
            <a:off x="1608120" y="4606920"/>
            <a:ext cx="1114560" cy="73008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fontScale="92500" lnSpcReduction="9999"/>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Minimum Production Levels</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186" name=""/>
          <p:cNvSpPr/>
          <p:nvPr/>
        </p:nvSpPr>
        <p:spPr>
          <a:xfrm>
            <a:off x="5102280" y="2776680"/>
            <a:ext cx="1263600" cy="666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None</a:t>
            </a:r>
            <a:endParaRPr b="0" lang="en-US" sz="1200" strike="noStrike" u="none">
              <a:solidFill>
                <a:srgbClr val="000000"/>
              </a:solidFill>
              <a:effectLst/>
              <a:uFillTx/>
              <a:latin typeface="Arial"/>
            </a:endParaRPr>
          </a:p>
        </p:txBody>
      </p:sp>
      <p:sp>
        <p:nvSpPr>
          <p:cNvPr id="187" name=""/>
          <p:cNvSpPr/>
          <p:nvPr/>
        </p:nvSpPr>
        <p:spPr>
          <a:xfrm>
            <a:off x="6996600" y="2321280"/>
            <a:ext cx="790560" cy="27684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Mitigants</a:t>
            </a:r>
            <a:endParaRPr b="0" lang="en-US" sz="1200" strike="noStrike" u="none">
              <a:solidFill>
                <a:srgbClr val="000000"/>
              </a:solidFill>
              <a:effectLst/>
              <a:uFillTx/>
              <a:latin typeface="Arial"/>
            </a:endParaRPr>
          </a:p>
        </p:txBody>
      </p:sp>
      <p:sp>
        <p:nvSpPr>
          <p:cNvPr id="188" name=""/>
          <p:cNvSpPr/>
          <p:nvPr/>
        </p:nvSpPr>
        <p:spPr>
          <a:xfrm>
            <a:off x="5095800" y="3632040"/>
            <a:ext cx="1382760" cy="743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Value of lost tax credits, (limited by Corp Guarantee)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189" name=""/>
          <p:cNvSpPr/>
          <p:nvPr/>
        </p:nvSpPr>
        <p:spPr>
          <a:xfrm>
            <a:off x="2956680" y="2316600"/>
            <a:ext cx="942840" cy="27684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Description</a:t>
            </a:r>
            <a:endParaRPr b="0" lang="en-US" sz="1200" strike="noStrike" u="none">
              <a:solidFill>
                <a:srgbClr val="000000"/>
              </a:solidFill>
              <a:effectLst/>
              <a:uFillTx/>
              <a:latin typeface="Arial"/>
            </a:endParaRPr>
          </a:p>
        </p:txBody>
      </p:sp>
      <p:sp>
        <p:nvSpPr>
          <p:cNvPr id="190" name=""/>
          <p:cNvSpPr/>
          <p:nvPr/>
        </p:nvSpPr>
        <p:spPr>
          <a:xfrm>
            <a:off x="2887560" y="2786040"/>
            <a:ext cx="2190960" cy="7128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Successful relocation of synfuel facilities to new site</a:t>
            </a:r>
            <a:endParaRPr b="0" lang="en-US" sz="1200" strike="noStrike" u="none">
              <a:solidFill>
                <a:srgbClr val="000000"/>
              </a:solidFill>
              <a:effectLst/>
              <a:uFillTx/>
              <a:latin typeface="Arial"/>
            </a:endParaRPr>
          </a:p>
        </p:txBody>
      </p:sp>
      <p:sp>
        <p:nvSpPr>
          <p:cNvPr id="191" name=""/>
          <p:cNvSpPr/>
          <p:nvPr/>
        </p:nvSpPr>
        <p:spPr>
          <a:xfrm>
            <a:off x="2881440" y="3624120"/>
            <a:ext cx="2203200" cy="8496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takes risk that synfuel product will demonstrate chemical change</a:t>
            </a:r>
            <a:endParaRPr b="0" lang="en-US" sz="1200" strike="noStrike" u="none">
              <a:solidFill>
                <a:srgbClr val="000000"/>
              </a:solidFill>
              <a:effectLst/>
              <a:uFillTx/>
              <a:latin typeface="Arial"/>
            </a:endParaRPr>
          </a:p>
        </p:txBody>
      </p:sp>
      <p:sp>
        <p:nvSpPr>
          <p:cNvPr id="192" name=""/>
          <p:cNvSpPr/>
          <p:nvPr/>
        </p:nvSpPr>
        <p:spPr>
          <a:xfrm>
            <a:off x="1601640" y="5527800"/>
            <a:ext cx="1113120" cy="56520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Marketing</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193" name=""/>
          <p:cNvSpPr/>
          <p:nvPr/>
        </p:nvSpPr>
        <p:spPr>
          <a:xfrm>
            <a:off x="2906640" y="4557600"/>
            <a:ext cx="2130480" cy="6508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guarantees minimum annual production of facilities for the term</a:t>
            </a:r>
            <a:endParaRPr b="0" lang="en-US" sz="1200" strike="noStrike" u="none">
              <a:solidFill>
                <a:srgbClr val="000000"/>
              </a:solidFill>
              <a:effectLst/>
              <a:uFillTx/>
              <a:latin typeface="Arial"/>
            </a:endParaRPr>
          </a:p>
        </p:txBody>
      </p:sp>
      <p:sp>
        <p:nvSpPr>
          <p:cNvPr id="194" name=""/>
          <p:cNvSpPr/>
          <p:nvPr/>
        </p:nvSpPr>
        <p:spPr>
          <a:xfrm>
            <a:off x="2897280" y="5491080"/>
            <a:ext cx="2144520" cy="6634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is unable to timely market synfuel offtake; customer force majeure</a:t>
            </a:r>
            <a:endParaRPr b="0" lang="en-US" sz="1200" strike="noStrike" u="none">
              <a:solidFill>
                <a:srgbClr val="000000"/>
              </a:solidFill>
              <a:effectLst/>
              <a:uFillTx/>
              <a:latin typeface="Arial"/>
            </a:endParaRPr>
          </a:p>
        </p:txBody>
      </p:sp>
      <p:sp>
        <p:nvSpPr>
          <p:cNvPr id="195" name=""/>
          <p:cNvSpPr/>
          <p:nvPr/>
        </p:nvSpPr>
        <p:spPr>
          <a:xfrm>
            <a:off x="5108400" y="2331000"/>
            <a:ext cx="824400" cy="27684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Exposure</a:t>
            </a:r>
            <a:endParaRPr b="0" lang="en-US" sz="1200" strike="noStrike" u="none">
              <a:solidFill>
                <a:srgbClr val="000000"/>
              </a:solidFill>
              <a:effectLst/>
              <a:uFillTx/>
              <a:latin typeface="Arial"/>
            </a:endParaRPr>
          </a:p>
        </p:txBody>
      </p:sp>
      <p:sp>
        <p:nvSpPr>
          <p:cNvPr id="196" name=""/>
          <p:cNvSpPr/>
          <p:nvPr/>
        </p:nvSpPr>
        <p:spPr>
          <a:xfrm>
            <a:off x="6956280" y="2786040"/>
            <a:ext cx="2092320" cy="7984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Sempra responsible for moving and achieving operational status at new site</a:t>
            </a:r>
            <a:endParaRPr b="0" lang="en-US" sz="1200" strike="noStrike" u="none">
              <a:solidFill>
                <a:srgbClr val="000000"/>
              </a:solidFill>
              <a:effectLst/>
              <a:uFillTx/>
              <a:latin typeface="Arial"/>
            </a:endParaRPr>
          </a:p>
        </p:txBody>
      </p:sp>
      <p:sp>
        <p:nvSpPr>
          <p:cNvPr id="197" name=""/>
          <p:cNvSpPr/>
          <p:nvPr/>
        </p:nvSpPr>
        <p:spPr>
          <a:xfrm>
            <a:off x="6937200" y="3624120"/>
            <a:ext cx="1973520" cy="6177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See attached risk analysis</a:t>
            </a:r>
            <a:endParaRPr b="0" lang="en-US" sz="1200" strike="noStrike" u="none">
              <a:solidFill>
                <a:srgbClr val="000000"/>
              </a:solidFill>
              <a:effectLst/>
              <a:uFillTx/>
              <a:latin typeface="Arial"/>
            </a:endParaRPr>
          </a:p>
        </p:txBody>
      </p:sp>
      <p:sp>
        <p:nvSpPr>
          <p:cNvPr id="198" name=""/>
          <p:cNvSpPr/>
          <p:nvPr/>
        </p:nvSpPr>
        <p:spPr>
          <a:xfrm>
            <a:off x="5089680" y="4557600"/>
            <a:ext cx="1595160" cy="6289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Value of lost tax credits, (limited by Corp Guarantee)</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199" name=""/>
          <p:cNvSpPr/>
          <p:nvPr/>
        </p:nvSpPr>
        <p:spPr>
          <a:xfrm>
            <a:off x="6931080" y="4557600"/>
            <a:ext cx="1820880" cy="700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See attached risk analysis</a:t>
            </a:r>
            <a:endParaRPr b="0" lang="en-US" sz="1200" strike="noStrike" u="none">
              <a:solidFill>
                <a:srgbClr val="000000"/>
              </a:solidFill>
              <a:effectLst/>
              <a:uFillTx/>
              <a:latin typeface="Arial"/>
            </a:endParaRPr>
          </a:p>
        </p:txBody>
      </p:sp>
      <p:sp>
        <p:nvSpPr>
          <p:cNvPr id="200" name=""/>
          <p:cNvSpPr/>
          <p:nvPr/>
        </p:nvSpPr>
        <p:spPr>
          <a:xfrm>
            <a:off x="5083200" y="5483160"/>
            <a:ext cx="1849320" cy="666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Float on working capital</a:t>
            </a:r>
            <a:endParaRPr b="0" lang="en-US" sz="1200" strike="noStrike" u="none">
              <a:solidFill>
                <a:srgbClr val="000000"/>
              </a:solidFill>
              <a:effectLst/>
              <a:uFillTx/>
              <a:latin typeface="Arial"/>
            </a:endParaRPr>
          </a:p>
        </p:txBody>
      </p:sp>
      <p:sp>
        <p:nvSpPr>
          <p:cNvPr id="201" name=""/>
          <p:cNvSpPr/>
          <p:nvPr/>
        </p:nvSpPr>
        <p:spPr>
          <a:xfrm>
            <a:off x="6924600" y="5494320"/>
            <a:ext cx="1986120" cy="7444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See attached risk analysis</a:t>
            </a:r>
            <a:endParaRPr b="0" lang="en-US" sz="1200" strike="noStrike" u="none">
              <a:solidFill>
                <a:srgbClr val="000000"/>
              </a:solidFill>
              <a:effectLst/>
              <a:uFillTx/>
              <a:latin typeface="Arial"/>
            </a:endParaRPr>
          </a:p>
        </p:txBody>
      </p:sp>
      <p:sp>
        <p:nvSpPr>
          <p:cNvPr id="202" name=""/>
          <p:cNvSpPr/>
          <p:nvPr/>
        </p:nvSpPr>
        <p:spPr>
          <a:xfrm>
            <a:off x="1601640" y="6315120"/>
            <a:ext cx="1113120" cy="56520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Synfuel Price Risk</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203" name=""/>
          <p:cNvSpPr/>
          <p:nvPr/>
        </p:nvSpPr>
        <p:spPr>
          <a:xfrm>
            <a:off x="2897280" y="6278400"/>
            <a:ext cx="2139840" cy="4413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04" name=""/>
          <p:cNvSpPr/>
          <p:nvPr/>
        </p:nvSpPr>
        <p:spPr>
          <a:xfrm>
            <a:off x="5197320" y="6280200"/>
            <a:ext cx="1382760" cy="5778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Significant, but not unlimited</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205" name=""/>
          <p:cNvSpPr/>
          <p:nvPr/>
        </p:nvSpPr>
        <p:spPr>
          <a:xfrm>
            <a:off x="2881440" y="6272280"/>
            <a:ext cx="2203200" cy="646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takes market risk on the discount for synfuel vs. run of mine coal</a:t>
            </a:r>
            <a:endParaRPr b="0" lang="en-US" sz="1200" strike="noStrike" u="none">
              <a:solidFill>
                <a:srgbClr val="000000"/>
              </a:solidFill>
              <a:effectLst/>
              <a:uFillTx/>
              <a:latin typeface="Arial"/>
            </a:endParaRPr>
          </a:p>
        </p:txBody>
      </p:sp>
      <p:sp>
        <p:nvSpPr>
          <p:cNvPr id="206" name=""/>
          <p:cNvSpPr/>
          <p:nvPr/>
        </p:nvSpPr>
        <p:spPr>
          <a:xfrm>
            <a:off x="6937200" y="6272280"/>
            <a:ext cx="1973520" cy="7444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See attached risk analysis</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AE9D4149-3B32-4335-8646-6D6F3FC743B0}" type="slidenum">
              <a:t>17</a:t>
            </a:fld>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7" name=""/>
          <p:cNvSpPr/>
          <p:nvPr/>
        </p:nvSpPr>
        <p:spPr>
          <a:xfrm>
            <a:off x="2803680" y="2560680"/>
            <a:ext cx="6134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8" name="PlaceHolder 1"/>
          <p:cNvSpPr>
            <a:spLocks noGrp="1"/>
          </p:cNvSpPr>
          <p:nvPr>
            <p:ph type="title"/>
          </p:nvPr>
        </p:nvSpPr>
        <p:spPr>
          <a:xfrm>
            <a:off x="1595160" y="196344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RISK MATRIX (cont.)</a:t>
            </a:r>
            <a:endParaRPr b="1" lang="en-US" sz="1200" strike="noStrike" u="none">
              <a:solidFill>
                <a:srgbClr val="000000"/>
              </a:solidFill>
              <a:effectLst/>
              <a:uFillTx/>
              <a:latin typeface="Arial"/>
            </a:endParaRPr>
          </a:p>
        </p:txBody>
      </p:sp>
      <p:sp>
        <p:nvSpPr>
          <p:cNvPr id="209" name=""/>
          <p:cNvSpPr/>
          <p:nvPr/>
        </p:nvSpPr>
        <p:spPr>
          <a:xfrm>
            <a:off x="1608120" y="2822400"/>
            <a:ext cx="1114560" cy="61308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“Operator” Contract</a:t>
            </a:r>
            <a:endParaRPr b="0" lang="en-US" sz="1200" strike="noStrike" u="none">
              <a:solidFill>
                <a:srgbClr val="000000"/>
              </a:solidFill>
              <a:effectLst/>
              <a:uFillTx/>
              <a:latin typeface="Arial"/>
            </a:endParaRPr>
          </a:p>
        </p:txBody>
      </p:sp>
      <p:sp>
        <p:nvSpPr>
          <p:cNvPr id="210" name=""/>
          <p:cNvSpPr/>
          <p:nvPr/>
        </p:nvSpPr>
        <p:spPr>
          <a:xfrm>
            <a:off x="1608120" y="3664080"/>
            <a:ext cx="1114560" cy="73008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Coal Supply Risk</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211" name=""/>
          <p:cNvSpPr/>
          <p:nvPr/>
        </p:nvSpPr>
        <p:spPr>
          <a:xfrm>
            <a:off x="5203800" y="2776680"/>
            <a:ext cx="1263600" cy="666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Minimal (see legal matrix)</a:t>
            </a:r>
            <a:endParaRPr b="0" lang="en-US" sz="1200" strike="noStrike" u="none">
              <a:solidFill>
                <a:srgbClr val="000000"/>
              </a:solidFill>
              <a:effectLst/>
              <a:uFillTx/>
              <a:latin typeface="Arial"/>
            </a:endParaRPr>
          </a:p>
        </p:txBody>
      </p:sp>
      <p:sp>
        <p:nvSpPr>
          <p:cNvPr id="212" name=""/>
          <p:cNvSpPr/>
          <p:nvPr/>
        </p:nvSpPr>
        <p:spPr>
          <a:xfrm>
            <a:off x="6996600" y="2321280"/>
            <a:ext cx="790560" cy="27684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Mitigants</a:t>
            </a:r>
            <a:endParaRPr b="0" lang="en-US" sz="1200" strike="noStrike" u="none">
              <a:solidFill>
                <a:srgbClr val="000000"/>
              </a:solidFill>
              <a:effectLst/>
              <a:uFillTx/>
              <a:latin typeface="Arial"/>
            </a:endParaRPr>
          </a:p>
        </p:txBody>
      </p:sp>
      <p:sp>
        <p:nvSpPr>
          <p:cNvPr id="213" name=""/>
          <p:cNvSpPr/>
          <p:nvPr/>
        </p:nvSpPr>
        <p:spPr>
          <a:xfrm>
            <a:off x="2956680" y="2316600"/>
            <a:ext cx="942840" cy="27684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Description</a:t>
            </a:r>
            <a:endParaRPr b="0" lang="en-US" sz="1200" strike="noStrike" u="none">
              <a:solidFill>
                <a:srgbClr val="000000"/>
              </a:solidFill>
              <a:effectLst/>
              <a:uFillTx/>
              <a:latin typeface="Arial"/>
            </a:endParaRPr>
          </a:p>
        </p:txBody>
      </p:sp>
      <p:sp>
        <p:nvSpPr>
          <p:cNvPr id="214" name=""/>
          <p:cNvSpPr/>
          <p:nvPr/>
        </p:nvSpPr>
        <p:spPr>
          <a:xfrm>
            <a:off x="2887560" y="2786040"/>
            <a:ext cx="2190960" cy="7128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ENA attains legal status as a coal “Operator” and assumes associated risks</a:t>
            </a:r>
            <a:endParaRPr b="0" lang="en-US" sz="1200" strike="noStrike" u="none">
              <a:solidFill>
                <a:srgbClr val="000000"/>
              </a:solidFill>
              <a:effectLst/>
              <a:uFillTx/>
              <a:latin typeface="Arial"/>
            </a:endParaRPr>
          </a:p>
        </p:txBody>
      </p:sp>
      <p:sp>
        <p:nvSpPr>
          <p:cNvPr id="215" name=""/>
          <p:cNvSpPr/>
          <p:nvPr/>
        </p:nvSpPr>
        <p:spPr>
          <a:xfrm>
            <a:off x="1601640" y="4641840"/>
            <a:ext cx="1113120" cy="56520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Regulatory</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216" name=""/>
          <p:cNvSpPr/>
          <p:nvPr/>
        </p:nvSpPr>
        <p:spPr>
          <a:xfrm>
            <a:off x="2897280" y="4605480"/>
            <a:ext cx="2341440" cy="4413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Section 29 tax credit is repealed, IRS challenges synfuel validity</a:t>
            </a:r>
            <a:endParaRPr b="0" lang="en-US" sz="1200" strike="noStrike" u="none">
              <a:solidFill>
                <a:srgbClr val="000000"/>
              </a:solidFill>
              <a:effectLst/>
              <a:uFillTx/>
              <a:latin typeface="Arial"/>
            </a:endParaRPr>
          </a:p>
        </p:txBody>
      </p:sp>
      <p:sp>
        <p:nvSpPr>
          <p:cNvPr id="217" name=""/>
          <p:cNvSpPr/>
          <p:nvPr/>
        </p:nvSpPr>
        <p:spPr>
          <a:xfrm>
            <a:off x="1595520" y="5460840"/>
            <a:ext cx="1143000" cy="73836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Site/Operator Disruptions</a:t>
            </a:r>
            <a:endParaRPr b="0" lang="en-US" sz="1100" strike="noStrike" u="none">
              <a:solidFill>
                <a:srgbClr val="000000"/>
              </a:solidFill>
              <a:effectLst/>
              <a:uFillTx/>
              <a:latin typeface="Arial"/>
            </a:endParaRPr>
          </a:p>
        </p:txBody>
      </p:sp>
      <p:sp>
        <p:nvSpPr>
          <p:cNvPr id="218" name=""/>
          <p:cNvSpPr/>
          <p:nvPr/>
        </p:nvSpPr>
        <p:spPr>
          <a:xfrm>
            <a:off x="2890800" y="5424480"/>
            <a:ext cx="2160720" cy="7128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Site is unable to provide feedstock volumes, Operator defaults</a:t>
            </a:r>
            <a:endParaRPr b="0" lang="en-US" sz="1200" strike="noStrike" u="none">
              <a:solidFill>
                <a:srgbClr val="000000"/>
              </a:solidFill>
              <a:effectLst/>
              <a:uFillTx/>
              <a:latin typeface="Arial"/>
            </a:endParaRPr>
          </a:p>
        </p:txBody>
      </p:sp>
      <p:sp>
        <p:nvSpPr>
          <p:cNvPr id="219" name=""/>
          <p:cNvSpPr/>
          <p:nvPr/>
        </p:nvSpPr>
        <p:spPr>
          <a:xfrm>
            <a:off x="5209920" y="2331000"/>
            <a:ext cx="824400" cy="27684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Exposure</a:t>
            </a:r>
            <a:endParaRPr b="0" lang="en-US" sz="1200" strike="noStrike" u="none">
              <a:solidFill>
                <a:srgbClr val="000000"/>
              </a:solidFill>
              <a:effectLst/>
              <a:uFillTx/>
              <a:latin typeface="Arial"/>
            </a:endParaRPr>
          </a:p>
        </p:txBody>
      </p:sp>
      <p:sp>
        <p:nvSpPr>
          <p:cNvPr id="220" name=""/>
          <p:cNvSpPr/>
          <p:nvPr/>
        </p:nvSpPr>
        <p:spPr>
          <a:xfrm>
            <a:off x="6943680" y="2786040"/>
            <a:ext cx="2092320" cy="531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Back-to-back operating contracts; insurance</a:t>
            </a:r>
            <a:endParaRPr b="0" lang="en-US" sz="1200" strike="noStrike" u="none">
              <a:solidFill>
                <a:srgbClr val="000000"/>
              </a:solidFill>
              <a:effectLst/>
              <a:uFillTx/>
              <a:latin typeface="Arial"/>
            </a:endParaRPr>
          </a:p>
        </p:txBody>
      </p:sp>
      <p:sp>
        <p:nvSpPr>
          <p:cNvPr id="221" name=""/>
          <p:cNvSpPr/>
          <p:nvPr/>
        </p:nvSpPr>
        <p:spPr>
          <a:xfrm>
            <a:off x="5184720" y="4597560"/>
            <a:ext cx="1563840" cy="666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MTM income</a:t>
            </a:r>
            <a:endParaRPr b="0" lang="en-US" sz="1200" strike="noStrike" u="none">
              <a:solidFill>
                <a:srgbClr val="000000"/>
              </a:solidFill>
              <a:effectLst/>
              <a:uFillTx/>
              <a:latin typeface="Arial"/>
            </a:endParaRPr>
          </a:p>
        </p:txBody>
      </p:sp>
      <p:sp>
        <p:nvSpPr>
          <p:cNvPr id="222" name=""/>
          <p:cNvSpPr/>
          <p:nvPr/>
        </p:nvSpPr>
        <p:spPr>
          <a:xfrm>
            <a:off x="6924600" y="4608360"/>
            <a:ext cx="2092320" cy="7448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Risk of repeal is minimal; Sempra machines and process have two PLRs</a:t>
            </a:r>
            <a:endParaRPr b="0" lang="en-US" sz="1200" strike="noStrike" u="none">
              <a:solidFill>
                <a:srgbClr val="000000"/>
              </a:solidFill>
              <a:effectLst/>
              <a:uFillTx/>
              <a:latin typeface="Arial"/>
            </a:endParaRPr>
          </a:p>
        </p:txBody>
      </p:sp>
      <p:sp>
        <p:nvSpPr>
          <p:cNvPr id="223" name=""/>
          <p:cNvSpPr/>
          <p:nvPr/>
        </p:nvSpPr>
        <p:spPr>
          <a:xfrm>
            <a:off x="5200560" y="5418000"/>
            <a:ext cx="1716120" cy="7905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Value of lost tax credits, (limited by Corp Guarantee)</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224" name=""/>
          <p:cNvSpPr/>
          <p:nvPr/>
        </p:nvSpPr>
        <p:spPr>
          <a:xfrm>
            <a:off x="6918480" y="5411880"/>
            <a:ext cx="2092320" cy="7444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Careful site screening, ENA has right to relocate synfuel facilities once during term</a:t>
            </a:r>
            <a:endParaRPr b="0" lang="en-US" sz="1200" strike="noStrike" u="none">
              <a:solidFill>
                <a:srgbClr val="000000"/>
              </a:solidFill>
              <a:effectLst/>
              <a:uFillTx/>
              <a:latin typeface="Arial"/>
            </a:endParaRPr>
          </a:p>
        </p:txBody>
      </p:sp>
      <p:sp>
        <p:nvSpPr>
          <p:cNvPr id="225" name=""/>
          <p:cNvSpPr/>
          <p:nvPr/>
        </p:nvSpPr>
        <p:spPr>
          <a:xfrm>
            <a:off x="5083200" y="3587760"/>
            <a:ext cx="1665360" cy="666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Value of lost tax credits, (limited by Corp Guarantee)</a:t>
            </a:r>
            <a:endParaRPr b="0" lang="en-US" sz="1200" strike="noStrike" u="none">
              <a:solidFill>
                <a:srgbClr val="000000"/>
              </a:solidFill>
              <a:effectLst/>
              <a:uFillTx/>
              <a:latin typeface="Arial"/>
            </a:endParaRPr>
          </a:p>
        </p:txBody>
      </p:sp>
      <p:sp>
        <p:nvSpPr>
          <p:cNvPr id="226" name=""/>
          <p:cNvSpPr/>
          <p:nvPr/>
        </p:nvSpPr>
        <p:spPr>
          <a:xfrm>
            <a:off x="6924600" y="3598920"/>
            <a:ext cx="2092320" cy="7444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Ability to source from multiple mine sources; maintain minimum stockpile levels</a:t>
            </a:r>
            <a:endParaRPr b="0" lang="en-US" sz="1200" strike="noStrike" u="none">
              <a:solidFill>
                <a:srgbClr val="000000"/>
              </a:solidFill>
              <a:effectLst/>
              <a:uFillTx/>
              <a:latin typeface="Arial"/>
            </a:endParaRPr>
          </a:p>
        </p:txBody>
      </p:sp>
      <p:sp>
        <p:nvSpPr>
          <p:cNvPr id="227" name=""/>
          <p:cNvSpPr/>
          <p:nvPr/>
        </p:nvSpPr>
        <p:spPr>
          <a:xfrm>
            <a:off x="2901960" y="3597120"/>
            <a:ext cx="2168640" cy="6670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provides requirements coal supply to be converted to synfuel</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80405436-44BB-49A8-8111-12C6DEA72269}" type="slidenum">
              <a:t>18</a:t>
            </a:fld>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8" name="PlaceHolder 1"/>
          <p:cNvSpPr>
            <a:spLocks noGrp="1"/>
          </p:cNvSpPr>
          <p:nvPr>
            <p:ph type="title"/>
          </p:nvPr>
        </p:nvSpPr>
        <p:spPr>
          <a:xfrm>
            <a:off x="1639440" y="2020680"/>
            <a:ext cx="751068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OPERATING RISK ANALYSIS -- MINIMUM PRODUCTION LEVEL</a:t>
            </a:r>
            <a:endParaRPr b="1" lang="en-US" sz="1200" strike="noStrike" u="none">
              <a:solidFill>
                <a:srgbClr val="000000"/>
              </a:solidFill>
              <a:effectLst/>
              <a:uFillTx/>
              <a:latin typeface="Arial"/>
            </a:endParaRPr>
          </a:p>
        </p:txBody>
      </p:sp>
      <p:sp>
        <p:nvSpPr>
          <p:cNvPr id="229" name="PlaceHolder 2"/>
          <p:cNvSpPr>
            <a:spLocks noGrp="1"/>
          </p:cNvSpPr>
          <p:nvPr>
            <p:ph/>
          </p:nvPr>
        </p:nvSpPr>
        <p:spPr>
          <a:xfrm>
            <a:off x="1639440" y="2587320"/>
            <a:ext cx="7270920" cy="4389480"/>
          </a:xfrm>
          <a:prstGeom prst="rect">
            <a:avLst/>
          </a:prstGeom>
          <a:noFill/>
          <a:ln w="0">
            <a:noFill/>
          </a:ln>
        </p:spPr>
        <p:txBody>
          <a:bodyPr lIns="0" rIns="0" tIns="0" bIns="0" anchor="t">
            <a:normAutofit/>
          </a:bodyPr>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RISK</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guarantees Sempra a minimum throughput for the entire term and assumes all operating risk of the synfuel facilities.  </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Enron’s exposure is the value of the Section 29 tax credit (approx $25) for each ton below the minimum up to limit of the Enron Corp guarantee.</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MITIGANTS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Sempra takes transportation and technology risk.  Required to demonstrate performance up to 150 tons per hour at new site.   </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Sempra, and Kinder Morgan agree to the guaranteed production level based on a Performance Test at the new site.  </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Criteria for Performance Test are agreed to in advance by engineers from EE&amp;CC, ENA Coal, Kinder Morgan, Wier Int’l Mining Consultants, and Sempra.  </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Minimum production level is the lesser of 2.0 MMT per year or an agreed upon level based on results of the Performance Test.</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2.00 MMT production level represents 114 tons per hour production rate (76% capacity) or 127 tph assuming 10% down time (84% capacity).  Similar technology in coal prep plants historically operates at over 90% utilization rate.</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2FEBFA3-058C-4857-B789-DF5020B254A3}"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1622160" y="203328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REGULATORY BACKGROUND</a:t>
            </a:r>
            <a:endParaRPr b="1" lang="en-US" sz="1200" strike="noStrike" u="none">
              <a:solidFill>
                <a:srgbClr val="000000"/>
              </a:solidFill>
              <a:effectLst/>
              <a:uFillTx/>
              <a:latin typeface="Arial"/>
            </a:endParaRPr>
          </a:p>
        </p:txBody>
      </p:sp>
      <p:sp>
        <p:nvSpPr>
          <p:cNvPr id="61" name=""/>
          <p:cNvSpPr/>
          <p:nvPr/>
        </p:nvSpPr>
        <p:spPr>
          <a:xfrm>
            <a:off x="1622520" y="2943360"/>
            <a:ext cx="7161120" cy="1646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Based on energy independence legislation passed during 70’s oil crisis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Definition of Qualified Fuel IRC §29 (c)(1)(C) “solid synthetic fuels produced from coal (including lignite), including such fuels when used as feedstocks”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Value of tax credit is adjusted annually based on GNP and inflation.  Current tax credit is $6 per barrel of oil equivalent or $1.035 per MMBtu.  </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12,500 Btu coal produces over $25 of tax credits </a:t>
            </a:r>
            <a:endParaRPr b="0" lang="en-US" sz="1200" strike="noStrike" u="none">
              <a:solidFill>
                <a:srgbClr val="000000"/>
              </a:solidFill>
              <a:effectLst/>
              <a:uFillTx/>
              <a:latin typeface="Arial"/>
            </a:endParaRPr>
          </a:p>
        </p:txBody>
      </p:sp>
      <p:sp>
        <p:nvSpPr>
          <p:cNvPr id="62" name=""/>
          <p:cNvSpPr/>
          <p:nvPr/>
        </p:nvSpPr>
        <p:spPr>
          <a:xfrm>
            <a:off x="1616040" y="2567160"/>
            <a:ext cx="731376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Section 29</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Credit for producing fuel from a nonconventional source.</a:t>
            </a:r>
            <a:endParaRPr b="0" lang="en-US" sz="1200" strike="noStrike" u="none">
              <a:solidFill>
                <a:srgbClr val="000000"/>
              </a:solidFill>
              <a:effectLst/>
              <a:uFillTx/>
              <a:latin typeface="Arial"/>
            </a:endParaRPr>
          </a:p>
        </p:txBody>
      </p:sp>
      <p:sp>
        <p:nvSpPr>
          <p:cNvPr id="63" name=""/>
          <p:cNvSpPr/>
          <p:nvPr/>
        </p:nvSpPr>
        <p:spPr>
          <a:xfrm>
            <a:off x="1616040" y="5413320"/>
            <a:ext cx="7294680" cy="10976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Coal synfuel machine must produce a significant chemical change on the feedstock coal</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synfuel machine must have been constructed pursuant to a binding contract signed prior to December 31, 1996</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synfuel machine must have been in commercial operation prior to June 30, 1998</a:t>
            </a:r>
            <a:endParaRPr b="0" lang="en-US" sz="1200" strike="noStrike" u="none">
              <a:solidFill>
                <a:srgbClr val="000000"/>
              </a:solidFill>
              <a:effectLst/>
              <a:uFillTx/>
              <a:latin typeface="Arial"/>
            </a:endParaRPr>
          </a:p>
        </p:txBody>
      </p:sp>
      <p:sp>
        <p:nvSpPr>
          <p:cNvPr id="64" name=""/>
          <p:cNvSpPr/>
          <p:nvPr/>
        </p:nvSpPr>
        <p:spPr>
          <a:xfrm>
            <a:off x="1609560" y="4973760"/>
            <a:ext cx="726948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Synfuel Facility Qualifying Criteria</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8CBE6CC3-03A7-43EE-A71F-C1A8559BD3B2}"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PlaceHolder 1"/>
          <p:cNvSpPr>
            <a:spLocks noGrp="1"/>
          </p:cNvSpPr>
          <p:nvPr>
            <p:ph type="title"/>
          </p:nvPr>
        </p:nvSpPr>
        <p:spPr>
          <a:xfrm>
            <a:off x="1639440" y="2020680"/>
            <a:ext cx="751068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OPERATING RISK ANALYSIS -- MINIMUM PRODUCTION LEVEL (cont.)</a:t>
            </a:r>
            <a:endParaRPr b="1" lang="en-US" sz="1200" strike="noStrike" u="none">
              <a:solidFill>
                <a:srgbClr val="000000"/>
              </a:solidFill>
              <a:effectLst/>
              <a:uFillTx/>
              <a:latin typeface="Arial"/>
            </a:endParaRPr>
          </a:p>
        </p:txBody>
      </p:sp>
      <p:sp>
        <p:nvSpPr>
          <p:cNvPr id="231" name="PlaceHolder 2"/>
          <p:cNvSpPr>
            <a:spLocks noGrp="1"/>
          </p:cNvSpPr>
          <p:nvPr>
            <p:ph/>
          </p:nvPr>
        </p:nvSpPr>
        <p:spPr>
          <a:xfrm>
            <a:off x="1639440" y="2587320"/>
            <a:ext cx="7270920" cy="1829160"/>
          </a:xfrm>
          <a:prstGeom prst="rect">
            <a:avLst/>
          </a:prstGeom>
          <a:noFill/>
          <a:ln w="0">
            <a:noFill/>
          </a:ln>
        </p:spPr>
        <p:txBody>
          <a:bodyPr lIns="0" rIns="0" tIns="0" bIns="0" anchor="t">
            <a:normAutofit/>
          </a:bodyPr>
          <a:p>
            <a:pPr marL="1376280" indent="-1376280">
              <a:buNone/>
              <a:tabLst>
                <a:tab algn="l" pos="0"/>
                <a:tab algn="l" pos="176832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MITIGANTS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Kinder Morgan is at risk for $3.00 per ton (triple their fee) of any shortfall.  </a:t>
            </a:r>
            <a:endParaRPr b="0" lang="en-US" sz="1200" strike="noStrike" u="none">
              <a:solidFill>
                <a:srgbClr val="000000"/>
              </a:solidFill>
              <a:effectLst/>
              <a:uFillTx/>
              <a:latin typeface="Arial"/>
            </a:endParaRPr>
          </a:p>
          <a:p>
            <a:pPr marL="1376280" indent="-1376280">
              <a:buNone/>
              <a:tabLst>
                <a:tab algn="l" pos="0"/>
                <a:tab algn="l" pos="176832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176832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Plants have been running at 50 tph since June 1998 and 100 tph since April 2000 at current location.  (Production limited due to market constraints).</a:t>
            </a:r>
            <a:endParaRPr b="0" lang="en-US" sz="1200" strike="noStrike" u="none">
              <a:solidFill>
                <a:srgbClr val="000000"/>
              </a:solidFill>
              <a:effectLst/>
              <a:uFillTx/>
              <a:latin typeface="Arial"/>
            </a:endParaRPr>
          </a:p>
          <a:p>
            <a:pPr marL="1376280" indent="-1376280">
              <a:buNone/>
              <a:tabLst>
                <a:tab algn="l" pos="0"/>
                <a:tab algn="l" pos="176832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176832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can secure two </a:t>
            </a:r>
            <a:r>
              <a:rPr b="1" lang="en-US" sz="1200" strike="noStrike" u="none">
                <a:solidFill>
                  <a:srgbClr val="000000"/>
                </a:solidFill>
                <a:effectLst/>
                <a:uFillTx/>
                <a:latin typeface="Arial"/>
              </a:rPr>
              <a:t>insurance products</a:t>
            </a:r>
            <a:r>
              <a:rPr b="0" lang="en-US" sz="1200" strike="noStrike" u="none">
                <a:solidFill>
                  <a:srgbClr val="000000"/>
                </a:solidFill>
                <a:effectLst/>
                <a:uFillTx/>
                <a:latin typeface="Arial"/>
              </a:rPr>
              <a:t> to mitigate O&amp;M exposure: (1) Business Interruption Insurance provides protection from lost production due to force majeure type events; and (2) Systems Performance Insurance provides coverage for production shortfall under normal operating conditions.</a:t>
            </a:r>
            <a:endParaRPr b="0" lang="en-US" sz="1200" strike="noStrike" u="none">
              <a:solidFill>
                <a:srgbClr val="000000"/>
              </a:solidFill>
              <a:effectLst/>
              <a:uFillTx/>
              <a:latin typeface="Arial"/>
            </a:endParaRPr>
          </a:p>
          <a:p>
            <a:pPr marL="1376280" indent="-1376280">
              <a:buNone/>
              <a:tabLst>
                <a:tab algn="l" pos="0"/>
                <a:tab algn="l" pos="176832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F58A2A9-4C05-4EEE-A486-BD709B949CDD}"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2" name="PlaceHolder 1"/>
          <p:cNvSpPr>
            <a:spLocks noGrp="1"/>
          </p:cNvSpPr>
          <p:nvPr>
            <p:ph type="title"/>
          </p:nvPr>
        </p:nvSpPr>
        <p:spPr>
          <a:xfrm>
            <a:off x="1607760" y="2020680"/>
            <a:ext cx="75438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OPERATING RISK ANALYSIS -- CHEMICAL CHANGE ANALYSIS</a:t>
            </a:r>
            <a:endParaRPr b="1" lang="en-US" sz="1200" strike="noStrike" u="none">
              <a:solidFill>
                <a:srgbClr val="000000"/>
              </a:solidFill>
              <a:effectLst/>
              <a:uFillTx/>
              <a:latin typeface="Arial"/>
            </a:endParaRPr>
          </a:p>
        </p:txBody>
      </p:sp>
      <p:sp>
        <p:nvSpPr>
          <p:cNvPr id="233" name="PlaceHolder 2"/>
          <p:cNvSpPr>
            <a:spLocks noGrp="1"/>
          </p:cNvSpPr>
          <p:nvPr>
            <p:ph/>
          </p:nvPr>
        </p:nvSpPr>
        <p:spPr>
          <a:xfrm>
            <a:off x="1607760" y="2587680"/>
            <a:ext cx="7302600" cy="3292200"/>
          </a:xfrm>
          <a:prstGeom prst="rect">
            <a:avLst/>
          </a:prstGeom>
          <a:noFill/>
          <a:ln w="0">
            <a:noFill/>
          </a:ln>
        </p:spPr>
        <p:txBody>
          <a:bodyPr lIns="0" rIns="0" tIns="0" bIns="0" anchor="t">
            <a:normAutofit/>
          </a:bodyPr>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RISK</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guarantees chemical change on all tons of synfuel produced.  Enron’s exposure is the value of the Section 29 tax credit (approx $25) for each non-qualifying ton below the guaranteed minimum up to limit of the Enron Corp guarantee.</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MITIGANTS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Sempra required to demonstrate chemical change during initial 30 day startup period. </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has performed successful chemical change tests on coals typical to those that are available at Pier IX using the Sempra equipment at its current location.</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has indemnity from chemical change liability during the first 90 days of the term.</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will follow operating protocol proven by Sempra to induce chemical change.</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will perform regular chemical change tests.</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66E4C4D-1AC6-4D20-B3C3-DFA82C42F838}"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4" name="PlaceHolder 1"/>
          <p:cNvSpPr>
            <a:spLocks noGrp="1"/>
          </p:cNvSpPr>
          <p:nvPr>
            <p:ph type="title"/>
          </p:nvPr>
        </p:nvSpPr>
        <p:spPr>
          <a:xfrm>
            <a:off x="1623600" y="2020680"/>
            <a:ext cx="7286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MARKETING RISK ANALYSIS -- PRICE RISK</a:t>
            </a:r>
            <a:endParaRPr b="1" lang="en-US" sz="1200" strike="noStrike" u="none">
              <a:solidFill>
                <a:srgbClr val="000000"/>
              </a:solidFill>
              <a:effectLst/>
              <a:uFillTx/>
              <a:latin typeface="Arial"/>
            </a:endParaRPr>
          </a:p>
        </p:txBody>
      </p:sp>
      <p:sp>
        <p:nvSpPr>
          <p:cNvPr id="235" name="PlaceHolder 2"/>
          <p:cNvSpPr>
            <a:spLocks noGrp="1"/>
          </p:cNvSpPr>
          <p:nvPr>
            <p:ph/>
          </p:nvPr>
        </p:nvSpPr>
        <p:spPr>
          <a:xfrm>
            <a:off x="1623600" y="2587320"/>
            <a:ext cx="7286760" cy="3840840"/>
          </a:xfrm>
          <a:prstGeom prst="rect">
            <a:avLst/>
          </a:prstGeom>
          <a:noFill/>
          <a:ln w="0">
            <a:noFill/>
          </a:ln>
        </p:spPr>
        <p:txBody>
          <a:bodyPr lIns="0" rIns="0" tIns="0" bIns="0" anchor="t">
            <a:normAutofit/>
          </a:bodyPr>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RISK</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takes price risk on synfuel-coal spread through Swap Agreement.  Enron captures upside when market synfuel discount is less than $4.75, at risk for greater spreads.</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MITIGANTS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takes no price risk during 60 day Marketing Transition Period. </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Currently negotiating requirements synfuel sales contract with A.T. Massey</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has the right to relocate the facilities once during the term in the event of adverse market conditions.</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Potential market for synfuel at Pier IX location exceeds 18.0 MMT per year.</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Coal-Synfuel spread on Big Sandy River (most liquid market) has collapsed from $8.00 to $2.00 in less than one year.</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3433216-AA24-40F9-B70B-5B8505F91EA8}"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6" name="PlaceHolder 1"/>
          <p:cNvSpPr>
            <a:spLocks noGrp="1"/>
          </p:cNvSpPr>
          <p:nvPr>
            <p:ph type="title"/>
          </p:nvPr>
        </p:nvSpPr>
        <p:spPr>
          <a:xfrm>
            <a:off x="1623600" y="2020680"/>
            <a:ext cx="7286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MARKETING RISK ANALYSIS -- PRODUCTION BACK-UP</a:t>
            </a:r>
            <a:endParaRPr b="1" lang="en-US" sz="1200" strike="noStrike" u="none">
              <a:solidFill>
                <a:srgbClr val="000000"/>
              </a:solidFill>
              <a:effectLst/>
              <a:uFillTx/>
              <a:latin typeface="Arial"/>
            </a:endParaRPr>
          </a:p>
        </p:txBody>
      </p:sp>
      <p:sp>
        <p:nvSpPr>
          <p:cNvPr id="237" name="PlaceHolder 2"/>
          <p:cNvSpPr>
            <a:spLocks noGrp="1"/>
          </p:cNvSpPr>
          <p:nvPr>
            <p:ph/>
          </p:nvPr>
        </p:nvSpPr>
        <p:spPr>
          <a:xfrm>
            <a:off x="1623600" y="2587680"/>
            <a:ext cx="7286760" cy="2560680"/>
          </a:xfrm>
          <a:prstGeom prst="rect">
            <a:avLst/>
          </a:prstGeom>
          <a:noFill/>
          <a:ln w="0">
            <a:noFill/>
          </a:ln>
        </p:spPr>
        <p:txBody>
          <a:bodyPr lIns="0" rIns="0" tIns="0" bIns="0" anchor="t">
            <a:normAutofit/>
          </a:bodyPr>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RISK</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Enron obligated to sell full production of the synfuel facilities.  Failure to move product could trigger default under O&amp;M Agreement due to limited stockpile space. </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MITIGANTS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Minimum available stockpile space is 120,000 tons (roughly three weeks production).  Surge capacity approaches 500,000 tons (3 months production).</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Synfuel can be “dumped” in market if necessary to clear space.  Potential market for synfuel at Pier IX location exceeds 18.0 MMT per year.</a:t>
            </a: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marL="1376280" indent="-1376280">
              <a:buNone/>
              <a:tabLst>
                <a:tab algn="l" pos="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C3D8D2D-E600-4E43-8B64-189061F8A611}"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8" name=""/>
          <p:cNvSpPr/>
          <p:nvPr/>
        </p:nvSpPr>
        <p:spPr>
          <a:xfrm>
            <a:off x="2771640" y="2798640"/>
            <a:ext cx="61344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9" name="PlaceHolder 1"/>
          <p:cNvSpPr>
            <a:spLocks noGrp="1"/>
          </p:cNvSpPr>
          <p:nvPr>
            <p:ph type="title"/>
          </p:nvPr>
        </p:nvSpPr>
        <p:spPr>
          <a:xfrm>
            <a:off x="1595160" y="197928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COST COMPONENT RISK ANALYSIS</a:t>
            </a:r>
            <a:endParaRPr b="1" lang="en-US" sz="1200" strike="noStrike" u="none">
              <a:solidFill>
                <a:srgbClr val="000000"/>
              </a:solidFill>
              <a:effectLst/>
              <a:uFillTx/>
              <a:latin typeface="Arial"/>
            </a:endParaRPr>
          </a:p>
        </p:txBody>
      </p:sp>
      <p:sp>
        <p:nvSpPr>
          <p:cNvPr id="240" name=""/>
          <p:cNvSpPr/>
          <p:nvPr/>
        </p:nvSpPr>
        <p:spPr>
          <a:xfrm>
            <a:off x="1608120" y="3013200"/>
            <a:ext cx="893880" cy="67284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Binder</a:t>
            </a:r>
            <a:endParaRPr b="0" lang="en-US" sz="1100" strike="noStrike" u="none">
              <a:solidFill>
                <a:srgbClr val="000000"/>
              </a:solidFill>
              <a:effectLst/>
              <a:uFillTx/>
              <a:latin typeface="Arial"/>
            </a:endParaRPr>
          </a:p>
        </p:txBody>
      </p:sp>
      <p:sp>
        <p:nvSpPr>
          <p:cNvPr id="241" name=""/>
          <p:cNvSpPr/>
          <p:nvPr/>
        </p:nvSpPr>
        <p:spPr>
          <a:xfrm>
            <a:off x="1608120" y="4044960"/>
            <a:ext cx="893880" cy="673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Operating Costs</a:t>
            </a:r>
            <a:endParaRPr b="0" lang="en-US" sz="1100" strike="noStrike" u="none">
              <a:solidFill>
                <a:srgbClr val="000000"/>
              </a:solidFill>
              <a:effectLst/>
              <a:uFillTx/>
              <a:latin typeface="Arial"/>
            </a:endParaRPr>
          </a:p>
        </p:txBody>
      </p:sp>
      <p:sp>
        <p:nvSpPr>
          <p:cNvPr id="242" name=""/>
          <p:cNvSpPr/>
          <p:nvPr/>
        </p:nvSpPr>
        <p:spPr>
          <a:xfrm>
            <a:off x="1608120" y="5124600"/>
            <a:ext cx="892080" cy="91260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Coal -</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Synfuel Spread</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243" name=""/>
          <p:cNvSpPr/>
          <p:nvPr/>
        </p:nvSpPr>
        <p:spPr>
          <a:xfrm>
            <a:off x="2719440" y="2992320"/>
            <a:ext cx="619200" cy="2746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$2.40</a:t>
            </a:r>
            <a:endParaRPr b="0" lang="en-US" sz="1100" strike="noStrike" u="none">
              <a:solidFill>
                <a:srgbClr val="000000"/>
              </a:solidFill>
              <a:effectLst/>
              <a:uFillTx/>
              <a:latin typeface="Arial"/>
            </a:endParaRPr>
          </a:p>
        </p:txBody>
      </p:sp>
      <p:sp>
        <p:nvSpPr>
          <p:cNvPr id="244" name=""/>
          <p:cNvSpPr/>
          <p:nvPr/>
        </p:nvSpPr>
        <p:spPr>
          <a:xfrm>
            <a:off x="6974280" y="3006720"/>
            <a:ext cx="1676880" cy="5972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WTS commodity hedge </a:t>
            </a:r>
            <a:endParaRPr b="0" lang="en-US" sz="11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on asphalt component </a:t>
            </a:r>
            <a:endParaRPr b="0" lang="en-US" sz="11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(see attached analysis)</a:t>
            </a:r>
            <a:endParaRPr b="0" lang="en-US" sz="1100" strike="noStrike" u="none">
              <a:solidFill>
                <a:srgbClr val="000000"/>
              </a:solidFill>
              <a:effectLst/>
              <a:uFillTx/>
              <a:latin typeface="Arial"/>
            </a:endParaRPr>
          </a:p>
        </p:txBody>
      </p:sp>
      <p:sp>
        <p:nvSpPr>
          <p:cNvPr id="245" name=""/>
          <p:cNvSpPr/>
          <p:nvPr/>
        </p:nvSpPr>
        <p:spPr>
          <a:xfrm>
            <a:off x="6992640" y="4030560"/>
            <a:ext cx="1817640" cy="76500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will subcontract</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operations and associated</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costs.  ENA wears credit</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of Operator.  </a:t>
            </a:r>
            <a:endParaRPr b="0" lang="en-US" sz="1100" strike="noStrike" u="none">
              <a:solidFill>
                <a:srgbClr val="000000"/>
              </a:solidFill>
              <a:effectLst/>
              <a:uFillTx/>
              <a:latin typeface="Arial"/>
            </a:endParaRPr>
          </a:p>
        </p:txBody>
      </p:sp>
      <p:sp>
        <p:nvSpPr>
          <p:cNvPr id="246" name=""/>
          <p:cNvSpPr/>
          <p:nvPr/>
        </p:nvSpPr>
        <p:spPr>
          <a:xfrm>
            <a:off x="2717640" y="2404800"/>
            <a:ext cx="843120" cy="42948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Sempra</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Pro Forma</a:t>
            </a:r>
            <a:endParaRPr b="0" lang="en-US" sz="1100" strike="noStrike" u="none">
              <a:solidFill>
                <a:srgbClr val="000000"/>
              </a:solidFill>
              <a:effectLst/>
              <a:uFillTx/>
              <a:latin typeface="Arial"/>
            </a:endParaRPr>
          </a:p>
        </p:txBody>
      </p:sp>
      <p:sp>
        <p:nvSpPr>
          <p:cNvPr id="247" name=""/>
          <p:cNvSpPr/>
          <p:nvPr/>
        </p:nvSpPr>
        <p:spPr>
          <a:xfrm>
            <a:off x="3772080" y="2414160"/>
            <a:ext cx="804240" cy="42948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Enron</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Projection</a:t>
            </a:r>
            <a:endParaRPr b="0" lang="en-US" sz="1100" strike="noStrike" u="none">
              <a:solidFill>
                <a:srgbClr val="000000"/>
              </a:solidFill>
              <a:effectLst/>
              <a:uFillTx/>
              <a:latin typeface="Arial"/>
            </a:endParaRPr>
          </a:p>
        </p:txBody>
      </p:sp>
      <p:sp>
        <p:nvSpPr>
          <p:cNvPr id="248" name=""/>
          <p:cNvSpPr/>
          <p:nvPr/>
        </p:nvSpPr>
        <p:spPr>
          <a:xfrm>
            <a:off x="4832280" y="2397240"/>
            <a:ext cx="954000" cy="396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Probability</a:t>
            </a:r>
            <a:endParaRPr b="0" lang="en-US" sz="1100" strike="noStrike" u="none">
              <a:solidFill>
                <a:srgbClr val="000000"/>
              </a:solidFill>
              <a:effectLst/>
              <a:uFillTx/>
              <a:latin typeface="Arial"/>
            </a:endParaRPr>
          </a:p>
        </p:txBody>
      </p:sp>
      <p:sp>
        <p:nvSpPr>
          <p:cNvPr id="249" name=""/>
          <p:cNvSpPr/>
          <p:nvPr/>
        </p:nvSpPr>
        <p:spPr>
          <a:xfrm>
            <a:off x="4845960" y="298872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250" name=""/>
          <p:cNvSpPr/>
          <p:nvPr/>
        </p:nvSpPr>
        <p:spPr>
          <a:xfrm>
            <a:off x="6973200" y="2563200"/>
            <a:ext cx="16534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Mitigation Strategy</a:t>
            </a:r>
            <a:endParaRPr b="0" lang="en-US" sz="1100" strike="noStrike" u="none">
              <a:solidFill>
                <a:srgbClr val="000000"/>
              </a:solidFill>
              <a:effectLst/>
              <a:uFillTx/>
              <a:latin typeface="Arial"/>
            </a:endParaRPr>
          </a:p>
        </p:txBody>
      </p:sp>
      <p:sp>
        <p:nvSpPr>
          <p:cNvPr id="251" name=""/>
          <p:cNvSpPr/>
          <p:nvPr/>
        </p:nvSpPr>
        <p:spPr>
          <a:xfrm>
            <a:off x="2728800" y="4057560"/>
            <a:ext cx="630360" cy="3049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$2.16</a:t>
            </a:r>
            <a:endParaRPr b="0" lang="en-US" sz="1100" strike="noStrike" u="none">
              <a:solidFill>
                <a:srgbClr val="000000"/>
              </a:solidFill>
              <a:effectLst/>
              <a:uFillTx/>
              <a:latin typeface="Arial"/>
            </a:endParaRPr>
          </a:p>
        </p:txBody>
      </p:sp>
      <p:sp>
        <p:nvSpPr>
          <p:cNvPr id="252" name=""/>
          <p:cNvSpPr/>
          <p:nvPr/>
        </p:nvSpPr>
        <p:spPr>
          <a:xfrm>
            <a:off x="4832280" y="4043160"/>
            <a:ext cx="897480" cy="42948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 (KM)</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Med (BMR)</a:t>
            </a:r>
            <a:endParaRPr b="0" lang="en-US" sz="1100" strike="noStrike" u="none">
              <a:solidFill>
                <a:srgbClr val="000000"/>
              </a:solidFill>
              <a:effectLst/>
              <a:uFillTx/>
              <a:latin typeface="Arial"/>
            </a:endParaRPr>
          </a:p>
        </p:txBody>
      </p:sp>
      <p:sp>
        <p:nvSpPr>
          <p:cNvPr id="253" name=""/>
          <p:cNvSpPr/>
          <p:nvPr/>
        </p:nvSpPr>
        <p:spPr>
          <a:xfrm>
            <a:off x="2738520" y="5114880"/>
            <a:ext cx="660240" cy="2890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$3.45</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254" name=""/>
          <p:cNvSpPr/>
          <p:nvPr/>
        </p:nvSpPr>
        <p:spPr>
          <a:xfrm>
            <a:off x="4849200" y="508716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255" name=""/>
          <p:cNvSpPr/>
          <p:nvPr/>
        </p:nvSpPr>
        <p:spPr>
          <a:xfrm>
            <a:off x="7003080" y="5091480"/>
            <a:ext cx="1949760" cy="101664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takes short position on </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synfuel market spread, </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which has compressed </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to $1.50 on the Ohio River.  </a:t>
            </a:r>
            <a:endParaRPr b="0" lang="en-US" sz="1100" strike="noStrike" u="none">
              <a:solidFill>
                <a:srgbClr val="000000"/>
              </a:solidFill>
              <a:effectLst/>
              <a:uFillTx/>
              <a:latin typeface="Arial"/>
            </a:endParaRPr>
          </a:p>
          <a:p>
            <a:pPr>
              <a:lnSpc>
                <a:spcPct val="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Term forward sales.  </a:t>
            </a:r>
            <a:endParaRPr b="0" lang="en-US" sz="1100" strike="noStrike" u="none">
              <a:solidFill>
                <a:srgbClr val="000000"/>
              </a:solidFill>
              <a:effectLst/>
              <a:uFillTx/>
              <a:latin typeface="Arial"/>
            </a:endParaRPr>
          </a:p>
        </p:txBody>
      </p:sp>
      <p:sp>
        <p:nvSpPr>
          <p:cNvPr id="256" name=""/>
          <p:cNvSpPr/>
          <p:nvPr/>
        </p:nvSpPr>
        <p:spPr>
          <a:xfrm>
            <a:off x="1601640" y="6356520"/>
            <a:ext cx="892440" cy="36504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Aggregate</a:t>
            </a:r>
            <a:endParaRPr b="0" lang="en-US" sz="1100" strike="noStrike" u="none">
              <a:solidFill>
                <a:srgbClr val="000000"/>
              </a:solidFill>
              <a:effectLst/>
              <a:uFillTx/>
              <a:latin typeface="Arial"/>
            </a:endParaRPr>
          </a:p>
        </p:txBody>
      </p:sp>
      <p:sp>
        <p:nvSpPr>
          <p:cNvPr id="257" name=""/>
          <p:cNvSpPr/>
          <p:nvPr/>
        </p:nvSpPr>
        <p:spPr>
          <a:xfrm>
            <a:off x="2716200" y="6394320"/>
            <a:ext cx="690480" cy="3049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$8.01</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258" name=""/>
          <p:cNvSpPr/>
          <p:nvPr/>
        </p:nvSpPr>
        <p:spPr>
          <a:xfrm>
            <a:off x="4866120" y="6398640"/>
            <a:ext cx="74952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Low/Med</a:t>
            </a:r>
            <a:endParaRPr b="0" lang="en-US" sz="1100" strike="noStrike" u="none">
              <a:solidFill>
                <a:srgbClr val="000000"/>
              </a:solidFill>
              <a:effectLst/>
              <a:uFillTx/>
              <a:latin typeface="Arial"/>
            </a:endParaRPr>
          </a:p>
        </p:txBody>
      </p:sp>
      <p:sp>
        <p:nvSpPr>
          <p:cNvPr id="259" name=""/>
          <p:cNvSpPr/>
          <p:nvPr/>
        </p:nvSpPr>
        <p:spPr>
          <a:xfrm>
            <a:off x="3776760" y="3002040"/>
            <a:ext cx="619200" cy="2746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$2.85</a:t>
            </a:r>
            <a:endParaRPr b="0" lang="en-US" sz="1100" strike="noStrike" u="none">
              <a:solidFill>
                <a:srgbClr val="000000"/>
              </a:solidFill>
              <a:effectLst/>
              <a:uFillTx/>
              <a:latin typeface="Arial"/>
            </a:endParaRPr>
          </a:p>
        </p:txBody>
      </p:sp>
      <p:sp>
        <p:nvSpPr>
          <p:cNvPr id="260" name=""/>
          <p:cNvSpPr/>
          <p:nvPr/>
        </p:nvSpPr>
        <p:spPr>
          <a:xfrm>
            <a:off x="3786120" y="4067280"/>
            <a:ext cx="630360" cy="3045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$1.27</a:t>
            </a:r>
            <a:endParaRPr b="0" lang="en-US" sz="1100" strike="noStrike" u="none">
              <a:solidFill>
                <a:srgbClr val="000000"/>
              </a:solidFill>
              <a:effectLst/>
              <a:uFillTx/>
              <a:latin typeface="Arial"/>
            </a:endParaRPr>
          </a:p>
        </p:txBody>
      </p:sp>
      <p:sp>
        <p:nvSpPr>
          <p:cNvPr id="261" name=""/>
          <p:cNvSpPr/>
          <p:nvPr/>
        </p:nvSpPr>
        <p:spPr>
          <a:xfrm>
            <a:off x="3763800" y="5108400"/>
            <a:ext cx="660600" cy="2890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$2.00</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262" name=""/>
          <p:cNvSpPr/>
          <p:nvPr/>
        </p:nvSpPr>
        <p:spPr>
          <a:xfrm>
            <a:off x="3773520" y="6388200"/>
            <a:ext cx="690480" cy="3045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$6.11</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263" name=""/>
          <p:cNvSpPr/>
          <p:nvPr/>
        </p:nvSpPr>
        <p:spPr>
          <a:xfrm>
            <a:off x="5921280" y="2422440"/>
            <a:ext cx="83988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Potential Impact</a:t>
            </a:r>
            <a:endParaRPr b="0" lang="en-US" sz="1100" strike="noStrike" u="none">
              <a:solidFill>
                <a:srgbClr val="000000"/>
              </a:solidFill>
              <a:effectLst/>
              <a:uFillTx/>
              <a:latin typeface="Arial"/>
            </a:endParaRPr>
          </a:p>
        </p:txBody>
      </p:sp>
      <p:sp>
        <p:nvSpPr>
          <p:cNvPr id="264" name=""/>
          <p:cNvSpPr/>
          <p:nvPr/>
        </p:nvSpPr>
        <p:spPr>
          <a:xfrm>
            <a:off x="5935680" y="2982240"/>
            <a:ext cx="45360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Med</a:t>
            </a:r>
            <a:endParaRPr b="0" lang="en-US" sz="1100" strike="noStrike" u="none">
              <a:solidFill>
                <a:srgbClr val="000000"/>
              </a:solidFill>
              <a:effectLst/>
              <a:uFillTx/>
              <a:latin typeface="Arial"/>
            </a:endParaRPr>
          </a:p>
        </p:txBody>
      </p:sp>
      <p:sp>
        <p:nvSpPr>
          <p:cNvPr id="265" name=""/>
          <p:cNvSpPr/>
          <p:nvPr/>
        </p:nvSpPr>
        <p:spPr>
          <a:xfrm>
            <a:off x="5928480" y="404100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266" name=""/>
          <p:cNvSpPr/>
          <p:nvPr/>
        </p:nvSpPr>
        <p:spPr>
          <a:xfrm>
            <a:off x="5947200" y="509688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267" name=""/>
          <p:cNvSpPr/>
          <p:nvPr/>
        </p:nvSpPr>
        <p:spPr>
          <a:xfrm>
            <a:off x="5948280" y="6392160"/>
            <a:ext cx="45360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Med</a:t>
            </a:r>
            <a:endParaRPr b="0" lang="en-US" sz="11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2230AA9D-038B-4B0C-9B1F-C8068664A3DB}" type="slidenum">
              <a:t>24</a:t>
            </a:fld>
          </a:p>
        </p:txBody>
      </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8" name="PlaceHolder 1"/>
          <p:cNvSpPr>
            <a:spLocks noGrp="1"/>
          </p:cNvSpPr>
          <p:nvPr>
            <p:ph type="title"/>
          </p:nvPr>
        </p:nvSpPr>
        <p:spPr>
          <a:xfrm>
            <a:off x="1623960" y="197280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ASPHALT/WTI PRICE HEDGE</a:t>
            </a:r>
            <a:endParaRPr b="1" lang="en-US" sz="1200" strike="noStrike" u="none">
              <a:solidFill>
                <a:srgbClr val="000000"/>
              </a:solidFill>
              <a:effectLst/>
              <a:uFillTx/>
              <a:latin typeface="Arial"/>
            </a:endParaRPr>
          </a:p>
        </p:txBody>
      </p:sp>
      <p:sp>
        <p:nvSpPr>
          <p:cNvPr id="269" name=""/>
          <p:cNvSpPr/>
          <p:nvPr/>
        </p:nvSpPr>
        <p:spPr>
          <a:xfrm>
            <a:off x="1697040" y="2543040"/>
            <a:ext cx="6932520" cy="3968280"/>
          </a:xfrm>
          <a:prstGeom prst="rect">
            <a:avLst/>
          </a:prstGeom>
          <a:noFill/>
          <a:ln w="0">
            <a:noFill/>
          </a:ln>
        </p:spPr>
        <p:style>
          <a:lnRef idx="0"/>
          <a:fillRef idx="0"/>
          <a:effectRef idx="0"/>
          <a:fontRef idx="minor"/>
        </p:style>
        <p:txBody>
          <a:bodyPr lIns="0" rIns="0" tIns="0" bIns="0" anchor="t">
            <a:spAutoFit/>
          </a:bodyPr>
          <a:p>
            <a:pPr lvl="1" marL="114480" indent="-113040">
              <a:spcBef>
                <a:spcPts val="2251"/>
              </a:spcBef>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ENA takes floating price risk on synfuel binder emulsion</a:t>
            </a:r>
            <a:endParaRPr b="0" lang="en-US" sz="1200" strike="noStrike" u="none">
              <a:solidFill>
                <a:srgbClr val="000000"/>
              </a:solidFill>
              <a:effectLst/>
              <a:uFillTx/>
              <a:latin typeface="Arial"/>
            </a:endParaRPr>
          </a:p>
          <a:p>
            <a:pPr lvl="1" marL="114480" indent="-113040">
              <a:spcBef>
                <a:spcPts val="2251"/>
              </a:spcBef>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Asphalt price (FOB refinery) accounts for 84% of binder cost</a:t>
            </a:r>
            <a:endParaRPr b="0" lang="en-US" sz="1200" strike="noStrike" u="none">
              <a:solidFill>
                <a:srgbClr val="000000"/>
              </a:solidFill>
              <a:effectLst/>
              <a:uFillTx/>
              <a:latin typeface="Arial"/>
            </a:endParaRPr>
          </a:p>
          <a:p>
            <a:pPr lvl="1" marL="114480" indent="-113040">
              <a:spcBef>
                <a:spcPts val="2251"/>
              </a:spcBef>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ENA asphalt exposure (38K tons per year) can be hedged with WTI/WTS financial swap</a:t>
            </a:r>
            <a:endParaRPr b="0" lang="en-US" sz="1200" strike="noStrike" u="none">
              <a:solidFill>
                <a:srgbClr val="000000"/>
              </a:solidFill>
              <a:effectLst/>
              <a:uFillTx/>
              <a:latin typeface="Arial"/>
            </a:endParaRPr>
          </a:p>
          <a:p>
            <a:pPr lvl="4" marL="457200" indent="-106200">
              <a:spcBef>
                <a:spcPts val="901"/>
              </a:spcBef>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1-year and 5-year correlation between asphalt and WTS is &gt; 80%</a:t>
            </a:r>
            <a:endParaRPr b="0" lang="en-US" sz="1200" strike="noStrike" u="none">
              <a:solidFill>
                <a:srgbClr val="000000"/>
              </a:solidFill>
              <a:effectLst/>
              <a:uFillTx/>
              <a:latin typeface="Arial"/>
            </a:endParaRPr>
          </a:p>
          <a:p>
            <a:pPr lvl="4" marL="457200" indent="-106200">
              <a:spcBef>
                <a:spcPts val="901"/>
              </a:spcBef>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Historical correlation (1999) between asphalt FOB Lexington, KY and Platt’s WTS is 95%</a:t>
            </a:r>
            <a:endParaRPr b="0" lang="en-US" sz="1200" strike="noStrike" u="none">
              <a:solidFill>
                <a:srgbClr val="000000"/>
              </a:solidFill>
              <a:effectLst/>
              <a:uFillTx/>
              <a:latin typeface="Arial"/>
            </a:endParaRPr>
          </a:p>
          <a:p>
            <a:pPr lvl="1" marL="114480" indent="-113040">
              <a:spcBef>
                <a:spcPts val="2251"/>
              </a:spcBef>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Sempra pro-forma assumes Asphalt ($/ton) = [WTI ($/barrel)- $1.15] * 5.47</a:t>
            </a:r>
            <a:endParaRPr b="0" lang="en-US" sz="1200" strike="noStrike" u="none">
              <a:solidFill>
                <a:srgbClr val="000000"/>
              </a:solidFill>
              <a:effectLst/>
              <a:uFillTx/>
              <a:latin typeface="Arial"/>
            </a:endParaRPr>
          </a:p>
          <a:p>
            <a:pPr lvl="4" marL="457200" indent="-106200">
              <a:spcBef>
                <a:spcPts val="901"/>
              </a:spcBef>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Average pro-forma asphalt price = $119 per barrel</a:t>
            </a:r>
            <a:endParaRPr b="0" lang="en-US" sz="1200" strike="noStrike" u="none">
              <a:solidFill>
                <a:srgbClr val="000000"/>
              </a:solidFill>
              <a:effectLst/>
              <a:uFillTx/>
              <a:latin typeface="Arial"/>
            </a:endParaRPr>
          </a:p>
          <a:p>
            <a:pPr lvl="4" marL="457200" indent="-106200">
              <a:spcBef>
                <a:spcPts val="901"/>
              </a:spcBef>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Average pro-forma binder price = $2.40 per ton synfuel</a:t>
            </a:r>
            <a:endParaRPr b="0" lang="en-US" sz="1200" strike="noStrike" u="none">
              <a:solidFill>
                <a:srgbClr val="000000"/>
              </a:solidFill>
              <a:effectLst/>
              <a:uFillTx/>
              <a:latin typeface="Arial"/>
            </a:endParaRPr>
          </a:p>
          <a:p>
            <a:pPr lvl="4" marL="457200" indent="-106200">
              <a:spcBef>
                <a:spcPts val="901"/>
              </a:spcBef>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Implied average WTI price = $22.86</a:t>
            </a:r>
            <a:endParaRPr b="0" lang="en-US" sz="1200" strike="noStrike" u="none">
              <a:solidFill>
                <a:srgbClr val="000000"/>
              </a:solidFill>
              <a:effectLst/>
              <a:uFillTx/>
              <a:latin typeface="Arial"/>
            </a:endParaRPr>
          </a:p>
          <a:p>
            <a:pPr lvl="4" marL="457200" indent="-106200">
              <a:spcBef>
                <a:spcPts val="901"/>
              </a:spcBef>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spcBef>
                <a:spcPts val="901"/>
              </a:spcBef>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ENA crude desk 7 year swap price for WTI (40K barrels/month) = $22.00</a:t>
            </a:r>
            <a:endParaRPr b="0" lang="en-US" sz="1200" strike="noStrike" u="none">
              <a:solidFill>
                <a:srgbClr val="000000"/>
              </a:solidFill>
              <a:effectLst/>
              <a:uFillTx/>
              <a:latin typeface="Arial"/>
            </a:endParaRPr>
          </a:p>
          <a:p>
            <a:pPr lvl="2" marL="228600" indent="-112680">
              <a:spcBef>
                <a:spcPts val="901"/>
              </a:spcBef>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185851AF-F70A-4168-A7F3-6C4CC9C163F7}"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0" name=""/>
          <p:cNvSpPr/>
          <p:nvPr/>
        </p:nvSpPr>
        <p:spPr>
          <a:xfrm>
            <a:off x="2819520" y="2639880"/>
            <a:ext cx="6134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1" name="PlaceHolder 1"/>
          <p:cNvSpPr>
            <a:spLocks noGrp="1"/>
          </p:cNvSpPr>
          <p:nvPr>
            <p:ph type="title"/>
          </p:nvPr>
        </p:nvSpPr>
        <p:spPr>
          <a:xfrm>
            <a:off x="1611000" y="197928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OPERATING COST ANALYSIS</a:t>
            </a:r>
            <a:endParaRPr b="1" lang="en-US" sz="1200" strike="noStrike" u="none">
              <a:solidFill>
                <a:srgbClr val="000000"/>
              </a:solidFill>
              <a:effectLst/>
              <a:uFillTx/>
              <a:latin typeface="Arial"/>
            </a:endParaRPr>
          </a:p>
        </p:txBody>
      </p:sp>
      <p:sp>
        <p:nvSpPr>
          <p:cNvPr id="272" name=""/>
          <p:cNvSpPr/>
          <p:nvPr/>
        </p:nvSpPr>
        <p:spPr>
          <a:xfrm>
            <a:off x="1592280" y="2901960"/>
            <a:ext cx="1163520" cy="71928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Variable </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Operating </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Expenses</a:t>
            </a:r>
            <a:endParaRPr b="0" lang="en-US" sz="1200" strike="noStrike" u="none">
              <a:solidFill>
                <a:srgbClr val="000000"/>
              </a:solidFill>
              <a:effectLst/>
              <a:uFillTx/>
              <a:latin typeface="Arial"/>
            </a:endParaRPr>
          </a:p>
        </p:txBody>
      </p:sp>
      <p:sp>
        <p:nvSpPr>
          <p:cNvPr id="273" name=""/>
          <p:cNvSpPr/>
          <p:nvPr/>
        </p:nvSpPr>
        <p:spPr>
          <a:xfrm>
            <a:off x="1592280" y="3822840"/>
            <a:ext cx="1163520" cy="3362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fontScale="85000" lnSpcReduction="9999"/>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Labor Costs</a:t>
            </a:r>
            <a:endParaRPr b="0" lang="en-US" sz="1200" strike="noStrike" u="none">
              <a:solidFill>
                <a:srgbClr val="000000"/>
              </a:solidFill>
              <a:effectLst/>
              <a:uFillTx/>
              <a:latin typeface="Arial"/>
            </a:endParaRPr>
          </a:p>
        </p:txBody>
      </p:sp>
      <p:sp>
        <p:nvSpPr>
          <p:cNvPr id="274" name=""/>
          <p:cNvSpPr/>
          <p:nvPr/>
        </p:nvSpPr>
        <p:spPr>
          <a:xfrm>
            <a:off x="1592280" y="4330800"/>
            <a:ext cx="1162080" cy="54900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Handling Costs</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275" name=""/>
          <p:cNvSpPr/>
          <p:nvPr/>
        </p:nvSpPr>
        <p:spPr>
          <a:xfrm>
            <a:off x="6513480" y="2950560"/>
            <a:ext cx="2443320" cy="27684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$0.47</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$0.55</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276" name=""/>
          <p:cNvSpPr/>
          <p:nvPr/>
        </p:nvSpPr>
        <p:spPr>
          <a:xfrm>
            <a:off x="6536160" y="2215080"/>
            <a:ext cx="959760" cy="459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Sempra</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 Forma*</a:t>
            </a:r>
            <a:endParaRPr b="0" lang="en-US" sz="1200" strike="noStrike" u="none">
              <a:solidFill>
                <a:srgbClr val="000000"/>
              </a:solidFill>
              <a:effectLst/>
              <a:uFillTx/>
              <a:latin typeface="Arial"/>
            </a:endParaRPr>
          </a:p>
        </p:txBody>
      </p:sp>
      <p:sp>
        <p:nvSpPr>
          <p:cNvPr id="277" name=""/>
          <p:cNvSpPr/>
          <p:nvPr/>
        </p:nvSpPr>
        <p:spPr>
          <a:xfrm>
            <a:off x="8093520" y="2208600"/>
            <a:ext cx="858240" cy="459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Weir IMC</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Projection</a:t>
            </a:r>
            <a:endParaRPr b="0" lang="en-US" sz="1200" strike="noStrike" u="none">
              <a:solidFill>
                <a:srgbClr val="000000"/>
              </a:solidFill>
              <a:effectLst/>
              <a:uFillTx/>
              <a:latin typeface="Arial"/>
            </a:endParaRPr>
          </a:p>
        </p:txBody>
      </p:sp>
      <p:sp>
        <p:nvSpPr>
          <p:cNvPr id="278" name=""/>
          <p:cNvSpPr/>
          <p:nvPr/>
        </p:nvSpPr>
        <p:spPr>
          <a:xfrm>
            <a:off x="6507000" y="3786120"/>
            <a:ext cx="2473560" cy="2746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$0.35</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279" name=""/>
          <p:cNvSpPr/>
          <p:nvPr/>
        </p:nvSpPr>
        <p:spPr>
          <a:xfrm>
            <a:off x="6516720" y="4303800"/>
            <a:ext cx="2473200" cy="2746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$0.13</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$0.10</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280" name=""/>
          <p:cNvSpPr/>
          <p:nvPr/>
        </p:nvSpPr>
        <p:spPr>
          <a:xfrm>
            <a:off x="1590840" y="6515280"/>
            <a:ext cx="1161720" cy="3650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fontScale="92500" lnSpcReduction="9999"/>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Total</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281" name=""/>
          <p:cNvSpPr/>
          <p:nvPr/>
        </p:nvSpPr>
        <p:spPr>
          <a:xfrm>
            <a:off x="6494400" y="6492960"/>
            <a:ext cx="247356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$2.16</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$1.27</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282" name=""/>
          <p:cNvSpPr/>
          <p:nvPr/>
        </p:nvSpPr>
        <p:spPr>
          <a:xfrm>
            <a:off x="2985120" y="2396160"/>
            <a:ext cx="1298880" cy="27684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Cost Description</a:t>
            </a:r>
            <a:endParaRPr b="0" lang="en-US" sz="1200" strike="noStrike" u="none">
              <a:solidFill>
                <a:srgbClr val="000000"/>
              </a:solidFill>
              <a:effectLst/>
              <a:uFillTx/>
              <a:latin typeface="Arial"/>
            </a:endParaRPr>
          </a:p>
        </p:txBody>
      </p:sp>
      <p:sp>
        <p:nvSpPr>
          <p:cNvPr id="283" name=""/>
          <p:cNvSpPr/>
          <p:nvPr/>
        </p:nvSpPr>
        <p:spPr>
          <a:xfrm>
            <a:off x="2903400" y="2817720"/>
            <a:ext cx="3384720" cy="7128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Replacement parts including briquettor rolls, crusher hammers, mixer and blender paddles, vibrators, hydraulic maintenance</a:t>
            </a:r>
            <a:endParaRPr b="0" lang="en-US" sz="1200" strike="noStrike" u="none">
              <a:solidFill>
                <a:srgbClr val="000000"/>
              </a:solidFill>
              <a:effectLst/>
              <a:uFillTx/>
              <a:latin typeface="Arial"/>
            </a:endParaRPr>
          </a:p>
        </p:txBody>
      </p:sp>
      <p:sp>
        <p:nvSpPr>
          <p:cNvPr id="284" name=""/>
          <p:cNvSpPr/>
          <p:nvPr/>
        </p:nvSpPr>
        <p:spPr>
          <a:xfrm>
            <a:off x="2897280" y="3763800"/>
            <a:ext cx="3384360" cy="252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Includes wages, benefits, and incentives</a:t>
            </a:r>
            <a:endParaRPr b="0" lang="en-US" sz="1200" strike="noStrike" u="none">
              <a:solidFill>
                <a:srgbClr val="000000"/>
              </a:solidFill>
              <a:effectLst/>
              <a:uFillTx/>
              <a:latin typeface="Arial"/>
            </a:endParaRPr>
          </a:p>
        </p:txBody>
      </p:sp>
      <p:sp>
        <p:nvSpPr>
          <p:cNvPr id="285" name=""/>
          <p:cNvSpPr/>
          <p:nvPr/>
        </p:nvSpPr>
        <p:spPr>
          <a:xfrm>
            <a:off x="1585800" y="5038560"/>
            <a:ext cx="1162080" cy="56520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Synfuel Plant Fixed Costs</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286" name=""/>
          <p:cNvSpPr/>
          <p:nvPr/>
        </p:nvSpPr>
        <p:spPr>
          <a:xfrm>
            <a:off x="6510240" y="5000760"/>
            <a:ext cx="247356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$0.11</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$0.04</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287" name=""/>
          <p:cNvSpPr/>
          <p:nvPr/>
        </p:nvSpPr>
        <p:spPr>
          <a:xfrm>
            <a:off x="2890800" y="4281480"/>
            <a:ext cx="3384720" cy="500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Preparation of feedstock and delivery to and from synfuel facilities</a:t>
            </a:r>
            <a:endParaRPr b="0" lang="en-US" sz="1200" strike="noStrike" u="none">
              <a:solidFill>
                <a:srgbClr val="000000"/>
              </a:solidFill>
              <a:effectLst/>
              <a:uFillTx/>
              <a:latin typeface="Arial"/>
            </a:endParaRPr>
          </a:p>
        </p:txBody>
      </p:sp>
      <p:sp>
        <p:nvSpPr>
          <p:cNvPr id="288" name=""/>
          <p:cNvSpPr/>
          <p:nvPr/>
        </p:nvSpPr>
        <p:spPr>
          <a:xfrm>
            <a:off x="2913120" y="4986360"/>
            <a:ext cx="3384360" cy="4413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Includes insurance, daily analysis, tools </a:t>
            </a:r>
            <a:endParaRPr b="0" lang="en-US" sz="1200" strike="noStrike" u="none">
              <a:solidFill>
                <a:srgbClr val="000000"/>
              </a:solidFill>
              <a:effectLst/>
              <a:uFillTx/>
              <a:latin typeface="Arial"/>
            </a:endParaRPr>
          </a:p>
        </p:txBody>
      </p:sp>
      <p:sp>
        <p:nvSpPr>
          <p:cNvPr id="289" name=""/>
          <p:cNvSpPr/>
          <p:nvPr/>
        </p:nvSpPr>
        <p:spPr>
          <a:xfrm>
            <a:off x="1595520" y="5794200"/>
            <a:ext cx="1162080" cy="53820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fontScale="92500" lnSpcReduction="9999"/>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Additional Costs</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290" name=""/>
          <p:cNvSpPr/>
          <p:nvPr/>
        </p:nvSpPr>
        <p:spPr>
          <a:xfrm>
            <a:off x="6504120" y="5756400"/>
            <a:ext cx="247320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$0.45</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$0.23</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291" name=""/>
          <p:cNvSpPr/>
          <p:nvPr/>
        </p:nvSpPr>
        <p:spPr>
          <a:xfrm>
            <a:off x="2906640" y="5742000"/>
            <a:ext cx="3384720" cy="7128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Includes electricity, repairs and maintenance, oils, lubes, and water, interest on working capital</a:t>
            </a:r>
            <a:endParaRPr b="0" lang="en-US" sz="1200" strike="noStrike" u="none">
              <a:solidFill>
                <a:srgbClr val="000000"/>
              </a:solidFill>
              <a:effectLst/>
              <a:uFillTx/>
              <a:latin typeface="Arial"/>
            </a:endParaRPr>
          </a:p>
        </p:txBody>
      </p:sp>
      <p:sp>
        <p:nvSpPr>
          <p:cNvPr id="292" name=""/>
          <p:cNvSpPr/>
          <p:nvPr/>
        </p:nvSpPr>
        <p:spPr>
          <a:xfrm>
            <a:off x="1779840" y="7057080"/>
            <a:ext cx="4926600" cy="24660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Sempra pro-forma assumes two facilities would be divided and operated separately</a:t>
            </a:r>
            <a:endParaRPr b="0" lang="en-US" sz="10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A104558B-BC36-46FD-A2A9-9BE967FA2FFD}" type="slidenum">
              <a:t>26</a:t>
            </a:fld>
          </a:p>
        </p:txBody>
      </p:sp>
    </p:spTree>
  </p:cSld>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3" name=""/>
          <p:cNvSpPr/>
          <p:nvPr/>
        </p:nvSpPr>
        <p:spPr>
          <a:xfrm>
            <a:off x="2803680" y="2560680"/>
            <a:ext cx="6134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4" name="PlaceHolder 1"/>
          <p:cNvSpPr>
            <a:spLocks noGrp="1"/>
          </p:cNvSpPr>
          <p:nvPr>
            <p:ph type="title"/>
          </p:nvPr>
        </p:nvSpPr>
        <p:spPr>
          <a:xfrm>
            <a:off x="1595160" y="196344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ACCOUNTING ISSUES</a:t>
            </a:r>
            <a:endParaRPr b="1" lang="en-US" sz="1200" strike="noStrike" u="none">
              <a:solidFill>
                <a:srgbClr val="000000"/>
              </a:solidFill>
              <a:effectLst/>
              <a:uFillTx/>
              <a:latin typeface="Arial"/>
            </a:endParaRPr>
          </a:p>
        </p:txBody>
      </p:sp>
      <p:sp>
        <p:nvSpPr>
          <p:cNvPr id="295" name=""/>
          <p:cNvSpPr/>
          <p:nvPr/>
        </p:nvSpPr>
        <p:spPr>
          <a:xfrm>
            <a:off x="1608120" y="2822400"/>
            <a:ext cx="1114560" cy="61308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Lease</a:t>
            </a:r>
            <a:endParaRPr b="0" lang="en-US" sz="1200" strike="noStrike" u="none">
              <a:solidFill>
                <a:srgbClr val="000000"/>
              </a:solidFill>
              <a:effectLst/>
              <a:uFillTx/>
              <a:latin typeface="Arial"/>
            </a:endParaRPr>
          </a:p>
        </p:txBody>
      </p:sp>
      <p:sp>
        <p:nvSpPr>
          <p:cNvPr id="296" name=""/>
          <p:cNvSpPr/>
          <p:nvPr/>
        </p:nvSpPr>
        <p:spPr>
          <a:xfrm>
            <a:off x="1608120" y="3790800"/>
            <a:ext cx="1114560" cy="5781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Tolling</a:t>
            </a:r>
            <a:endParaRPr b="0" lang="en-US" sz="1200" strike="noStrike" u="none">
              <a:solidFill>
                <a:srgbClr val="000000"/>
              </a:solidFill>
              <a:effectLst/>
              <a:uFillTx/>
              <a:latin typeface="Arial"/>
            </a:endParaRPr>
          </a:p>
        </p:txBody>
      </p:sp>
      <p:sp>
        <p:nvSpPr>
          <p:cNvPr id="297" name=""/>
          <p:cNvSpPr/>
          <p:nvPr/>
        </p:nvSpPr>
        <p:spPr>
          <a:xfrm>
            <a:off x="1608120" y="4917960"/>
            <a:ext cx="1114560" cy="49716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Accrual</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298" name=""/>
          <p:cNvSpPr/>
          <p:nvPr/>
        </p:nvSpPr>
        <p:spPr>
          <a:xfrm>
            <a:off x="5781600" y="2321280"/>
            <a:ext cx="1363680" cy="27684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Remedy</a:t>
            </a:r>
            <a:endParaRPr b="0" lang="en-US" sz="1200" strike="noStrike" u="none">
              <a:solidFill>
                <a:srgbClr val="000000"/>
              </a:solidFill>
              <a:effectLst/>
              <a:uFillTx/>
              <a:latin typeface="Arial"/>
            </a:endParaRPr>
          </a:p>
        </p:txBody>
      </p:sp>
      <p:sp>
        <p:nvSpPr>
          <p:cNvPr id="299" name=""/>
          <p:cNvSpPr/>
          <p:nvPr/>
        </p:nvSpPr>
        <p:spPr>
          <a:xfrm>
            <a:off x="2956680" y="2316600"/>
            <a:ext cx="942840" cy="27684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Description</a:t>
            </a:r>
            <a:endParaRPr b="0" lang="en-US" sz="1200" strike="noStrike" u="none">
              <a:solidFill>
                <a:srgbClr val="000000"/>
              </a:solidFill>
              <a:effectLst/>
              <a:uFillTx/>
              <a:latin typeface="Arial"/>
            </a:endParaRPr>
          </a:p>
        </p:txBody>
      </p:sp>
      <p:sp>
        <p:nvSpPr>
          <p:cNvPr id="300" name=""/>
          <p:cNvSpPr/>
          <p:nvPr/>
        </p:nvSpPr>
        <p:spPr>
          <a:xfrm>
            <a:off x="2887560" y="2786040"/>
            <a:ext cx="2719440" cy="7128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ENA not allowed to recognize MTM income if contract is classified as a lease</a:t>
            </a:r>
            <a:endParaRPr b="0" lang="en-US" sz="1200" strike="noStrike" u="none">
              <a:solidFill>
                <a:srgbClr val="000000"/>
              </a:solidFill>
              <a:effectLst/>
              <a:uFillTx/>
              <a:latin typeface="Arial"/>
            </a:endParaRPr>
          </a:p>
        </p:txBody>
      </p:sp>
      <p:sp>
        <p:nvSpPr>
          <p:cNvPr id="301" name=""/>
          <p:cNvSpPr/>
          <p:nvPr/>
        </p:nvSpPr>
        <p:spPr>
          <a:xfrm>
            <a:off x="2881440" y="3747960"/>
            <a:ext cx="2876400" cy="646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Tax credit jeopardized if ENA sells coal directly to Synfuel Facility and buys output at a fixed differential</a:t>
            </a:r>
            <a:endParaRPr b="0" lang="en-US" sz="1200" strike="noStrike" u="none">
              <a:solidFill>
                <a:srgbClr val="000000"/>
              </a:solidFill>
              <a:effectLst/>
              <a:uFillTx/>
              <a:latin typeface="Arial"/>
            </a:endParaRPr>
          </a:p>
        </p:txBody>
      </p:sp>
      <p:sp>
        <p:nvSpPr>
          <p:cNvPr id="302" name=""/>
          <p:cNvSpPr/>
          <p:nvPr/>
        </p:nvSpPr>
        <p:spPr>
          <a:xfrm>
            <a:off x="2906640" y="4869000"/>
            <a:ext cx="2624040" cy="5904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Accrual vs MTM accounting </a:t>
            </a:r>
            <a:endParaRPr b="0" lang="en-US" sz="1200" strike="noStrike" u="none">
              <a:solidFill>
                <a:srgbClr val="000000"/>
              </a:solidFill>
              <a:effectLst/>
              <a:uFillTx/>
              <a:latin typeface="Arial"/>
            </a:endParaRPr>
          </a:p>
        </p:txBody>
      </p:sp>
      <p:sp>
        <p:nvSpPr>
          <p:cNvPr id="303" name=""/>
          <p:cNvSpPr/>
          <p:nvPr/>
        </p:nvSpPr>
        <p:spPr>
          <a:xfrm>
            <a:off x="5816520" y="2786040"/>
            <a:ext cx="3013200" cy="666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Contracts structured according to criteria in Power Plant Lease Model provided by Chris Sherman</a:t>
            </a:r>
            <a:endParaRPr b="0" lang="en-US" sz="1200" strike="noStrike" u="none">
              <a:solidFill>
                <a:srgbClr val="000000"/>
              </a:solidFill>
              <a:effectLst/>
              <a:uFillTx/>
              <a:latin typeface="Arial"/>
            </a:endParaRPr>
          </a:p>
        </p:txBody>
      </p:sp>
      <p:sp>
        <p:nvSpPr>
          <p:cNvPr id="304" name=""/>
          <p:cNvSpPr/>
          <p:nvPr/>
        </p:nvSpPr>
        <p:spPr>
          <a:xfrm>
            <a:off x="5805360" y="3747960"/>
            <a:ext cx="3332160" cy="10033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Sempra will buy feedstock from ENA and contract directly with synfuel end users. Spread will be guaranteed through a separate swap agreement with ENA</a:t>
            </a:r>
            <a:endParaRPr b="0" lang="en-US" sz="1200" strike="noStrike" u="none">
              <a:solidFill>
                <a:srgbClr val="000000"/>
              </a:solidFill>
              <a:effectLst/>
              <a:uFillTx/>
              <a:latin typeface="Arial"/>
            </a:endParaRPr>
          </a:p>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305" name=""/>
          <p:cNvSpPr/>
          <p:nvPr/>
        </p:nvSpPr>
        <p:spPr>
          <a:xfrm>
            <a:off x="5816520" y="4869000"/>
            <a:ext cx="2986200" cy="6984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Forward fixed price sale of 30% of synfuel. Synfuel basis curve will reflect market spread.</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54C87F98-0163-4C82-BCFE-48A9F5D73B88}" type="slidenum">
              <a:t>27</a:t>
            </a:fld>
          </a:p>
        </p:txBody>
      </p:sp>
    </p:spTree>
  </p:cSld>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6" name="McK Measure"/>
          <p:cNvSpPr/>
          <p:nvPr/>
        </p:nvSpPr>
        <p:spPr>
          <a:xfrm>
            <a:off x="8909280" y="372960"/>
            <a:ext cx="86364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5F6ABCA7-9E98-47B8-A253-3C0BCB98A64A}"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45EFCB9E-84C5-42AC-9CFD-82995CEEC174}" type="datetime12">
              <a:rPr b="0" lang="en-US" sz="800" strike="noStrike" u="none">
                <a:solidFill>
                  <a:srgbClr val="000000"/>
                </a:solidFill>
                <a:effectLst/>
                <a:uFillTx/>
                <a:latin typeface="Arial"/>
              </a:rPr>
              <a:t>01:15 AM</a:t>
            </a:fld>
            <a:endParaRPr b="0" lang="en-US" sz="800" strike="noStrike" u="none">
              <a:solidFill>
                <a:srgbClr val="000000"/>
              </a:solidFill>
              <a:effectLst/>
              <a:uFillTx/>
              <a:latin typeface="Arial"/>
            </a:endParaRPr>
          </a:p>
        </p:txBody>
      </p:sp>
      <p:sp>
        <p:nvSpPr>
          <p:cNvPr id="307" name="McK Confidential"/>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308" name="McK Document"/>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Discussion document</a:t>
            </a:r>
            <a:endParaRPr b="0" lang="en-US" sz="1400" strike="noStrike" u="none">
              <a:solidFill>
                <a:srgbClr val="000000"/>
              </a:solidFill>
              <a:effectLst/>
              <a:uFillTx/>
              <a:latin typeface="Arial"/>
            </a:endParaRPr>
          </a:p>
        </p:txBody>
      </p:sp>
      <p:sp>
        <p:nvSpPr>
          <p:cNvPr id="309" name="McK Date"/>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August 02, 2000</a:t>
            </a:r>
            <a:endParaRPr b="0" lang="en-US" sz="1400" strike="noStrike" u="none">
              <a:solidFill>
                <a:srgbClr val="000000"/>
              </a:solidFill>
              <a:effectLst/>
              <a:uFillTx/>
              <a:latin typeface="Arial"/>
            </a:endParaRPr>
          </a:p>
        </p:txBody>
      </p:sp>
      <p:sp>
        <p:nvSpPr>
          <p:cNvPr id="310" name="PlaceHolder 1"/>
          <p:cNvSpPr>
            <a:spLocks noGrp="1"/>
          </p:cNvSpPr>
          <p:nvPr>
            <p:ph type="title"/>
          </p:nvPr>
        </p:nvSpPr>
        <p:spPr>
          <a:xfrm>
            <a:off x="3200400" y="3228480"/>
            <a:ext cx="4836960" cy="731880"/>
          </a:xfrm>
          <a:prstGeom prst="rect">
            <a:avLst/>
          </a:prstGeom>
          <a:noFill/>
          <a:ln w="0">
            <a:noFill/>
          </a:ln>
        </p:spPr>
        <p:txBody>
          <a:bodyPr lIns="0" rIns="0" tIns="0" bIns="0" anchor="t">
            <a:spAutoFit/>
          </a:bodyPr>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Pacificorp Transaction Summary</a:t>
            </a:r>
            <a:br>
              <a:rPr sz="2400"/>
            </a:br>
            <a:endParaRPr b="0" lang="en-US" sz="2400" strike="noStrike" u="none">
              <a:solidFill>
                <a:srgbClr val="000000"/>
              </a:solidFill>
              <a:effectLst/>
              <a:uFillTx/>
              <a:latin typeface="Palatino"/>
            </a:endParaRPr>
          </a:p>
        </p:txBody>
      </p:sp>
      <p:sp>
        <p:nvSpPr>
          <p:cNvPr id="311" name="PlaceHolder 2"/>
          <p:cNvSpPr>
            <a:spLocks noGrp="1"/>
          </p:cNvSpPr>
          <p:nvPr>
            <p:ph type="subTitle"/>
          </p:nvPr>
        </p:nvSpPr>
        <p:spPr>
          <a:xfrm>
            <a:off x="3200400" y="4549320"/>
            <a:ext cx="5027760" cy="2127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ENRON GLOBAL MARKETS</a:t>
            </a:r>
            <a:endParaRPr b="0" lang="en-US" sz="1400" strike="noStrike" u="none">
              <a:solidFill>
                <a:srgbClr val="000000"/>
              </a:solidFill>
              <a:effectLst/>
              <a:uFillTx/>
              <a:latin typeface="Palatino"/>
            </a:endParaRPr>
          </a:p>
        </p:txBody>
      </p:sp>
      <p:sp>
        <p:nvSpPr>
          <p:cNvPr id="4" name="PlaceHolder 3"/>
          <p:cNvSpPr>
            <a:spLocks noGrp="1"/>
          </p:cNvSpPr>
          <p:nvPr>
            <p:ph type="sldNum" idx="1"/>
          </p:nvPr>
        </p:nvSpPr>
        <p:spPr/>
        <p:txBody>
          <a:bodyPr/>
          <a:p>
            <a:fld id="{37D679D5-9860-40A7-BBED-4D416C15D2C5}"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2" name="PlaceHolder 1"/>
          <p:cNvSpPr>
            <a:spLocks noGrp="1"/>
          </p:cNvSpPr>
          <p:nvPr>
            <p:ph type="title"/>
          </p:nvPr>
        </p:nvSpPr>
        <p:spPr>
          <a:xfrm>
            <a:off x="159228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DEAL SUMMARY</a:t>
            </a:r>
            <a:endParaRPr b="1" lang="en-US" sz="1200" strike="noStrike" u="none">
              <a:solidFill>
                <a:srgbClr val="000000"/>
              </a:solidFill>
              <a:effectLst/>
              <a:uFillTx/>
              <a:latin typeface="Arial"/>
            </a:endParaRPr>
          </a:p>
        </p:txBody>
      </p:sp>
      <p:sp>
        <p:nvSpPr>
          <p:cNvPr id="313" name="PlaceHolder 2"/>
          <p:cNvSpPr>
            <a:spLocks noGrp="1"/>
          </p:cNvSpPr>
          <p:nvPr>
            <p:ph/>
          </p:nvPr>
        </p:nvSpPr>
        <p:spPr>
          <a:xfrm>
            <a:off x="1592280" y="2587320"/>
            <a:ext cx="7313760" cy="219492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Enron proposes to purchases four synfuel machines located in Alabama from Pacificorp for a price of $100 million dollars and a contingent  payment of  $10.50 per ton on the first 1.5 MM tons produced from each machine .  The machines will be relocated to acceptable sites such a mines, tramsloading facilities, or power plants. </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Once the machines are sited and operating, We will sell our interest in the machines to a monetizer.  We expect to receive $0.90 on the dollar for the tax credits and $0.80 on the dollar for the tax shield generated by the NOL’s.  This price will be paid in an initial up front payment of $108 million with contingent payments throughout the term. </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As part of the purchase agreement, Enron will continue to sell coal feedstock into the machine, operate the machine, and market the synfuel offtake.</a:t>
            </a: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553894E-4319-459C-B553-B8AD965B8D0B}"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1622160" y="203328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SYNFUEL FACILITIES</a:t>
            </a:r>
            <a:endParaRPr b="1" lang="en-US" sz="1200" strike="noStrike" u="none">
              <a:solidFill>
                <a:srgbClr val="000000"/>
              </a:solidFill>
              <a:effectLst/>
              <a:uFillTx/>
              <a:latin typeface="Arial"/>
            </a:endParaRPr>
          </a:p>
        </p:txBody>
      </p:sp>
      <p:sp>
        <p:nvSpPr>
          <p:cNvPr id="66" name=""/>
          <p:cNvSpPr/>
          <p:nvPr/>
        </p:nvSpPr>
        <p:spPr>
          <a:xfrm>
            <a:off x="1622520" y="2625840"/>
            <a:ext cx="7161120" cy="21949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Machines were originally developed to use low Btu waste coal and pond fines as feedstock and process it into a useable pelletized form.</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Typical synfuel technologies employ a binding agent, mixing process, and pelletizer to produce the necessary chemical change and transform the fines to a product that can be used by electric utilities. </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Major synfuel technologies include those developed by Covol, Startec, Earthco and Carbontronics.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An estimated 55 distinct synfuel facilities can be identified in the US today.  Of these, maybe a dozen are “clean” with respect to their tax qualification (i.e., documented qualifying history, operating under PLRs).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BE95F139-2318-4EB7-9908-00F2240E5F68}"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4" name="PlaceHolder 1"/>
          <p:cNvSpPr>
            <a:spLocks noGrp="1"/>
          </p:cNvSpPr>
          <p:nvPr>
            <p:ph type="title"/>
          </p:nvPr>
        </p:nvSpPr>
        <p:spPr>
          <a:xfrm>
            <a:off x="183024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TRANSACTION OBJECTIVES</a:t>
            </a:r>
            <a:endParaRPr b="1" lang="en-US" sz="1200" strike="noStrike" u="none">
              <a:solidFill>
                <a:srgbClr val="000000"/>
              </a:solidFill>
              <a:effectLst/>
              <a:uFillTx/>
              <a:latin typeface="Arial"/>
            </a:endParaRPr>
          </a:p>
        </p:txBody>
      </p:sp>
      <p:sp>
        <p:nvSpPr>
          <p:cNvPr id="315" name="PlaceHolder 2"/>
          <p:cNvSpPr>
            <a:spLocks noGrp="1"/>
          </p:cNvSpPr>
          <p:nvPr>
            <p:ph/>
          </p:nvPr>
        </p:nvSpPr>
        <p:spPr>
          <a:xfrm>
            <a:off x="1830240" y="2695320"/>
            <a:ext cx="7313760" cy="2197080"/>
          </a:xfrm>
          <a:prstGeom prst="rect">
            <a:avLst/>
          </a:prstGeom>
          <a:noFill/>
          <a:ln w="0">
            <a:noFill/>
          </a:ln>
        </p:spPr>
        <p:txBody>
          <a:bodyPr lIns="0" rIns="0" tIns="0" bIns="0" anchor="t">
            <a:normAutofit/>
          </a:bodyPr>
          <a:p>
            <a:pPr marL="282600" indent="-163440">
              <a:lnSpc>
                <a:spcPct val="15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Increase the value of the synfuel machines by moving them to a site that allows the generation of more Section 29 credits by supplying large volumes of coal and higher Btu coal</a:t>
            </a:r>
            <a:endParaRPr b="0" lang="en-US" sz="1200" strike="noStrike" u="none">
              <a:solidFill>
                <a:srgbClr val="000000"/>
              </a:solidFill>
              <a:effectLst/>
              <a:uFillTx/>
              <a:latin typeface="Arial"/>
            </a:endParaRPr>
          </a:p>
          <a:p>
            <a:pPr marL="282600" indent="-163440">
              <a:lnSpc>
                <a:spcPct val="15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Monetize the Section 29 credits and the tax shield resulting from the NOL’s by selling the assets to a financial player</a:t>
            </a:r>
            <a:endParaRPr b="0" lang="en-US" sz="1200" strike="noStrike" u="none">
              <a:solidFill>
                <a:srgbClr val="000000"/>
              </a:solidFill>
              <a:effectLst/>
              <a:uFillTx/>
              <a:latin typeface="Arial"/>
            </a:endParaRPr>
          </a:p>
          <a:p>
            <a:pPr marL="282600" indent="-163440">
              <a:lnSpc>
                <a:spcPct val="15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Recognize $62 MM NPV income from equity position</a:t>
            </a:r>
            <a:endParaRPr b="0" lang="en-US" sz="1200" strike="noStrike" u="none">
              <a:solidFill>
                <a:srgbClr val="000000"/>
              </a:solidFill>
              <a:effectLst/>
              <a:uFillTx/>
              <a:latin typeface="Arial"/>
            </a:endParaRPr>
          </a:p>
          <a:p>
            <a:pPr marL="282600" indent="-163440">
              <a:lnSpc>
                <a:spcPct val="15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Go short the synfuel / coal spread on 6 MM tons at $2.00 per ton for 7 years</a:t>
            </a:r>
            <a:endParaRPr b="0" lang="en-US" sz="1200" strike="noStrike" u="none">
              <a:solidFill>
                <a:srgbClr val="000000"/>
              </a:solidFill>
              <a:effectLst/>
              <a:uFillTx/>
              <a:latin typeface="Arial"/>
            </a:endParaRPr>
          </a:p>
          <a:p>
            <a:pPr marL="282600" indent="-163440">
              <a:lnSpc>
                <a:spcPct val="15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Recognize $60 MM NPV income from commodity position</a:t>
            </a:r>
            <a:endParaRPr b="0" lang="en-US" sz="1200" strike="noStrike" u="none">
              <a:solidFill>
                <a:srgbClr val="000000"/>
              </a:solidFill>
              <a:effectLst/>
              <a:uFillTx/>
              <a:latin typeface="Arial"/>
            </a:endParaRPr>
          </a:p>
          <a:p>
            <a:pPr marL="282600" indent="0">
              <a:lnSpc>
                <a:spcPct val="150000"/>
              </a:lnSpc>
              <a:buNone/>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2C7D864-E864-4AA4-9B57-06FC64B15C63}"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6" name=""/>
          <p:cNvSpPr/>
          <p:nvPr/>
        </p:nvSpPr>
        <p:spPr>
          <a:xfrm>
            <a:off x="3095640" y="4734000"/>
            <a:ext cx="1623960" cy="642600"/>
          </a:xfrm>
          <a:prstGeom prst="rect">
            <a:avLst/>
          </a:prstGeom>
          <a:noFill/>
          <a:ln w="0">
            <a:noFill/>
          </a:ln>
        </p:spPr>
        <p:style>
          <a:lnRef idx="0"/>
          <a:fillRef idx="0"/>
          <a:effectRef idx="0"/>
          <a:fontRef idx="minor"/>
        </p:style>
        <p:txBody>
          <a:bodyPr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Remainder of 95% Tax Credits &amp; 80% Tax Shield</a:t>
            </a:r>
            <a:endParaRPr b="0" lang="en-US" sz="1200" strike="noStrike" u="none">
              <a:solidFill>
                <a:srgbClr val="000000"/>
              </a:solidFill>
              <a:effectLst/>
              <a:uFillTx/>
              <a:latin typeface="Arial"/>
            </a:endParaRPr>
          </a:p>
        </p:txBody>
      </p:sp>
      <p:sp>
        <p:nvSpPr>
          <p:cNvPr id="317" name="PlaceHolder 1"/>
          <p:cNvSpPr>
            <a:spLocks noGrp="1"/>
          </p:cNvSpPr>
          <p:nvPr>
            <p:ph type="title"/>
          </p:nvPr>
        </p:nvSpPr>
        <p:spPr>
          <a:xfrm>
            <a:off x="1672920" y="135216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TRANSACTION STRUCTURE</a:t>
            </a:r>
            <a:endParaRPr b="1" lang="en-US" sz="1200" strike="noStrike" u="none">
              <a:solidFill>
                <a:srgbClr val="000000"/>
              </a:solidFill>
              <a:effectLst/>
              <a:uFillTx/>
              <a:latin typeface="Arial"/>
            </a:endParaRPr>
          </a:p>
        </p:txBody>
      </p:sp>
      <p:sp>
        <p:nvSpPr>
          <p:cNvPr id="318" name=""/>
          <p:cNvSpPr/>
          <p:nvPr/>
        </p:nvSpPr>
        <p:spPr>
          <a:xfrm rot="5400000">
            <a:off x="4745160" y="3154320"/>
            <a:ext cx="124812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80% Tax Shield</a:t>
            </a:r>
            <a:endParaRPr b="0" lang="en-US" sz="1200" strike="noStrike" u="none">
              <a:solidFill>
                <a:srgbClr val="000000"/>
              </a:solidFill>
              <a:effectLst/>
              <a:uFillTx/>
              <a:latin typeface="Arial"/>
            </a:endParaRPr>
          </a:p>
        </p:txBody>
      </p:sp>
      <p:sp>
        <p:nvSpPr>
          <p:cNvPr id="319" name=""/>
          <p:cNvSpPr/>
          <p:nvPr/>
        </p:nvSpPr>
        <p:spPr>
          <a:xfrm>
            <a:off x="3120120" y="4293000"/>
            <a:ext cx="147672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Coal-Synfuel Swap</a:t>
            </a:r>
            <a:endParaRPr b="0" lang="en-US" sz="1200" strike="noStrike" u="none">
              <a:solidFill>
                <a:srgbClr val="000000"/>
              </a:solidFill>
              <a:effectLst/>
              <a:uFillTx/>
              <a:latin typeface="Arial"/>
            </a:endParaRPr>
          </a:p>
        </p:txBody>
      </p:sp>
      <p:sp>
        <p:nvSpPr>
          <p:cNvPr id="320" name=""/>
          <p:cNvSpPr/>
          <p:nvPr/>
        </p:nvSpPr>
        <p:spPr>
          <a:xfrm>
            <a:off x="4589640" y="1836720"/>
            <a:ext cx="1325520" cy="851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MONETIZER</a:t>
            </a:r>
            <a:endParaRPr b="0" lang="en-US" sz="1200" strike="noStrike" u="none">
              <a:solidFill>
                <a:srgbClr val="000000"/>
              </a:solidFill>
              <a:effectLst/>
              <a:uFillTx/>
              <a:latin typeface="Arial"/>
            </a:endParaRPr>
          </a:p>
        </p:txBody>
      </p:sp>
      <p:grpSp>
        <p:nvGrpSpPr>
          <p:cNvPr id="321" name=""/>
          <p:cNvGrpSpPr/>
          <p:nvPr/>
        </p:nvGrpSpPr>
        <p:grpSpPr>
          <a:xfrm>
            <a:off x="4589640" y="3927600"/>
            <a:ext cx="1325520" cy="890640"/>
            <a:chOff x="4589640" y="3927600"/>
            <a:chExt cx="1325520" cy="890640"/>
          </a:xfrm>
        </p:grpSpPr>
        <p:sp>
          <p:nvSpPr>
            <p:cNvPr id="322" name=""/>
            <p:cNvSpPr/>
            <p:nvPr/>
          </p:nvSpPr>
          <p:spPr>
            <a:xfrm>
              <a:off x="4589640" y="3927600"/>
              <a:ext cx="1325520" cy="8906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SYNFUEL LLC</a:t>
              </a:r>
              <a:endParaRPr b="0" lang="en-US" sz="1200" strike="noStrike" u="none">
                <a:solidFill>
                  <a:srgbClr val="000000"/>
                </a:solidFill>
                <a:effectLst/>
                <a:uFillTx/>
                <a:latin typeface="Arial"/>
              </a:endParaRPr>
            </a:p>
          </p:txBody>
        </p:sp>
        <p:sp>
          <p:nvSpPr>
            <p:cNvPr id="323" name=""/>
            <p:cNvSpPr/>
            <p:nvPr/>
          </p:nvSpPr>
          <p:spPr>
            <a:xfrm>
              <a:off x="4803840" y="4318200"/>
              <a:ext cx="922320" cy="35712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ASSETS</a:t>
              </a:r>
              <a:endParaRPr b="0" lang="en-US" sz="1200" strike="noStrike" u="none">
                <a:solidFill>
                  <a:srgbClr val="000000"/>
                </a:solidFill>
                <a:effectLst/>
                <a:uFillTx/>
                <a:latin typeface="Arial"/>
              </a:endParaRPr>
            </a:p>
          </p:txBody>
        </p:sp>
      </p:grpSp>
      <p:sp>
        <p:nvSpPr>
          <p:cNvPr id="324" name=""/>
          <p:cNvSpPr/>
          <p:nvPr/>
        </p:nvSpPr>
        <p:spPr>
          <a:xfrm>
            <a:off x="1884240" y="2293920"/>
            <a:ext cx="1325520" cy="851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COVOL</a:t>
            </a:r>
            <a:endParaRPr b="0" lang="en-US" sz="1200" strike="noStrike" u="none">
              <a:solidFill>
                <a:srgbClr val="000000"/>
              </a:solidFill>
              <a:effectLst/>
              <a:uFillTx/>
              <a:latin typeface="Arial"/>
            </a:endParaRPr>
          </a:p>
        </p:txBody>
      </p:sp>
      <p:sp>
        <p:nvSpPr>
          <p:cNvPr id="325" name=""/>
          <p:cNvSpPr/>
          <p:nvPr/>
        </p:nvSpPr>
        <p:spPr>
          <a:xfrm>
            <a:off x="7269120" y="2293920"/>
            <a:ext cx="1325520" cy="851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PACIFICORP</a:t>
            </a:r>
            <a:endParaRPr b="0" lang="en-US" sz="1200" strike="noStrike" u="none">
              <a:solidFill>
                <a:srgbClr val="000000"/>
              </a:solidFill>
              <a:effectLst/>
              <a:uFillTx/>
              <a:latin typeface="Arial"/>
            </a:endParaRPr>
          </a:p>
        </p:txBody>
      </p:sp>
      <p:sp>
        <p:nvSpPr>
          <p:cNvPr id="326" name=""/>
          <p:cNvSpPr/>
          <p:nvPr/>
        </p:nvSpPr>
        <p:spPr>
          <a:xfrm>
            <a:off x="1868400" y="3940200"/>
            <a:ext cx="1325520" cy="851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ENA SYNFUEL SPV</a:t>
            </a:r>
            <a:endParaRPr b="0" lang="en-US" sz="1200" strike="noStrike" u="none">
              <a:solidFill>
                <a:srgbClr val="000000"/>
              </a:solidFill>
              <a:effectLst/>
              <a:uFillTx/>
              <a:latin typeface="Arial"/>
            </a:endParaRPr>
          </a:p>
        </p:txBody>
      </p:sp>
      <p:sp>
        <p:nvSpPr>
          <p:cNvPr id="327" name=""/>
          <p:cNvSpPr/>
          <p:nvPr/>
        </p:nvSpPr>
        <p:spPr>
          <a:xfrm>
            <a:off x="7302600" y="3970440"/>
            <a:ext cx="1325520" cy="8506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UTILITY SYNFUEL MARKET</a:t>
            </a:r>
            <a:endParaRPr b="0" lang="en-US" sz="1200" strike="noStrike" u="none">
              <a:solidFill>
                <a:srgbClr val="000000"/>
              </a:solidFill>
              <a:effectLst/>
              <a:uFillTx/>
              <a:latin typeface="Arial"/>
            </a:endParaRPr>
          </a:p>
        </p:txBody>
      </p:sp>
      <p:sp>
        <p:nvSpPr>
          <p:cNvPr id="328" name=""/>
          <p:cNvSpPr/>
          <p:nvPr/>
        </p:nvSpPr>
        <p:spPr>
          <a:xfrm>
            <a:off x="1889280" y="5925960"/>
            <a:ext cx="1325520" cy="8510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SITE OWNER/ OPERATOR</a:t>
            </a:r>
            <a:endParaRPr b="0" lang="en-US" sz="1200" strike="noStrike" u="none">
              <a:solidFill>
                <a:srgbClr val="000000"/>
              </a:solidFill>
              <a:effectLst/>
              <a:uFillTx/>
              <a:latin typeface="Arial"/>
            </a:endParaRPr>
          </a:p>
        </p:txBody>
      </p:sp>
      <p:sp>
        <p:nvSpPr>
          <p:cNvPr id="329" name=""/>
          <p:cNvSpPr/>
          <p:nvPr/>
        </p:nvSpPr>
        <p:spPr>
          <a:xfrm>
            <a:off x="4843440" y="2709720"/>
            <a:ext cx="0" cy="12207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0" name=""/>
          <p:cNvSpPr/>
          <p:nvPr/>
        </p:nvSpPr>
        <p:spPr>
          <a:xfrm flipV="1">
            <a:off x="5622840" y="2681280"/>
            <a:ext cx="0" cy="1249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1" name=""/>
          <p:cNvSpPr/>
          <p:nvPr/>
        </p:nvSpPr>
        <p:spPr>
          <a:xfrm flipV="1">
            <a:off x="5921280" y="3129120"/>
            <a:ext cx="1349640" cy="799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2" name=""/>
          <p:cNvSpPr/>
          <p:nvPr/>
        </p:nvSpPr>
        <p:spPr>
          <a:xfrm flipH="1" flipV="1">
            <a:off x="3173040" y="3142800"/>
            <a:ext cx="1413000" cy="787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3" name=""/>
          <p:cNvSpPr/>
          <p:nvPr/>
        </p:nvSpPr>
        <p:spPr>
          <a:xfrm flipV="1">
            <a:off x="3189240" y="4035600"/>
            <a:ext cx="1397160" cy="1440"/>
          </a:xfrm>
          <a:prstGeom prst="line">
            <a:avLst/>
          </a:prstGeom>
          <a:ln w="9360">
            <a:solidFill>
              <a:srgbClr val="000000"/>
            </a:solidFill>
            <a:miter/>
            <a:tailEnd len="med" type="triangle"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Arial"/>
            </a:endParaRPr>
          </a:p>
        </p:txBody>
      </p:sp>
      <p:sp>
        <p:nvSpPr>
          <p:cNvPr id="334" name=""/>
          <p:cNvSpPr/>
          <p:nvPr/>
        </p:nvSpPr>
        <p:spPr>
          <a:xfrm>
            <a:off x="3224160" y="4275000"/>
            <a:ext cx="1384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5" name=""/>
          <p:cNvSpPr/>
          <p:nvPr/>
        </p:nvSpPr>
        <p:spPr>
          <a:xfrm>
            <a:off x="3206880" y="4541760"/>
            <a:ext cx="139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6" name=""/>
          <p:cNvSpPr/>
          <p:nvPr/>
        </p:nvSpPr>
        <p:spPr>
          <a:xfrm flipH="1">
            <a:off x="3217680" y="4749840"/>
            <a:ext cx="13539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7" name=""/>
          <p:cNvSpPr/>
          <p:nvPr/>
        </p:nvSpPr>
        <p:spPr>
          <a:xfrm>
            <a:off x="5915160" y="4129200"/>
            <a:ext cx="1384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8" name=""/>
          <p:cNvSpPr/>
          <p:nvPr/>
        </p:nvSpPr>
        <p:spPr>
          <a:xfrm flipH="1">
            <a:off x="5913360" y="4633920"/>
            <a:ext cx="1400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9" name=""/>
          <p:cNvSpPr/>
          <p:nvPr/>
        </p:nvSpPr>
        <p:spPr>
          <a:xfrm>
            <a:off x="2093760" y="4784760"/>
            <a:ext cx="1800" cy="1155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0" name=""/>
          <p:cNvSpPr/>
          <p:nvPr/>
        </p:nvSpPr>
        <p:spPr>
          <a:xfrm flipV="1">
            <a:off x="2987640" y="479700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1" name=""/>
          <p:cNvSpPr/>
          <p:nvPr/>
        </p:nvSpPr>
        <p:spPr>
          <a:xfrm>
            <a:off x="4583160" y="2666880"/>
            <a:ext cx="3240" cy="126360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2" name=""/>
          <p:cNvSpPr/>
          <p:nvPr/>
        </p:nvSpPr>
        <p:spPr>
          <a:xfrm>
            <a:off x="5913360" y="2670120"/>
            <a:ext cx="0" cy="127944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3" name=""/>
          <p:cNvSpPr/>
          <p:nvPr/>
        </p:nvSpPr>
        <p:spPr>
          <a:xfrm>
            <a:off x="3589560" y="4045320"/>
            <a:ext cx="52776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O&amp;M</a:t>
            </a:r>
            <a:endParaRPr b="0" lang="en-US" sz="1200" strike="noStrike" u="none">
              <a:solidFill>
                <a:srgbClr val="000000"/>
              </a:solidFill>
              <a:effectLst/>
              <a:uFillTx/>
              <a:latin typeface="Arial"/>
            </a:endParaRPr>
          </a:p>
        </p:txBody>
      </p:sp>
      <p:sp>
        <p:nvSpPr>
          <p:cNvPr id="344" name=""/>
          <p:cNvSpPr/>
          <p:nvPr/>
        </p:nvSpPr>
        <p:spPr>
          <a:xfrm>
            <a:off x="3589560" y="3812040"/>
            <a:ext cx="49428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Coal</a:t>
            </a:r>
            <a:endParaRPr b="0" lang="en-US" sz="1200" strike="noStrike" u="none">
              <a:solidFill>
                <a:srgbClr val="000000"/>
              </a:solidFill>
              <a:effectLst/>
              <a:uFillTx/>
              <a:latin typeface="Arial"/>
            </a:endParaRPr>
          </a:p>
        </p:txBody>
      </p:sp>
      <p:sp>
        <p:nvSpPr>
          <p:cNvPr id="345" name=""/>
          <p:cNvSpPr/>
          <p:nvPr/>
        </p:nvSpPr>
        <p:spPr>
          <a:xfrm rot="1860000">
            <a:off x="3644640" y="3379320"/>
            <a:ext cx="690480" cy="1800"/>
          </a:xfrm>
          <a:prstGeom prst="rect">
            <a:avLst/>
          </a:prstGeom>
          <a:noFill/>
          <a:ln w="0">
            <a:noFill/>
          </a:ln>
        </p:spPr>
        <p:style>
          <a:lnRef idx="0"/>
          <a:fillRef idx="0"/>
          <a:effectRef idx="0"/>
          <a:fontRef idx="minor"/>
        </p:style>
        <p:txBody>
          <a:bodyPr wrap="none" lIns="90000" rIns="90000" tIns="-45000" bIns="-45000" anchor="ctr">
            <a:no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Royalty</a:t>
            </a:r>
            <a:endParaRPr b="0" lang="en-US" sz="1200" strike="noStrike" u="none">
              <a:solidFill>
                <a:srgbClr val="000000"/>
              </a:solidFill>
              <a:effectLst/>
              <a:uFillTx/>
              <a:latin typeface="Arial"/>
            </a:endParaRPr>
          </a:p>
        </p:txBody>
      </p:sp>
      <p:sp>
        <p:nvSpPr>
          <p:cNvPr id="346" name=""/>
          <p:cNvSpPr/>
          <p:nvPr/>
        </p:nvSpPr>
        <p:spPr>
          <a:xfrm>
            <a:off x="6320520" y="3893040"/>
            <a:ext cx="68904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Synfuel</a:t>
            </a:r>
            <a:endParaRPr b="0" lang="en-US" sz="1200" strike="noStrike" u="none">
              <a:solidFill>
                <a:srgbClr val="000000"/>
              </a:solidFill>
              <a:effectLst/>
              <a:uFillTx/>
              <a:latin typeface="Arial"/>
            </a:endParaRPr>
          </a:p>
        </p:txBody>
      </p:sp>
      <p:sp>
        <p:nvSpPr>
          <p:cNvPr id="347" name=""/>
          <p:cNvSpPr/>
          <p:nvPr/>
        </p:nvSpPr>
        <p:spPr>
          <a:xfrm>
            <a:off x="6097680" y="4596480"/>
            <a:ext cx="1141200" cy="459720"/>
          </a:xfrm>
          <a:prstGeom prst="rect">
            <a:avLst/>
          </a:prstGeom>
          <a:noFill/>
          <a:ln w="0">
            <a:noFill/>
          </a:ln>
        </p:spPr>
        <p:style>
          <a:lnRef idx="0"/>
          <a:fillRef idx="0"/>
          <a:effectRef idx="0"/>
          <a:fontRef idx="minor"/>
        </p:style>
        <p:txBody>
          <a:bodyPr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 Synfuel Price</a:t>
            </a:r>
            <a:endParaRPr b="0" lang="en-US" sz="1200" strike="noStrike" u="none">
              <a:solidFill>
                <a:srgbClr val="000000"/>
              </a:solidFill>
              <a:effectLst/>
              <a:uFillTx/>
              <a:latin typeface="Arial"/>
            </a:endParaRPr>
          </a:p>
        </p:txBody>
      </p:sp>
      <p:sp>
        <p:nvSpPr>
          <p:cNvPr id="348" name=""/>
          <p:cNvSpPr/>
          <p:nvPr/>
        </p:nvSpPr>
        <p:spPr>
          <a:xfrm rot="19680000">
            <a:off x="5792400" y="3259440"/>
            <a:ext cx="156168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Contingent Payment</a:t>
            </a:r>
            <a:endParaRPr b="0" lang="en-US" sz="1200" strike="noStrike" u="none">
              <a:solidFill>
                <a:srgbClr val="000000"/>
              </a:solidFill>
              <a:effectLst/>
              <a:uFillTx/>
              <a:latin typeface="Arial"/>
            </a:endParaRPr>
          </a:p>
        </p:txBody>
      </p:sp>
      <p:sp>
        <p:nvSpPr>
          <p:cNvPr id="349" name=""/>
          <p:cNvSpPr/>
          <p:nvPr/>
        </p:nvSpPr>
        <p:spPr>
          <a:xfrm>
            <a:off x="5240160" y="2673360"/>
            <a:ext cx="0" cy="1262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50" name=""/>
          <p:cNvSpPr/>
          <p:nvPr/>
        </p:nvSpPr>
        <p:spPr>
          <a:xfrm rot="5400000">
            <a:off x="4309560" y="3201480"/>
            <a:ext cx="130716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95% Tax Credits</a:t>
            </a:r>
            <a:endParaRPr b="0" lang="en-US" sz="1200" strike="noStrike" u="none">
              <a:solidFill>
                <a:srgbClr val="000000"/>
              </a:solidFill>
              <a:effectLst/>
              <a:uFillTx/>
              <a:latin typeface="Arial"/>
            </a:endParaRPr>
          </a:p>
        </p:txBody>
      </p:sp>
      <p:sp>
        <p:nvSpPr>
          <p:cNvPr id="351" name=""/>
          <p:cNvSpPr/>
          <p:nvPr/>
        </p:nvSpPr>
        <p:spPr>
          <a:xfrm rot="16200000">
            <a:off x="5139000" y="3163320"/>
            <a:ext cx="116316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NOL &amp; Credits</a:t>
            </a:r>
            <a:endParaRPr b="0" lang="en-US" sz="1200" strike="noStrike" u="none">
              <a:solidFill>
                <a:srgbClr val="000000"/>
              </a:solidFill>
              <a:effectLst/>
              <a:uFillTx/>
              <a:latin typeface="Arial"/>
            </a:endParaRPr>
          </a:p>
        </p:txBody>
      </p:sp>
      <p:sp>
        <p:nvSpPr>
          <p:cNvPr id="352" name=""/>
          <p:cNvSpPr/>
          <p:nvPr/>
        </p:nvSpPr>
        <p:spPr>
          <a:xfrm>
            <a:off x="1849320" y="5129640"/>
            <a:ext cx="1414440" cy="459720"/>
          </a:xfrm>
          <a:prstGeom prst="rect">
            <a:avLst/>
          </a:prstGeom>
          <a:noFill/>
          <a:ln w="0">
            <a:noFill/>
          </a:ln>
        </p:spPr>
        <p:style>
          <a:lnRef idx="0"/>
          <a:fillRef idx="0"/>
          <a:effectRef idx="0"/>
          <a:fontRef idx="minor"/>
        </p:style>
        <p:txBody>
          <a:bodyPr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Agreement</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1A8F04E0-3DD6-4445-B670-4AE7208CE4A2}"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3" name="PlaceHolder 1"/>
          <p:cNvSpPr>
            <a:spLocks noGrp="1"/>
          </p:cNvSpPr>
          <p:nvPr>
            <p:ph type="title"/>
          </p:nvPr>
        </p:nvSpPr>
        <p:spPr>
          <a:xfrm>
            <a:off x="160812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SWAP AGREEMENT DETAIL (SYNFUEL-COAL SPREAD PRICE RISK)</a:t>
            </a:r>
            <a:endParaRPr b="1" lang="en-US" sz="1200" strike="noStrike" u="none">
              <a:solidFill>
                <a:srgbClr val="000000"/>
              </a:solidFill>
              <a:effectLst/>
              <a:uFillTx/>
              <a:latin typeface="Arial"/>
            </a:endParaRPr>
          </a:p>
        </p:txBody>
      </p:sp>
      <p:sp>
        <p:nvSpPr>
          <p:cNvPr id="354" name=""/>
          <p:cNvSpPr/>
          <p:nvPr/>
        </p:nvSpPr>
        <p:spPr>
          <a:xfrm>
            <a:off x="1608120" y="2797200"/>
            <a:ext cx="1325520" cy="1446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COAL</a:t>
            </a: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PRODUCER</a:t>
            </a:r>
            <a:endParaRPr b="0" lang="en-US" sz="1200" strike="noStrike" u="none">
              <a:solidFill>
                <a:srgbClr val="000000"/>
              </a:solidFill>
              <a:effectLst/>
              <a:uFillTx/>
              <a:latin typeface="Arial"/>
            </a:endParaRPr>
          </a:p>
        </p:txBody>
      </p:sp>
      <p:sp>
        <p:nvSpPr>
          <p:cNvPr id="355" name=""/>
          <p:cNvSpPr/>
          <p:nvPr/>
        </p:nvSpPr>
        <p:spPr>
          <a:xfrm>
            <a:off x="4503600" y="2797200"/>
            <a:ext cx="1325880" cy="14461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ENA SYNFUEL LLC</a:t>
            </a:r>
            <a:endParaRPr b="0" lang="en-US" sz="1200" strike="noStrike" u="none">
              <a:solidFill>
                <a:srgbClr val="000000"/>
              </a:solidFill>
              <a:effectLst/>
              <a:uFillTx/>
              <a:latin typeface="Arial"/>
            </a:endParaRPr>
          </a:p>
        </p:txBody>
      </p:sp>
      <p:sp>
        <p:nvSpPr>
          <p:cNvPr id="356" name=""/>
          <p:cNvSpPr/>
          <p:nvPr/>
        </p:nvSpPr>
        <p:spPr>
          <a:xfrm>
            <a:off x="7437600" y="2806560"/>
            <a:ext cx="1325520" cy="14464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UTILITY SYNFUEL MARKET</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357" name=""/>
          <p:cNvSpPr/>
          <p:nvPr/>
        </p:nvSpPr>
        <p:spPr>
          <a:xfrm>
            <a:off x="6313320" y="2961360"/>
            <a:ext cx="68904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Synfuel</a:t>
            </a:r>
            <a:endParaRPr b="0" lang="en-US" sz="1200" strike="noStrike" u="none">
              <a:solidFill>
                <a:srgbClr val="000000"/>
              </a:solidFill>
              <a:effectLst/>
              <a:uFillTx/>
              <a:latin typeface="Arial"/>
            </a:endParaRPr>
          </a:p>
        </p:txBody>
      </p:sp>
      <p:sp>
        <p:nvSpPr>
          <p:cNvPr id="358" name=""/>
          <p:cNvSpPr/>
          <p:nvPr/>
        </p:nvSpPr>
        <p:spPr>
          <a:xfrm>
            <a:off x="5734080" y="3706920"/>
            <a:ext cx="1792080" cy="4395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 Synfuel Price</a:t>
            </a:r>
            <a:endParaRPr b="0" lang="en-US" sz="1200" strike="noStrike" u="none">
              <a:solidFill>
                <a:srgbClr val="000000"/>
              </a:solidFill>
              <a:effectLst/>
              <a:uFillTx/>
              <a:latin typeface="Arial"/>
            </a:endParaRPr>
          </a:p>
        </p:txBody>
      </p:sp>
      <p:sp>
        <p:nvSpPr>
          <p:cNvPr id="359" name=""/>
          <p:cNvSpPr/>
          <p:nvPr/>
        </p:nvSpPr>
        <p:spPr>
          <a:xfrm flipH="1">
            <a:off x="3042720" y="3687840"/>
            <a:ext cx="12956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60" name=""/>
          <p:cNvSpPr/>
          <p:nvPr/>
        </p:nvSpPr>
        <p:spPr>
          <a:xfrm>
            <a:off x="3443760" y="2977200"/>
            <a:ext cx="49428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Coal</a:t>
            </a:r>
            <a:endParaRPr b="0" lang="en-US" sz="1200" strike="noStrike" u="none">
              <a:solidFill>
                <a:srgbClr val="000000"/>
              </a:solidFill>
              <a:effectLst/>
              <a:uFillTx/>
              <a:latin typeface="Arial"/>
            </a:endParaRPr>
          </a:p>
        </p:txBody>
      </p:sp>
      <p:sp>
        <p:nvSpPr>
          <p:cNvPr id="361" name=""/>
          <p:cNvSpPr/>
          <p:nvPr/>
        </p:nvSpPr>
        <p:spPr>
          <a:xfrm>
            <a:off x="3083760" y="3788280"/>
            <a:ext cx="139176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 Coal Price</a:t>
            </a:r>
            <a:endParaRPr b="0" lang="en-US" sz="1200" strike="noStrike" u="none">
              <a:solidFill>
                <a:srgbClr val="000000"/>
              </a:solidFill>
              <a:effectLst/>
              <a:uFillTx/>
              <a:latin typeface="Arial"/>
            </a:endParaRPr>
          </a:p>
        </p:txBody>
      </p:sp>
      <p:sp>
        <p:nvSpPr>
          <p:cNvPr id="362" name=""/>
          <p:cNvSpPr/>
          <p:nvPr/>
        </p:nvSpPr>
        <p:spPr>
          <a:xfrm flipH="1">
            <a:off x="3065040" y="3208320"/>
            <a:ext cx="128268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63" name=""/>
          <p:cNvSpPr/>
          <p:nvPr/>
        </p:nvSpPr>
        <p:spPr>
          <a:xfrm flipH="1">
            <a:off x="5977080" y="3687840"/>
            <a:ext cx="12952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64" name=""/>
          <p:cNvSpPr/>
          <p:nvPr/>
        </p:nvSpPr>
        <p:spPr>
          <a:xfrm flipH="1">
            <a:off x="5986080" y="3208320"/>
            <a:ext cx="128268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65" name=""/>
          <p:cNvSpPr/>
          <p:nvPr/>
        </p:nvSpPr>
        <p:spPr>
          <a:xfrm>
            <a:off x="4491000" y="5321160"/>
            <a:ext cx="1325520" cy="14464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Monetizer SYNFUEL LLC</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366" name=""/>
          <p:cNvSpPr/>
          <p:nvPr/>
        </p:nvSpPr>
        <p:spPr>
          <a:xfrm>
            <a:off x="4889520" y="4356000"/>
            <a:ext cx="0" cy="889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67" name=""/>
          <p:cNvSpPr/>
          <p:nvPr/>
        </p:nvSpPr>
        <p:spPr>
          <a:xfrm flipV="1">
            <a:off x="5384880" y="4368960"/>
            <a:ext cx="0" cy="863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68" name=""/>
          <p:cNvSpPr/>
          <p:nvPr/>
        </p:nvSpPr>
        <p:spPr>
          <a:xfrm>
            <a:off x="5459400" y="4702320"/>
            <a:ext cx="2008080" cy="401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 Coal - Synfuel Spread ($5.50 per ton)</a:t>
            </a:r>
            <a:endParaRPr b="0" lang="en-US" sz="1200" strike="noStrike" u="none">
              <a:solidFill>
                <a:srgbClr val="000000"/>
              </a:solidFill>
              <a:effectLst/>
              <a:uFillTx/>
              <a:latin typeface="Arial"/>
            </a:endParaRPr>
          </a:p>
        </p:txBody>
      </p:sp>
      <p:sp>
        <p:nvSpPr>
          <p:cNvPr id="369" name=""/>
          <p:cNvSpPr/>
          <p:nvPr/>
        </p:nvSpPr>
        <p:spPr>
          <a:xfrm>
            <a:off x="2957400" y="4702320"/>
            <a:ext cx="1805040" cy="401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Floating (Market) Coal - Synfuel Spread</a:t>
            </a:r>
            <a:endParaRPr b="0" lang="en-US" sz="1200" strike="noStrike" u="none">
              <a:solidFill>
                <a:srgbClr val="000000"/>
              </a:solidFill>
              <a:effectLst/>
              <a:uFillTx/>
              <a:latin typeface="Arial"/>
            </a:endParaRPr>
          </a:p>
        </p:txBody>
      </p:sp>
      <p:sp>
        <p:nvSpPr>
          <p:cNvPr id="370" name=""/>
          <p:cNvSpPr/>
          <p:nvPr/>
        </p:nvSpPr>
        <p:spPr>
          <a:xfrm>
            <a:off x="2552760" y="4559400"/>
            <a:ext cx="5384880" cy="2438280"/>
          </a:xfrm>
          <a:prstGeom prst="rect">
            <a:avLst/>
          </a:prstGeom>
          <a:noFill/>
          <a:ln w="936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71" name=""/>
          <p:cNvSpPr/>
          <p:nvPr/>
        </p:nvSpPr>
        <p:spPr>
          <a:xfrm>
            <a:off x="6218280" y="5877000"/>
            <a:ext cx="1407960" cy="28728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Financial Swap</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D957F5D6-D569-4068-BD2B-3521FCD1AEA8}"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2" name="PlaceHolder 1"/>
          <p:cNvSpPr>
            <a:spLocks noGrp="1"/>
          </p:cNvSpPr>
          <p:nvPr>
            <p:ph type="title"/>
          </p:nvPr>
        </p:nvSpPr>
        <p:spPr>
          <a:xfrm>
            <a:off x="183024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COST BREAKDOWN ($/TON)</a:t>
            </a:r>
            <a:endParaRPr b="1" lang="en-US" sz="1200" strike="noStrike" u="none">
              <a:solidFill>
                <a:srgbClr val="000000"/>
              </a:solidFill>
              <a:effectLst/>
              <a:uFillTx/>
              <a:latin typeface="Arial"/>
            </a:endParaRPr>
          </a:p>
        </p:txBody>
      </p:sp>
      <p:sp>
        <p:nvSpPr>
          <p:cNvPr id="373" name=""/>
          <p:cNvSpPr/>
          <p:nvPr/>
        </p:nvSpPr>
        <p:spPr>
          <a:xfrm>
            <a:off x="4775040" y="4589640"/>
            <a:ext cx="1068480" cy="290160"/>
          </a:xfrm>
          <a:prstGeom prst="rect">
            <a:avLst/>
          </a:prstGeom>
          <a:noFill/>
          <a:ln w="0">
            <a:noFill/>
          </a:ln>
        </p:spPr>
        <p:style>
          <a:lnRef idx="0"/>
          <a:fillRef idx="0"/>
          <a:effectRef idx="0"/>
          <a:fontRef idx="minor"/>
        </p:style>
        <p:txBody>
          <a:bodyPr lIns="90000" rIns="90000" tIns="46800" bIns="46800" anchor="ctr">
            <a:no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Monetizer Payment</a:t>
            </a:r>
            <a:endParaRPr b="0" lang="en-US" sz="1200" strike="noStrike" u="none">
              <a:solidFill>
                <a:srgbClr val="000000"/>
              </a:solidFill>
              <a:effectLst/>
              <a:uFillTx/>
              <a:latin typeface="Arial"/>
            </a:endParaRPr>
          </a:p>
        </p:txBody>
      </p:sp>
      <p:sp>
        <p:nvSpPr>
          <p:cNvPr id="374" name=""/>
          <p:cNvSpPr/>
          <p:nvPr/>
        </p:nvSpPr>
        <p:spPr>
          <a:xfrm>
            <a:off x="5672160" y="3409920"/>
            <a:ext cx="237960" cy="2633760"/>
          </a:xfrm>
          <a:custGeom>
            <a:avLst/>
            <a:gdLst>
              <a:gd name="textAreaLeft" fmla="*/ 151920 w 237960"/>
              <a:gd name="textAreaRight" fmla="*/ 238320 w 237960"/>
              <a:gd name="textAreaTop" fmla="*/ 68400 h 2633760"/>
              <a:gd name="textAreaBottom" fmla="*/ 2565360 h 26337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75" name=""/>
          <p:cNvSpPr/>
          <p:nvPr/>
        </p:nvSpPr>
        <p:spPr>
          <a:xfrm>
            <a:off x="7037280" y="3075120"/>
            <a:ext cx="1068480" cy="29052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Monetizer</a:t>
            </a:r>
            <a:endParaRPr b="0" lang="en-US" sz="1200" strike="noStrike" u="none">
              <a:solidFill>
                <a:srgbClr val="000000"/>
              </a:solidFill>
              <a:effectLst/>
              <a:uFillTx/>
              <a:latin typeface="Arial"/>
            </a:endParaRPr>
          </a:p>
        </p:txBody>
      </p:sp>
      <p:sp>
        <p:nvSpPr>
          <p:cNvPr id="376" name=""/>
          <p:cNvSpPr/>
          <p:nvPr/>
        </p:nvSpPr>
        <p:spPr>
          <a:xfrm>
            <a:off x="7047000" y="3441600"/>
            <a:ext cx="1068480" cy="29052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a:t>
            </a:r>
            <a:endParaRPr b="0" lang="en-US" sz="1200" strike="noStrike" u="none">
              <a:solidFill>
                <a:srgbClr val="000000"/>
              </a:solidFill>
              <a:effectLst/>
              <a:uFillTx/>
              <a:latin typeface="Arial"/>
            </a:endParaRPr>
          </a:p>
        </p:txBody>
      </p:sp>
      <p:sp>
        <p:nvSpPr>
          <p:cNvPr id="377" name=""/>
          <p:cNvSpPr/>
          <p:nvPr/>
        </p:nvSpPr>
        <p:spPr>
          <a:xfrm>
            <a:off x="7048440" y="4327560"/>
            <a:ext cx="1068480" cy="29052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Cost</a:t>
            </a:r>
            <a:endParaRPr b="0" lang="en-US" sz="1200" strike="noStrike" u="none">
              <a:solidFill>
                <a:srgbClr val="000000"/>
              </a:solidFill>
              <a:effectLst/>
              <a:uFillTx/>
              <a:latin typeface="Arial"/>
            </a:endParaRPr>
          </a:p>
        </p:txBody>
      </p:sp>
      <p:sp>
        <p:nvSpPr>
          <p:cNvPr id="378" name=""/>
          <p:cNvSpPr/>
          <p:nvPr/>
        </p:nvSpPr>
        <p:spPr>
          <a:xfrm>
            <a:off x="7042320" y="5454720"/>
            <a:ext cx="1662120" cy="27468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Contingent Payment to Pacificorp</a:t>
            </a:r>
            <a:endParaRPr b="0" lang="en-US" sz="1200" strike="noStrike" u="none">
              <a:solidFill>
                <a:srgbClr val="000000"/>
              </a:solidFill>
              <a:effectLst/>
              <a:uFillTx/>
              <a:latin typeface="Arial"/>
            </a:endParaRPr>
          </a:p>
        </p:txBody>
      </p:sp>
      <p:sp>
        <p:nvSpPr>
          <p:cNvPr id="379" name=""/>
          <p:cNvSpPr/>
          <p:nvPr/>
        </p:nvSpPr>
        <p:spPr>
          <a:xfrm>
            <a:off x="4095720" y="3303720"/>
            <a:ext cx="1068480" cy="29052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Tax Shield (NOL)</a:t>
            </a:r>
            <a:endParaRPr b="0" lang="en-US" sz="1200" strike="noStrike" u="none">
              <a:solidFill>
                <a:srgbClr val="000000"/>
              </a:solidFill>
              <a:effectLst/>
              <a:uFillTx/>
              <a:latin typeface="Arial"/>
            </a:endParaRPr>
          </a:p>
        </p:txBody>
      </p:sp>
      <p:sp>
        <p:nvSpPr>
          <p:cNvPr id="380" name=""/>
          <p:cNvSpPr/>
          <p:nvPr/>
        </p:nvSpPr>
        <p:spPr>
          <a:xfrm>
            <a:off x="4095720" y="5008680"/>
            <a:ext cx="1068480" cy="290520"/>
          </a:xfrm>
          <a:prstGeom prst="rect">
            <a:avLst/>
          </a:prstGeom>
          <a:noFill/>
          <a:ln w="0">
            <a:noFill/>
          </a:ln>
        </p:spPr>
        <p:style>
          <a:lnRef idx="0"/>
          <a:fillRef idx="0"/>
          <a:effectRef idx="0"/>
          <a:fontRef idx="minor"/>
        </p:style>
        <p:txBody>
          <a:bodyPr lIns="90000" rIns="90000" tIns="46800" bIns="46800" anchor="ctr">
            <a:no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Section 29 Tax Credit</a:t>
            </a:r>
            <a:endParaRPr b="0" lang="en-US" sz="1200" strike="noStrike" u="none">
              <a:solidFill>
                <a:srgbClr val="000000"/>
              </a:solidFill>
              <a:effectLst/>
              <a:uFillTx/>
              <a:latin typeface="Arial"/>
            </a:endParaRPr>
          </a:p>
        </p:txBody>
      </p:sp>
      <p:sp>
        <p:nvSpPr>
          <p:cNvPr id="381" name=""/>
          <p:cNvSpPr/>
          <p:nvPr/>
        </p:nvSpPr>
        <p:spPr>
          <a:xfrm>
            <a:off x="2933640" y="3906720"/>
            <a:ext cx="1190520" cy="2179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$25.10</a:t>
            </a:r>
            <a:endParaRPr b="0" lang="en-US" sz="1200" strike="noStrike" u="none">
              <a:solidFill>
                <a:srgbClr val="000000"/>
              </a:solidFill>
              <a:effectLst/>
              <a:uFillTx/>
              <a:latin typeface="Arial"/>
            </a:endParaRPr>
          </a:p>
        </p:txBody>
      </p:sp>
      <p:sp>
        <p:nvSpPr>
          <p:cNvPr id="382" name=""/>
          <p:cNvSpPr/>
          <p:nvPr/>
        </p:nvSpPr>
        <p:spPr>
          <a:xfrm>
            <a:off x="2933640" y="2998800"/>
            <a:ext cx="1190520" cy="907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$10.46</a:t>
            </a:r>
            <a:endParaRPr b="0" lang="en-US" sz="1200" strike="noStrike" u="none">
              <a:solidFill>
                <a:srgbClr val="000000"/>
              </a:solidFill>
              <a:effectLst/>
              <a:uFillTx/>
              <a:latin typeface="Arial"/>
            </a:endParaRPr>
          </a:p>
        </p:txBody>
      </p:sp>
      <p:sp>
        <p:nvSpPr>
          <p:cNvPr id="383" name=""/>
          <p:cNvSpPr/>
          <p:nvPr/>
        </p:nvSpPr>
        <p:spPr>
          <a:xfrm>
            <a:off x="5910120" y="2998800"/>
            <a:ext cx="1190880" cy="4017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$4.60</a:t>
            </a:r>
            <a:endParaRPr b="0" lang="en-US" sz="1200" strike="noStrike" u="none">
              <a:solidFill>
                <a:srgbClr val="000000"/>
              </a:solidFill>
              <a:effectLst/>
              <a:uFillTx/>
              <a:latin typeface="Arial"/>
            </a:endParaRPr>
          </a:p>
        </p:txBody>
      </p:sp>
      <p:sp>
        <p:nvSpPr>
          <p:cNvPr id="384" name=""/>
          <p:cNvSpPr/>
          <p:nvPr/>
        </p:nvSpPr>
        <p:spPr>
          <a:xfrm>
            <a:off x="5910120" y="3400560"/>
            <a:ext cx="1190880" cy="41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$4.81</a:t>
            </a:r>
            <a:endParaRPr b="0" lang="en-US" sz="1200" strike="noStrike" u="none">
              <a:solidFill>
                <a:srgbClr val="000000"/>
              </a:solidFill>
              <a:effectLst/>
              <a:uFillTx/>
              <a:latin typeface="Arial"/>
            </a:endParaRPr>
          </a:p>
        </p:txBody>
      </p:sp>
      <p:sp>
        <p:nvSpPr>
          <p:cNvPr id="385" name=""/>
          <p:cNvSpPr/>
          <p:nvPr/>
        </p:nvSpPr>
        <p:spPr>
          <a:xfrm>
            <a:off x="5910120" y="3816360"/>
            <a:ext cx="1190880" cy="1311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$15.64</a:t>
            </a:r>
            <a:endParaRPr b="0" lang="en-US" sz="1200" strike="noStrike" u="none">
              <a:solidFill>
                <a:srgbClr val="000000"/>
              </a:solidFill>
              <a:effectLst/>
              <a:uFillTx/>
              <a:latin typeface="Arial"/>
            </a:endParaRPr>
          </a:p>
        </p:txBody>
      </p:sp>
      <p:sp>
        <p:nvSpPr>
          <p:cNvPr id="386" name=""/>
          <p:cNvSpPr/>
          <p:nvPr/>
        </p:nvSpPr>
        <p:spPr>
          <a:xfrm>
            <a:off x="5910120" y="5127480"/>
            <a:ext cx="1190880" cy="952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$10.50</a:t>
            </a:r>
            <a:endParaRPr b="0" lang="en-US" sz="1200" strike="noStrike" u="none">
              <a:solidFill>
                <a:srgbClr val="000000"/>
              </a:solidFill>
              <a:effectLst/>
              <a:uFillTx/>
              <a:latin typeface="Arial"/>
            </a:endParaRPr>
          </a:p>
        </p:txBody>
      </p:sp>
      <p:sp>
        <p:nvSpPr>
          <p:cNvPr id="387" name=""/>
          <p:cNvSpPr/>
          <p:nvPr/>
        </p:nvSpPr>
        <p:spPr>
          <a:xfrm>
            <a:off x="2885760" y="6278040"/>
            <a:ext cx="1307160" cy="3376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Tax Benefits</a:t>
            </a:r>
            <a:endParaRPr b="0" lang="en-US" sz="1600" strike="noStrike" u="none">
              <a:solidFill>
                <a:srgbClr val="000000"/>
              </a:solidFill>
              <a:effectLst/>
              <a:uFillTx/>
              <a:latin typeface="Arial"/>
            </a:endParaRPr>
          </a:p>
        </p:txBody>
      </p:sp>
      <p:sp>
        <p:nvSpPr>
          <p:cNvPr id="388" name=""/>
          <p:cNvSpPr/>
          <p:nvPr/>
        </p:nvSpPr>
        <p:spPr>
          <a:xfrm>
            <a:off x="5923080" y="6252840"/>
            <a:ext cx="1194840" cy="3376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Breakdown</a:t>
            </a:r>
            <a:endParaRPr b="0" lang="en-US" sz="1600" strike="noStrike" u="none">
              <a:solidFill>
                <a:srgbClr val="000000"/>
              </a:solidFill>
              <a:effectLst/>
              <a:uFillTx/>
              <a:latin typeface="Arial"/>
            </a:endParaRPr>
          </a:p>
        </p:txBody>
      </p:sp>
      <p:sp>
        <p:nvSpPr>
          <p:cNvPr id="389" name=""/>
          <p:cNvSpPr/>
          <p:nvPr/>
        </p:nvSpPr>
        <p:spPr>
          <a:xfrm>
            <a:off x="3122640" y="2610360"/>
            <a:ext cx="809640" cy="307440"/>
          </a:xfrm>
          <a:prstGeom prst="rect">
            <a:avLst/>
          </a:prstGeom>
          <a:noFill/>
          <a:ln w="0">
            <a:noFill/>
          </a:ln>
        </p:spPr>
        <p:style>
          <a:lnRef idx="0"/>
          <a:fillRef idx="0"/>
          <a:effectRef idx="0"/>
          <a:fontRef idx="minor"/>
        </p:style>
        <p:txBody>
          <a:bodyPr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$35.56</a:t>
            </a:r>
            <a:endParaRPr b="0" lang="en-US" sz="1400" strike="noStrike" u="none">
              <a:solidFill>
                <a:srgbClr val="000000"/>
              </a:solidFill>
              <a:effectLst/>
              <a:uFillTx/>
              <a:latin typeface="Arial"/>
            </a:endParaRPr>
          </a:p>
        </p:txBody>
      </p:sp>
      <p:sp>
        <p:nvSpPr>
          <p:cNvPr id="390" name=""/>
          <p:cNvSpPr/>
          <p:nvPr/>
        </p:nvSpPr>
        <p:spPr>
          <a:xfrm>
            <a:off x="6163920" y="2608560"/>
            <a:ext cx="726120" cy="3074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$35.56</a:t>
            </a:r>
            <a:endParaRPr b="0" lang="en-US" sz="14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FED86D8F-A7A5-41CC-BF2D-210324CEC070}"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1" name=""/>
          <p:cNvSpPr/>
          <p:nvPr/>
        </p:nvSpPr>
        <p:spPr>
          <a:xfrm>
            <a:off x="2614680" y="2413080"/>
            <a:ext cx="6134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92" name=""/>
          <p:cNvSpPr/>
          <p:nvPr/>
        </p:nvSpPr>
        <p:spPr>
          <a:xfrm>
            <a:off x="1395360" y="1536840"/>
            <a:ext cx="731376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 PACIFICORP RISK ANALYSIS</a:t>
            </a:r>
            <a:endParaRPr b="0" lang="en-US" sz="1200" strike="noStrike" u="none">
              <a:solidFill>
                <a:srgbClr val="000000"/>
              </a:solidFill>
              <a:effectLst/>
              <a:uFillTx/>
              <a:latin typeface="Arial"/>
            </a:endParaRPr>
          </a:p>
        </p:txBody>
      </p:sp>
      <p:sp>
        <p:nvSpPr>
          <p:cNvPr id="393" name=""/>
          <p:cNvSpPr/>
          <p:nvPr/>
        </p:nvSpPr>
        <p:spPr>
          <a:xfrm>
            <a:off x="1351080" y="2627280"/>
            <a:ext cx="1135080" cy="67320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Tax Risk</a:t>
            </a:r>
            <a:endParaRPr b="0" lang="en-US" sz="1100" strike="noStrike" u="none">
              <a:solidFill>
                <a:srgbClr val="000000"/>
              </a:solidFill>
              <a:effectLst/>
              <a:uFillTx/>
              <a:latin typeface="Arial"/>
            </a:endParaRPr>
          </a:p>
        </p:txBody>
      </p:sp>
      <p:sp>
        <p:nvSpPr>
          <p:cNvPr id="394" name=""/>
          <p:cNvSpPr/>
          <p:nvPr/>
        </p:nvSpPr>
        <p:spPr>
          <a:xfrm>
            <a:off x="1351080" y="3522600"/>
            <a:ext cx="1122120" cy="673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Monetization Risk</a:t>
            </a:r>
            <a:endParaRPr b="0" lang="en-US" sz="1100" strike="noStrike" u="none">
              <a:solidFill>
                <a:srgbClr val="000000"/>
              </a:solidFill>
              <a:effectLst/>
              <a:uFillTx/>
              <a:latin typeface="Arial"/>
            </a:endParaRPr>
          </a:p>
        </p:txBody>
      </p:sp>
      <p:sp>
        <p:nvSpPr>
          <p:cNvPr id="395" name=""/>
          <p:cNvSpPr/>
          <p:nvPr/>
        </p:nvSpPr>
        <p:spPr>
          <a:xfrm>
            <a:off x="1363680" y="5297400"/>
            <a:ext cx="1120680" cy="76212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Siting Risk</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396" name=""/>
          <p:cNvSpPr/>
          <p:nvPr/>
        </p:nvSpPr>
        <p:spPr>
          <a:xfrm>
            <a:off x="2562120" y="2590920"/>
            <a:ext cx="2243160" cy="7030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facilities will not continue to qualify for tax credits</a:t>
            </a:r>
            <a:endParaRPr b="0" lang="en-US" sz="1100" strike="noStrike" u="none">
              <a:solidFill>
                <a:srgbClr val="000000"/>
              </a:solidFill>
              <a:effectLst/>
              <a:uFillTx/>
              <a:latin typeface="Arial"/>
            </a:endParaRPr>
          </a:p>
        </p:txBody>
      </p:sp>
      <p:sp>
        <p:nvSpPr>
          <p:cNvPr id="397" name=""/>
          <p:cNvSpPr/>
          <p:nvPr/>
        </p:nvSpPr>
        <p:spPr>
          <a:xfrm>
            <a:off x="6496200" y="2595960"/>
            <a:ext cx="3355920" cy="93276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PLR’s have already been granted on the operations of XX of  the machines.</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PLR’s have also been granted on the modifications of XX of the machines.</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Arial"/>
            </a:endParaRPr>
          </a:p>
        </p:txBody>
      </p:sp>
      <p:sp>
        <p:nvSpPr>
          <p:cNvPr id="398" name=""/>
          <p:cNvSpPr/>
          <p:nvPr/>
        </p:nvSpPr>
        <p:spPr>
          <a:xfrm>
            <a:off x="6454800" y="4302360"/>
            <a:ext cx="3079800" cy="93276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Machines have operated at levels of 1 MM tpy in the past.</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will seek warrants from Pacificorp to both machine operating costs and production levels.  </a:t>
            </a:r>
            <a:endParaRPr b="0" lang="en-US" sz="1100" strike="noStrike" u="none">
              <a:solidFill>
                <a:srgbClr val="000000"/>
              </a:solidFill>
              <a:effectLst/>
              <a:uFillTx/>
              <a:latin typeface="Arial"/>
            </a:endParaRPr>
          </a:p>
        </p:txBody>
      </p:sp>
      <p:sp>
        <p:nvSpPr>
          <p:cNvPr id="399" name=""/>
          <p:cNvSpPr/>
          <p:nvPr/>
        </p:nvSpPr>
        <p:spPr>
          <a:xfrm>
            <a:off x="2545560" y="2102760"/>
            <a:ext cx="1193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Description</a:t>
            </a:r>
            <a:endParaRPr b="0" lang="en-US" sz="1100" strike="noStrike" u="none">
              <a:solidFill>
                <a:srgbClr val="000000"/>
              </a:solidFill>
              <a:effectLst/>
              <a:uFillTx/>
              <a:latin typeface="Arial"/>
            </a:endParaRPr>
          </a:p>
        </p:txBody>
      </p:sp>
      <p:sp>
        <p:nvSpPr>
          <p:cNvPr id="400" name=""/>
          <p:cNvSpPr/>
          <p:nvPr/>
        </p:nvSpPr>
        <p:spPr>
          <a:xfrm>
            <a:off x="4861080" y="2011320"/>
            <a:ext cx="954000" cy="3970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Probability</a:t>
            </a:r>
            <a:endParaRPr b="0" lang="en-US" sz="1100" strike="noStrike" u="none">
              <a:solidFill>
                <a:srgbClr val="000000"/>
              </a:solidFill>
              <a:effectLst/>
              <a:uFillTx/>
              <a:latin typeface="Arial"/>
            </a:endParaRPr>
          </a:p>
        </p:txBody>
      </p:sp>
      <p:sp>
        <p:nvSpPr>
          <p:cNvPr id="401" name=""/>
          <p:cNvSpPr/>
          <p:nvPr/>
        </p:nvSpPr>
        <p:spPr>
          <a:xfrm>
            <a:off x="4869000" y="258696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402" name=""/>
          <p:cNvSpPr/>
          <p:nvPr/>
        </p:nvSpPr>
        <p:spPr>
          <a:xfrm>
            <a:off x="6933240" y="2177280"/>
            <a:ext cx="16534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Mitigation Strategy</a:t>
            </a:r>
            <a:endParaRPr b="0" lang="en-US" sz="1100" strike="noStrike" u="none">
              <a:solidFill>
                <a:srgbClr val="000000"/>
              </a:solidFill>
              <a:effectLst/>
              <a:uFillTx/>
              <a:latin typeface="Arial"/>
            </a:endParaRPr>
          </a:p>
        </p:txBody>
      </p:sp>
      <p:sp>
        <p:nvSpPr>
          <p:cNvPr id="403" name=""/>
          <p:cNvSpPr/>
          <p:nvPr/>
        </p:nvSpPr>
        <p:spPr>
          <a:xfrm>
            <a:off x="2571840" y="3503520"/>
            <a:ext cx="1998720" cy="6811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a monetizer will not step up to buy the facility. </a:t>
            </a:r>
            <a:endParaRPr b="0" lang="en-US" sz="1100" strike="noStrike" u="none">
              <a:solidFill>
                <a:srgbClr val="000000"/>
              </a:solidFill>
              <a:effectLst/>
              <a:uFillTx/>
              <a:latin typeface="Arial"/>
            </a:endParaRPr>
          </a:p>
        </p:txBody>
      </p:sp>
      <p:sp>
        <p:nvSpPr>
          <p:cNvPr id="404" name=""/>
          <p:cNvSpPr/>
          <p:nvPr/>
        </p:nvSpPr>
        <p:spPr>
          <a:xfrm>
            <a:off x="4861800" y="3509280"/>
            <a:ext cx="45360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Med</a:t>
            </a:r>
            <a:endParaRPr b="0" lang="en-US" sz="1100" strike="noStrike" u="none">
              <a:solidFill>
                <a:srgbClr val="000000"/>
              </a:solidFill>
              <a:effectLst/>
              <a:uFillTx/>
              <a:latin typeface="Arial"/>
            </a:endParaRPr>
          </a:p>
        </p:txBody>
      </p:sp>
      <p:sp>
        <p:nvSpPr>
          <p:cNvPr id="405" name=""/>
          <p:cNvSpPr/>
          <p:nvPr/>
        </p:nvSpPr>
        <p:spPr>
          <a:xfrm>
            <a:off x="2556000" y="5222880"/>
            <a:ext cx="1652400" cy="4906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ENA is unable to place four synfuel facilities</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406" name=""/>
          <p:cNvSpPr/>
          <p:nvPr/>
        </p:nvSpPr>
        <p:spPr>
          <a:xfrm>
            <a:off x="4872240" y="525564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407" name=""/>
          <p:cNvSpPr/>
          <p:nvPr/>
        </p:nvSpPr>
        <p:spPr>
          <a:xfrm>
            <a:off x="6461280" y="5254200"/>
            <a:ext cx="2960640" cy="4294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already has developed a list of multiple suitable sites</a:t>
            </a:r>
            <a:endParaRPr b="0" lang="en-US" sz="1100" strike="noStrike" u="none">
              <a:solidFill>
                <a:srgbClr val="000000"/>
              </a:solidFill>
              <a:effectLst/>
              <a:uFillTx/>
              <a:latin typeface="Arial"/>
            </a:endParaRPr>
          </a:p>
        </p:txBody>
      </p:sp>
      <p:sp>
        <p:nvSpPr>
          <p:cNvPr id="408" name=""/>
          <p:cNvSpPr/>
          <p:nvPr/>
        </p:nvSpPr>
        <p:spPr>
          <a:xfrm>
            <a:off x="5950080" y="2036880"/>
            <a:ext cx="83952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Potential Impact</a:t>
            </a:r>
            <a:endParaRPr b="0" lang="en-US" sz="1100" strike="noStrike" u="none">
              <a:solidFill>
                <a:srgbClr val="000000"/>
              </a:solidFill>
              <a:effectLst/>
              <a:uFillTx/>
              <a:latin typeface="Arial"/>
            </a:endParaRPr>
          </a:p>
        </p:txBody>
      </p:sp>
      <p:sp>
        <p:nvSpPr>
          <p:cNvPr id="409" name=""/>
          <p:cNvSpPr/>
          <p:nvPr/>
        </p:nvSpPr>
        <p:spPr>
          <a:xfrm>
            <a:off x="5958000" y="258048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410" name=""/>
          <p:cNvSpPr/>
          <p:nvPr/>
        </p:nvSpPr>
        <p:spPr>
          <a:xfrm>
            <a:off x="5951880" y="349992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411" name=""/>
          <p:cNvSpPr/>
          <p:nvPr/>
        </p:nvSpPr>
        <p:spPr>
          <a:xfrm>
            <a:off x="5961240" y="524916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412" name=""/>
          <p:cNvSpPr/>
          <p:nvPr/>
        </p:nvSpPr>
        <p:spPr>
          <a:xfrm>
            <a:off x="6446880" y="3497400"/>
            <a:ext cx="3271680" cy="76500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attempting to identify monetizer prior to</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closing, establishing critical terms of transaction</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with several potential buyers such as Deutsche Bank </a:t>
            </a:r>
            <a:endParaRPr b="0" lang="en-US" sz="1100" strike="noStrike" u="none">
              <a:solidFill>
                <a:srgbClr val="000000"/>
              </a:solidFill>
              <a:effectLst/>
              <a:uFillTx/>
              <a:latin typeface="Arial"/>
            </a:endParaRPr>
          </a:p>
        </p:txBody>
      </p:sp>
      <p:sp>
        <p:nvSpPr>
          <p:cNvPr id="413" name=""/>
          <p:cNvSpPr/>
          <p:nvPr/>
        </p:nvSpPr>
        <p:spPr>
          <a:xfrm>
            <a:off x="1376280" y="4348080"/>
            <a:ext cx="1122480" cy="673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fontScale="92500" lnSpcReduction="9999"/>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Performance </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Risk / O&amp;M Price Risk</a:t>
            </a:r>
            <a:endParaRPr b="0" lang="en-US" sz="1100" strike="noStrike" u="none">
              <a:solidFill>
                <a:srgbClr val="000000"/>
              </a:solidFill>
              <a:effectLst/>
              <a:uFillTx/>
              <a:latin typeface="Arial"/>
            </a:endParaRPr>
          </a:p>
        </p:txBody>
      </p:sp>
      <p:sp>
        <p:nvSpPr>
          <p:cNvPr id="414" name=""/>
          <p:cNvSpPr/>
          <p:nvPr/>
        </p:nvSpPr>
        <p:spPr>
          <a:xfrm>
            <a:off x="2572200" y="4302000"/>
            <a:ext cx="1934280" cy="76500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facilities will not </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operate at pro-forma levels, </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also that costs will exceed </a:t>
            </a:r>
            <a:endParaRPr b="0" lang="en-US" sz="11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pro-forma. </a:t>
            </a:r>
            <a:endParaRPr b="0" lang="en-US" sz="1100" strike="noStrike" u="none">
              <a:solidFill>
                <a:srgbClr val="000000"/>
              </a:solidFill>
              <a:effectLst/>
              <a:uFillTx/>
              <a:latin typeface="Arial"/>
            </a:endParaRPr>
          </a:p>
        </p:txBody>
      </p:sp>
      <p:sp>
        <p:nvSpPr>
          <p:cNvPr id="415" name=""/>
          <p:cNvSpPr/>
          <p:nvPr/>
        </p:nvSpPr>
        <p:spPr>
          <a:xfrm>
            <a:off x="4869000" y="430164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416" name=""/>
          <p:cNvSpPr/>
          <p:nvPr/>
        </p:nvSpPr>
        <p:spPr>
          <a:xfrm>
            <a:off x="5958000" y="429516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A35D3EE8-D17C-420F-8493-A8306FD60236}"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7" name=""/>
          <p:cNvSpPr/>
          <p:nvPr/>
        </p:nvSpPr>
        <p:spPr>
          <a:xfrm>
            <a:off x="2643120" y="2413080"/>
            <a:ext cx="6134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18" name=""/>
          <p:cNvSpPr/>
          <p:nvPr/>
        </p:nvSpPr>
        <p:spPr>
          <a:xfrm>
            <a:off x="1595520" y="1336680"/>
            <a:ext cx="731340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RISK ANALYSIS</a:t>
            </a:r>
            <a:endParaRPr b="0" lang="en-US" sz="1200" strike="noStrike" u="none">
              <a:solidFill>
                <a:srgbClr val="000000"/>
              </a:solidFill>
              <a:effectLst/>
              <a:uFillTx/>
              <a:latin typeface="Arial"/>
            </a:endParaRPr>
          </a:p>
        </p:txBody>
      </p:sp>
      <p:sp>
        <p:nvSpPr>
          <p:cNvPr id="419" name=""/>
          <p:cNvSpPr/>
          <p:nvPr/>
        </p:nvSpPr>
        <p:spPr>
          <a:xfrm>
            <a:off x="1351080" y="2627280"/>
            <a:ext cx="1135080" cy="67320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Coal-Synfuel </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Price Spread</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420" name=""/>
          <p:cNvSpPr/>
          <p:nvPr/>
        </p:nvSpPr>
        <p:spPr>
          <a:xfrm>
            <a:off x="1351080" y="3522600"/>
            <a:ext cx="1122120" cy="673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Coal Supply</a:t>
            </a:r>
            <a:endParaRPr b="0" lang="en-US" sz="1100" strike="noStrike" u="none">
              <a:solidFill>
                <a:srgbClr val="000000"/>
              </a:solidFill>
              <a:effectLst/>
              <a:uFillTx/>
              <a:latin typeface="Arial"/>
            </a:endParaRPr>
          </a:p>
        </p:txBody>
      </p:sp>
      <p:sp>
        <p:nvSpPr>
          <p:cNvPr id="421" name=""/>
          <p:cNvSpPr/>
          <p:nvPr/>
        </p:nvSpPr>
        <p:spPr>
          <a:xfrm>
            <a:off x="1363680" y="5183280"/>
            <a:ext cx="1120680" cy="76176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Credit Risk</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422" name=""/>
          <p:cNvSpPr/>
          <p:nvPr/>
        </p:nvSpPr>
        <p:spPr>
          <a:xfrm>
            <a:off x="2574000" y="2102760"/>
            <a:ext cx="1193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Description</a:t>
            </a:r>
            <a:endParaRPr b="0" lang="en-US" sz="1100" strike="noStrike" u="none">
              <a:solidFill>
                <a:srgbClr val="000000"/>
              </a:solidFill>
              <a:effectLst/>
              <a:uFillTx/>
              <a:latin typeface="Arial"/>
            </a:endParaRPr>
          </a:p>
        </p:txBody>
      </p:sp>
      <p:sp>
        <p:nvSpPr>
          <p:cNvPr id="423" name=""/>
          <p:cNvSpPr/>
          <p:nvPr/>
        </p:nvSpPr>
        <p:spPr>
          <a:xfrm>
            <a:off x="4889520" y="2011320"/>
            <a:ext cx="954000" cy="3970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Probability</a:t>
            </a:r>
            <a:endParaRPr b="0" lang="en-US" sz="1100" strike="noStrike" u="none">
              <a:solidFill>
                <a:srgbClr val="000000"/>
              </a:solidFill>
              <a:effectLst/>
              <a:uFillTx/>
              <a:latin typeface="Arial"/>
            </a:endParaRPr>
          </a:p>
        </p:txBody>
      </p:sp>
      <p:sp>
        <p:nvSpPr>
          <p:cNvPr id="424" name=""/>
          <p:cNvSpPr/>
          <p:nvPr/>
        </p:nvSpPr>
        <p:spPr>
          <a:xfrm>
            <a:off x="6961680" y="2177280"/>
            <a:ext cx="16534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Mitigation Strategy</a:t>
            </a:r>
            <a:endParaRPr b="0" lang="en-US" sz="1100" strike="noStrike" u="none">
              <a:solidFill>
                <a:srgbClr val="000000"/>
              </a:solidFill>
              <a:effectLst/>
              <a:uFillTx/>
              <a:latin typeface="Arial"/>
            </a:endParaRPr>
          </a:p>
        </p:txBody>
      </p:sp>
      <p:sp>
        <p:nvSpPr>
          <p:cNvPr id="425" name=""/>
          <p:cNvSpPr/>
          <p:nvPr/>
        </p:nvSpPr>
        <p:spPr>
          <a:xfrm>
            <a:off x="2584440" y="2570040"/>
            <a:ext cx="1652760" cy="4906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spread blows out beyond $5.00 per ton </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426" name=""/>
          <p:cNvSpPr/>
          <p:nvPr/>
        </p:nvSpPr>
        <p:spPr>
          <a:xfrm>
            <a:off x="4900680" y="260280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427" name=""/>
          <p:cNvSpPr/>
          <p:nvPr/>
        </p:nvSpPr>
        <p:spPr>
          <a:xfrm>
            <a:off x="6489720" y="2611440"/>
            <a:ext cx="2960640" cy="76500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takes short position on synfuel market spread, which has compressed to $1.50per  on the Ohio River.  Term forward sales to utilities  </a:t>
            </a:r>
            <a:endParaRPr b="0" lang="en-US" sz="1100" strike="noStrike" u="none">
              <a:solidFill>
                <a:srgbClr val="000000"/>
              </a:solidFill>
              <a:effectLst/>
              <a:uFillTx/>
              <a:latin typeface="Arial"/>
            </a:endParaRPr>
          </a:p>
        </p:txBody>
      </p:sp>
      <p:sp>
        <p:nvSpPr>
          <p:cNvPr id="428" name=""/>
          <p:cNvSpPr/>
          <p:nvPr/>
        </p:nvSpPr>
        <p:spPr>
          <a:xfrm>
            <a:off x="5978520" y="2036880"/>
            <a:ext cx="83988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Potential Impact</a:t>
            </a:r>
            <a:endParaRPr b="0" lang="en-US" sz="1100" strike="noStrike" u="none">
              <a:solidFill>
                <a:srgbClr val="000000"/>
              </a:solidFill>
              <a:effectLst/>
              <a:uFillTx/>
              <a:latin typeface="Arial"/>
            </a:endParaRPr>
          </a:p>
        </p:txBody>
      </p:sp>
      <p:sp>
        <p:nvSpPr>
          <p:cNvPr id="429" name=""/>
          <p:cNvSpPr/>
          <p:nvPr/>
        </p:nvSpPr>
        <p:spPr>
          <a:xfrm>
            <a:off x="5990040" y="259668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430" name=""/>
          <p:cNvSpPr/>
          <p:nvPr/>
        </p:nvSpPr>
        <p:spPr>
          <a:xfrm>
            <a:off x="1376280" y="4348080"/>
            <a:ext cx="1122480" cy="6732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Synfuel Offtake</a:t>
            </a:r>
            <a:endParaRPr b="0" lang="en-US" sz="1100" strike="noStrike" u="none">
              <a:solidFill>
                <a:srgbClr val="000000"/>
              </a:solidFill>
              <a:effectLst/>
              <a:uFillTx/>
              <a:latin typeface="Arial"/>
            </a:endParaRPr>
          </a:p>
        </p:txBody>
      </p:sp>
      <p:sp>
        <p:nvSpPr>
          <p:cNvPr id="431" name=""/>
          <p:cNvSpPr/>
          <p:nvPr/>
        </p:nvSpPr>
        <p:spPr>
          <a:xfrm>
            <a:off x="2584440" y="3497400"/>
            <a:ext cx="1652760" cy="4903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ENA can not source 6 MM tons per year of 12,500 btu coal</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432" name=""/>
          <p:cNvSpPr/>
          <p:nvPr/>
        </p:nvSpPr>
        <p:spPr>
          <a:xfrm>
            <a:off x="4875480" y="349200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433" name=""/>
          <p:cNvSpPr/>
          <p:nvPr/>
        </p:nvSpPr>
        <p:spPr>
          <a:xfrm>
            <a:off x="6502320" y="3498120"/>
            <a:ext cx="2960640" cy="26172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Desk will take this risk  </a:t>
            </a:r>
            <a:endParaRPr b="0" lang="en-US" sz="1100" strike="noStrike" u="none">
              <a:solidFill>
                <a:srgbClr val="000000"/>
              </a:solidFill>
              <a:effectLst/>
              <a:uFillTx/>
              <a:latin typeface="Arial"/>
            </a:endParaRPr>
          </a:p>
        </p:txBody>
      </p:sp>
      <p:sp>
        <p:nvSpPr>
          <p:cNvPr id="434" name=""/>
          <p:cNvSpPr/>
          <p:nvPr/>
        </p:nvSpPr>
        <p:spPr>
          <a:xfrm>
            <a:off x="5964480" y="348552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435" name=""/>
          <p:cNvSpPr/>
          <p:nvPr/>
        </p:nvSpPr>
        <p:spPr>
          <a:xfrm>
            <a:off x="2584440" y="4272120"/>
            <a:ext cx="1652760" cy="4903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Risk that  ENA can not sell 12 MM tons per year of synfuel</a:t>
            </a:r>
            <a:endParaRPr b="0" lang="en-US" sz="1100" strike="noStrike" u="none">
              <a:solidFill>
                <a:srgbClr val="000000"/>
              </a:solidFill>
              <a:effectLst/>
              <a:uFillTx/>
              <a:latin typeface="Arial"/>
            </a:endParaRPr>
          </a:p>
        </p:txBody>
      </p:sp>
      <p:sp>
        <p:nvSpPr>
          <p:cNvPr id="436" name=""/>
          <p:cNvSpPr/>
          <p:nvPr/>
        </p:nvSpPr>
        <p:spPr>
          <a:xfrm>
            <a:off x="4875480" y="426672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437" name=""/>
          <p:cNvSpPr/>
          <p:nvPr/>
        </p:nvSpPr>
        <p:spPr>
          <a:xfrm>
            <a:off x="6489720" y="4260240"/>
            <a:ext cx="2960640" cy="26172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Desk will take this risk  </a:t>
            </a:r>
            <a:endParaRPr b="0" lang="en-US" sz="1100" strike="noStrike" u="none">
              <a:solidFill>
                <a:srgbClr val="000000"/>
              </a:solidFill>
              <a:effectLst/>
              <a:uFillTx/>
              <a:latin typeface="Arial"/>
            </a:endParaRPr>
          </a:p>
        </p:txBody>
      </p:sp>
      <p:sp>
        <p:nvSpPr>
          <p:cNvPr id="438" name=""/>
          <p:cNvSpPr/>
          <p:nvPr/>
        </p:nvSpPr>
        <p:spPr>
          <a:xfrm>
            <a:off x="5964480" y="426024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439" name=""/>
          <p:cNvSpPr/>
          <p:nvPr/>
        </p:nvSpPr>
        <p:spPr>
          <a:xfrm>
            <a:off x="2584440" y="5199120"/>
            <a:ext cx="1652760" cy="4903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ENA is guaranteeing coal supplier, operator, and consumer credit </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440" name=""/>
          <p:cNvSpPr/>
          <p:nvPr/>
        </p:nvSpPr>
        <p:spPr>
          <a:xfrm>
            <a:off x="4875480" y="5193720"/>
            <a:ext cx="43776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Low</a:t>
            </a:r>
            <a:endParaRPr b="0" lang="en-US" sz="1100" strike="noStrike" u="none">
              <a:solidFill>
                <a:srgbClr val="000000"/>
              </a:solidFill>
              <a:effectLst/>
              <a:uFillTx/>
              <a:latin typeface="Arial"/>
            </a:endParaRPr>
          </a:p>
        </p:txBody>
      </p:sp>
      <p:sp>
        <p:nvSpPr>
          <p:cNvPr id="441" name=""/>
          <p:cNvSpPr/>
          <p:nvPr/>
        </p:nvSpPr>
        <p:spPr>
          <a:xfrm>
            <a:off x="6502320" y="5174640"/>
            <a:ext cx="2960640" cy="26172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 risk premium  </a:t>
            </a:r>
            <a:endParaRPr b="0" lang="en-US" sz="1100" strike="noStrike" u="none">
              <a:solidFill>
                <a:srgbClr val="000000"/>
              </a:solidFill>
              <a:effectLst/>
              <a:uFillTx/>
              <a:latin typeface="Arial"/>
            </a:endParaRPr>
          </a:p>
        </p:txBody>
      </p:sp>
      <p:sp>
        <p:nvSpPr>
          <p:cNvPr id="442" name=""/>
          <p:cNvSpPr/>
          <p:nvPr/>
        </p:nvSpPr>
        <p:spPr>
          <a:xfrm>
            <a:off x="5964480" y="5187240"/>
            <a:ext cx="46908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High</a:t>
            </a:r>
            <a:endParaRPr b="0" lang="en-US" sz="11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D04618C9-7ACD-4A99-8533-3DD8D1116A17}"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3" name=""/>
          <p:cNvSpPr/>
          <p:nvPr/>
        </p:nvSpPr>
        <p:spPr>
          <a:xfrm>
            <a:off x="2643120" y="1712880"/>
            <a:ext cx="6134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44" name=""/>
          <p:cNvSpPr/>
          <p:nvPr/>
        </p:nvSpPr>
        <p:spPr>
          <a:xfrm>
            <a:off x="1550880" y="1050840"/>
            <a:ext cx="731376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PACIFICORP RISK ANALYSIS</a:t>
            </a:r>
            <a:endParaRPr b="0" lang="en-US" sz="1200" strike="noStrike" u="none">
              <a:solidFill>
                <a:srgbClr val="000000"/>
              </a:solidFill>
              <a:effectLst/>
              <a:uFillTx/>
              <a:latin typeface="Arial"/>
            </a:endParaRPr>
          </a:p>
        </p:txBody>
      </p:sp>
      <p:sp>
        <p:nvSpPr>
          <p:cNvPr id="445" name=""/>
          <p:cNvSpPr/>
          <p:nvPr/>
        </p:nvSpPr>
        <p:spPr>
          <a:xfrm>
            <a:off x="1351080" y="1927080"/>
            <a:ext cx="1135080" cy="39060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Binder</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446" name=""/>
          <p:cNvSpPr/>
          <p:nvPr/>
        </p:nvSpPr>
        <p:spPr>
          <a:xfrm>
            <a:off x="1351080" y="2651040"/>
            <a:ext cx="1122120" cy="3906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Labor</a:t>
            </a:r>
            <a:endParaRPr b="0" lang="en-US" sz="1100" strike="noStrike" u="none">
              <a:solidFill>
                <a:srgbClr val="000000"/>
              </a:solidFill>
              <a:effectLst/>
              <a:uFillTx/>
              <a:latin typeface="Arial"/>
            </a:endParaRPr>
          </a:p>
        </p:txBody>
      </p:sp>
      <p:sp>
        <p:nvSpPr>
          <p:cNvPr id="447" name=""/>
          <p:cNvSpPr/>
          <p:nvPr/>
        </p:nvSpPr>
        <p:spPr>
          <a:xfrm>
            <a:off x="1363680" y="4168800"/>
            <a:ext cx="1120680" cy="44136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fontScale="92500" lnSpcReduction="9999"/>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Outside Testing</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448" name=""/>
          <p:cNvSpPr/>
          <p:nvPr/>
        </p:nvSpPr>
        <p:spPr>
          <a:xfrm>
            <a:off x="3059280" y="1402560"/>
            <a:ext cx="120924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Cost Description</a:t>
            </a:r>
            <a:endParaRPr b="0" lang="en-US" sz="1100" strike="noStrike" u="none">
              <a:solidFill>
                <a:srgbClr val="000000"/>
              </a:solidFill>
              <a:effectLst/>
              <a:uFillTx/>
              <a:latin typeface="Arial"/>
            </a:endParaRPr>
          </a:p>
        </p:txBody>
      </p:sp>
      <p:sp>
        <p:nvSpPr>
          <p:cNvPr id="449" name=""/>
          <p:cNvSpPr/>
          <p:nvPr/>
        </p:nvSpPr>
        <p:spPr>
          <a:xfrm>
            <a:off x="6675480" y="1282680"/>
            <a:ext cx="1281240" cy="396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Pacificorp Proforma ($/ton)</a:t>
            </a:r>
            <a:endParaRPr b="0" lang="en-US" sz="1100" strike="noStrike" u="none">
              <a:solidFill>
                <a:srgbClr val="000000"/>
              </a:solidFill>
              <a:effectLst/>
              <a:uFillTx/>
              <a:latin typeface="Arial"/>
            </a:endParaRPr>
          </a:p>
        </p:txBody>
      </p:sp>
      <p:sp>
        <p:nvSpPr>
          <p:cNvPr id="450" name=""/>
          <p:cNvSpPr/>
          <p:nvPr/>
        </p:nvSpPr>
        <p:spPr>
          <a:xfrm>
            <a:off x="3070080" y="1870200"/>
            <a:ext cx="186084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Binder and Conditioner</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451" name=""/>
          <p:cNvSpPr/>
          <p:nvPr/>
        </p:nvSpPr>
        <p:spPr>
          <a:xfrm>
            <a:off x="6685560" y="1848960"/>
            <a:ext cx="53172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$2.65</a:t>
            </a:r>
            <a:endParaRPr b="0" lang="en-US" sz="1100" strike="noStrike" u="none">
              <a:solidFill>
                <a:srgbClr val="000000"/>
              </a:solidFill>
              <a:effectLst/>
              <a:uFillTx/>
              <a:latin typeface="Arial"/>
            </a:endParaRPr>
          </a:p>
        </p:txBody>
      </p:sp>
      <p:sp>
        <p:nvSpPr>
          <p:cNvPr id="452" name=""/>
          <p:cNvSpPr/>
          <p:nvPr/>
        </p:nvSpPr>
        <p:spPr>
          <a:xfrm>
            <a:off x="1376280" y="3333600"/>
            <a:ext cx="1122480" cy="6159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fontScale="85000" lnSpcReduction="9999"/>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Safety, Maintenance and Repairs</a:t>
            </a:r>
            <a:endParaRPr b="0" lang="en-US" sz="1100" strike="noStrike" u="none">
              <a:solidFill>
                <a:srgbClr val="000000"/>
              </a:solidFill>
              <a:effectLst/>
              <a:uFillTx/>
              <a:latin typeface="Arial"/>
            </a:endParaRPr>
          </a:p>
        </p:txBody>
      </p:sp>
      <p:sp>
        <p:nvSpPr>
          <p:cNvPr id="453" name=""/>
          <p:cNvSpPr/>
          <p:nvPr/>
        </p:nvSpPr>
        <p:spPr>
          <a:xfrm>
            <a:off x="3070080" y="2625840"/>
            <a:ext cx="218916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Labor (sals, wages and benes), temporary labor and outside professionals</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454" name=""/>
          <p:cNvSpPr/>
          <p:nvPr/>
        </p:nvSpPr>
        <p:spPr>
          <a:xfrm>
            <a:off x="6660360" y="2609280"/>
            <a:ext cx="53172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$0.70</a:t>
            </a:r>
            <a:endParaRPr b="0" lang="en-US" sz="1100" strike="noStrike" u="none">
              <a:solidFill>
                <a:srgbClr val="000000"/>
              </a:solidFill>
              <a:effectLst/>
              <a:uFillTx/>
              <a:latin typeface="Arial"/>
            </a:endParaRPr>
          </a:p>
        </p:txBody>
      </p:sp>
      <p:sp>
        <p:nvSpPr>
          <p:cNvPr id="455" name=""/>
          <p:cNvSpPr/>
          <p:nvPr/>
        </p:nvSpPr>
        <p:spPr>
          <a:xfrm>
            <a:off x="3070080" y="3257640"/>
            <a:ext cx="2248200" cy="4474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Safety, small tools,fuel, lubricants, repair, maintenance and parts</a:t>
            </a:r>
            <a:endParaRPr b="0" lang="en-US" sz="1100" strike="noStrike" u="none">
              <a:solidFill>
                <a:srgbClr val="000000"/>
              </a:solidFill>
              <a:effectLst/>
              <a:uFillTx/>
              <a:latin typeface="Arial"/>
            </a:endParaRPr>
          </a:p>
        </p:txBody>
      </p:sp>
      <p:sp>
        <p:nvSpPr>
          <p:cNvPr id="456" name=""/>
          <p:cNvSpPr/>
          <p:nvPr/>
        </p:nvSpPr>
        <p:spPr>
          <a:xfrm>
            <a:off x="6660360" y="3315600"/>
            <a:ext cx="53172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$0.94</a:t>
            </a:r>
            <a:endParaRPr b="0" lang="en-US" sz="1100" strike="noStrike" u="none">
              <a:solidFill>
                <a:srgbClr val="000000"/>
              </a:solidFill>
              <a:effectLst/>
              <a:uFillTx/>
              <a:latin typeface="Arial"/>
            </a:endParaRPr>
          </a:p>
        </p:txBody>
      </p:sp>
      <p:sp>
        <p:nvSpPr>
          <p:cNvPr id="457" name=""/>
          <p:cNvSpPr/>
          <p:nvPr/>
        </p:nvSpPr>
        <p:spPr>
          <a:xfrm>
            <a:off x="3070080" y="4184640"/>
            <a:ext cx="223380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Testing of coal and synfuel </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458" name=""/>
          <p:cNvSpPr/>
          <p:nvPr/>
        </p:nvSpPr>
        <p:spPr>
          <a:xfrm>
            <a:off x="6660360" y="4210920"/>
            <a:ext cx="53172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$0.17</a:t>
            </a:r>
            <a:endParaRPr b="0" lang="en-US" sz="1100" strike="noStrike" u="none">
              <a:solidFill>
                <a:srgbClr val="000000"/>
              </a:solidFill>
              <a:effectLst/>
              <a:uFillTx/>
              <a:latin typeface="Arial"/>
            </a:endParaRPr>
          </a:p>
        </p:txBody>
      </p:sp>
      <p:sp>
        <p:nvSpPr>
          <p:cNvPr id="459" name=""/>
          <p:cNvSpPr/>
          <p:nvPr/>
        </p:nvSpPr>
        <p:spPr>
          <a:xfrm>
            <a:off x="1370160" y="4967280"/>
            <a:ext cx="1120680" cy="44136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Utilities </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460" name=""/>
          <p:cNvSpPr/>
          <p:nvPr/>
        </p:nvSpPr>
        <p:spPr>
          <a:xfrm>
            <a:off x="3051000" y="4951440"/>
            <a:ext cx="223380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Electricity, gas, water, telephone, and other plant expenses </a:t>
            </a:r>
            <a:r>
              <a:rPr b="0" lang="en-US" sz="1100" strike="noStrike" u="none">
                <a:solidFill>
                  <a:srgbClr val="000000"/>
                </a:solidFill>
                <a:effectLst/>
                <a:uFillTx/>
                <a:latin typeface="Arial"/>
              </a:rPr>
              <a:t>	</a:t>
            </a:r>
            <a:endParaRPr b="0" lang="en-US" sz="1100" strike="noStrike" u="none">
              <a:solidFill>
                <a:srgbClr val="000000"/>
              </a:solidFill>
              <a:effectLst/>
              <a:uFillTx/>
              <a:latin typeface="Arial"/>
            </a:endParaRPr>
          </a:p>
        </p:txBody>
      </p:sp>
      <p:sp>
        <p:nvSpPr>
          <p:cNvPr id="461" name=""/>
          <p:cNvSpPr/>
          <p:nvPr/>
        </p:nvSpPr>
        <p:spPr>
          <a:xfrm>
            <a:off x="6650640" y="4969800"/>
            <a:ext cx="531720" cy="2617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$0.17</a:t>
            </a:r>
            <a:endParaRPr b="0" lang="en-US" sz="1100" strike="noStrike" u="none">
              <a:solidFill>
                <a:srgbClr val="000000"/>
              </a:solidFill>
              <a:effectLst/>
              <a:uFillTx/>
              <a:latin typeface="Arial"/>
            </a:endParaRPr>
          </a:p>
        </p:txBody>
      </p:sp>
      <p:sp>
        <p:nvSpPr>
          <p:cNvPr id="462" name=""/>
          <p:cNvSpPr/>
          <p:nvPr/>
        </p:nvSpPr>
        <p:spPr>
          <a:xfrm>
            <a:off x="6645240" y="5694480"/>
            <a:ext cx="68760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$1.00</a:t>
            </a:r>
            <a:endParaRPr b="0" lang="en-US" sz="1100" strike="noStrike" u="none">
              <a:solidFill>
                <a:srgbClr val="000000"/>
              </a:solidFill>
              <a:effectLst/>
              <a:uFillTx/>
              <a:latin typeface="Arial"/>
            </a:endParaRPr>
          </a:p>
        </p:txBody>
      </p:sp>
      <p:sp>
        <p:nvSpPr>
          <p:cNvPr id="463" name=""/>
          <p:cNvSpPr/>
          <p:nvPr/>
        </p:nvSpPr>
        <p:spPr>
          <a:xfrm>
            <a:off x="1389240" y="5737320"/>
            <a:ext cx="1120680" cy="441360"/>
          </a:xfrm>
          <a:prstGeom prst="rect">
            <a:avLst/>
          </a:prstGeom>
          <a:solidFill>
            <a:srgbClr val="ffffff"/>
          </a:solidFill>
          <a:ln w="9360">
            <a:solidFill>
              <a:srgbClr val="000000"/>
            </a:solidFill>
            <a:miter/>
          </a:ln>
        </p:spPr>
        <p:style>
          <a:lnRef idx="0"/>
          <a:fillRef idx="0"/>
          <a:effectRef idx="0"/>
          <a:fontRef idx="minor"/>
        </p:style>
        <p:txBody>
          <a:bodyPr lIns="90000" rIns="45720" tIns="91440" bIns="91440" anchor="t">
            <a:norm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000000"/>
                </a:solidFill>
                <a:effectLst/>
                <a:uFillTx/>
                <a:latin typeface="Arial"/>
              </a:rPr>
              <a:t>Siting</a:t>
            </a:r>
            <a:endParaRPr b="0" lang="en-US" sz="11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100" strike="noStrike" u="none">
              <a:solidFill>
                <a:srgbClr val="000000"/>
              </a:solidFill>
              <a:effectLst/>
              <a:uFillTx/>
              <a:latin typeface="Arial"/>
            </a:endParaRPr>
          </a:p>
        </p:txBody>
      </p:sp>
      <p:sp>
        <p:nvSpPr>
          <p:cNvPr id="464" name=""/>
          <p:cNvSpPr/>
          <p:nvPr/>
        </p:nvSpPr>
        <p:spPr>
          <a:xfrm>
            <a:off x="3032280" y="5668920"/>
            <a:ext cx="2233440" cy="2840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15415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Siting fee</a:t>
            </a:r>
            <a:endParaRPr b="0" lang="en-US" sz="1100" strike="noStrike" u="none">
              <a:solidFill>
                <a:srgbClr val="000000"/>
              </a:solidFill>
              <a:effectLst/>
              <a:uFillTx/>
              <a:latin typeface="Arial"/>
            </a:endParaRPr>
          </a:p>
        </p:txBody>
      </p:sp>
      <p:sp>
        <p:nvSpPr>
          <p:cNvPr id="465" name=""/>
          <p:cNvSpPr/>
          <p:nvPr/>
        </p:nvSpPr>
        <p:spPr>
          <a:xfrm>
            <a:off x="1387440" y="6432840"/>
            <a:ext cx="606600" cy="3074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Total</a:t>
            </a:r>
            <a:endParaRPr b="0" lang="en-US" sz="1400" strike="noStrike" u="none">
              <a:solidFill>
                <a:srgbClr val="000000"/>
              </a:solidFill>
              <a:effectLst/>
              <a:uFillTx/>
              <a:latin typeface="Arial"/>
            </a:endParaRPr>
          </a:p>
        </p:txBody>
      </p:sp>
      <p:sp>
        <p:nvSpPr>
          <p:cNvPr id="466" name=""/>
          <p:cNvSpPr/>
          <p:nvPr/>
        </p:nvSpPr>
        <p:spPr>
          <a:xfrm>
            <a:off x="6613560" y="6464520"/>
            <a:ext cx="626760" cy="3074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$5.63</a:t>
            </a:r>
            <a:endParaRPr b="0" lang="en-US" sz="1400" strike="noStrike" u="none">
              <a:solidFill>
                <a:srgbClr val="000000"/>
              </a:solidFill>
              <a:effectLst/>
              <a:uFillTx/>
              <a:latin typeface="Arial"/>
            </a:endParaRPr>
          </a:p>
        </p:txBody>
      </p:sp>
      <p:sp>
        <p:nvSpPr>
          <p:cNvPr id="467" name=""/>
          <p:cNvSpPr/>
          <p:nvPr/>
        </p:nvSpPr>
        <p:spPr>
          <a:xfrm>
            <a:off x="6450120" y="6095880"/>
            <a:ext cx="9968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22C98231-9239-4E2D-B7A5-7A4124249CA8}" type="slidenum">
              <a:t>36</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1622160" y="203328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EVOLUTION OF THE SYNFUEL MARKET</a:t>
            </a:r>
            <a:endParaRPr b="1" lang="en-US" sz="1200" strike="noStrike" u="none">
              <a:solidFill>
                <a:srgbClr val="000000"/>
              </a:solidFill>
              <a:effectLst/>
              <a:uFillTx/>
              <a:latin typeface="Arial"/>
            </a:endParaRPr>
          </a:p>
        </p:txBody>
      </p:sp>
      <p:sp>
        <p:nvSpPr>
          <p:cNvPr id="68" name=""/>
          <p:cNvSpPr/>
          <p:nvPr/>
        </p:nvSpPr>
        <p:spPr>
          <a:xfrm>
            <a:off x="1622520" y="2625840"/>
            <a:ext cx="7161120" cy="3840840"/>
          </a:xfrm>
          <a:prstGeom prst="rect">
            <a:avLst/>
          </a:prstGeom>
          <a:noFill/>
          <a:ln w="0">
            <a:noFill/>
          </a:ln>
        </p:spPr>
        <p:style>
          <a:lnRef idx="0"/>
          <a:fillRef idx="0"/>
          <a:effectRef idx="0"/>
          <a:fontRef idx="minor"/>
        </p:style>
        <p:txBody>
          <a:bodyPr lIns="0" rIns="0" tIns="0" bIns="0" anchor="t">
            <a:spAutoFit/>
          </a:bodyPr>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Initially, generators rejected pelletized synfuel product due to handling concerns, general distrust.  EFC transformed industry by processing run-of-mine coal feedstock with tacit IRS approval at its facilities on the Big Sandy River.</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Utilities have begun to embrace synfuel for power generation availing themselves of a solid fuel composed almost entirely of coal at a substantial discount to market coal.</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By processing run-of-mine coal, synfuel operators have been able to achieve higher production levels, more valuable tax credits, and a more marketable product that can be sold at a discount to coal.</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Operators have begun to optimize the operations by increasing the capacity of various components and bypassing nonessential equipment such as the pelletizers and dryers.</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Developers of the machines with limited tax liabilities have begun to sell the machines to buyers with large tax liabilities which serve as a further incentive for increased production levels.</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RDI estimated synfuel production (MMTPY):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1999</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2000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12</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2001</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28</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2002</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35</a:t>
            </a:r>
            <a:endParaRPr b="0" lang="en-US" sz="1200" strike="noStrike" u="none">
              <a:solidFill>
                <a:srgbClr val="000000"/>
              </a:solidFill>
              <a:effectLst/>
              <a:uFillTx/>
              <a:latin typeface="Arial"/>
            </a:endParaRPr>
          </a:p>
          <a:p>
            <a:pPr>
              <a:tabLst>
                <a:tab algn="l" pos="0"/>
                <a:tab algn="l" pos="3598920"/>
                <a:tab algn="r" pos="497376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2003</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43</a:t>
            </a: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0F094C6A-99D3-4E1A-8C6C-3CB2F4F02A76}"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1623600" y="2020680"/>
            <a:ext cx="7286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SYNFUEL PRODUCTION ROLES</a:t>
            </a:r>
            <a:endParaRPr b="1" lang="en-US" sz="1200" strike="noStrike" u="none">
              <a:solidFill>
                <a:srgbClr val="000000"/>
              </a:solidFill>
              <a:effectLst/>
              <a:uFillTx/>
              <a:latin typeface="Arial"/>
            </a:endParaRPr>
          </a:p>
        </p:txBody>
      </p:sp>
      <p:sp>
        <p:nvSpPr>
          <p:cNvPr id="70" name=""/>
          <p:cNvSpPr/>
          <p:nvPr/>
        </p:nvSpPr>
        <p:spPr>
          <a:xfrm>
            <a:off x="4444920" y="3914640"/>
            <a:ext cx="1405080" cy="12718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Synfuel Facility LLC</a:t>
            </a:r>
            <a:endParaRPr b="0" lang="en-US" sz="1400" strike="noStrike" u="none">
              <a:solidFill>
                <a:srgbClr val="000000"/>
              </a:solidFill>
              <a:effectLst/>
              <a:uFillTx/>
              <a:latin typeface="Arial"/>
            </a:endParaRPr>
          </a:p>
        </p:txBody>
      </p:sp>
      <p:sp>
        <p:nvSpPr>
          <p:cNvPr id="71" name=""/>
          <p:cNvSpPr/>
          <p:nvPr/>
        </p:nvSpPr>
        <p:spPr>
          <a:xfrm>
            <a:off x="1828800" y="3819600"/>
            <a:ext cx="1623960" cy="1449360"/>
          </a:xfrm>
          <a:prstGeom prst="diamond">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Coal Supply</a:t>
            </a:r>
            <a:endParaRPr b="0" lang="en-US" sz="1400" strike="noStrike" u="none">
              <a:solidFill>
                <a:srgbClr val="000000"/>
              </a:solidFill>
              <a:effectLst/>
              <a:uFillTx/>
              <a:latin typeface="Arial"/>
            </a:endParaRPr>
          </a:p>
        </p:txBody>
      </p:sp>
      <p:sp>
        <p:nvSpPr>
          <p:cNvPr id="72" name=""/>
          <p:cNvSpPr/>
          <p:nvPr/>
        </p:nvSpPr>
        <p:spPr>
          <a:xfrm>
            <a:off x="6916680" y="3828960"/>
            <a:ext cx="1606680" cy="1433520"/>
          </a:xfrm>
          <a:prstGeom prst="diamond">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Synfuel Offtake</a:t>
            </a:r>
            <a:endParaRPr b="0" lang="en-US" sz="1400" strike="noStrike" u="none">
              <a:solidFill>
                <a:srgbClr val="000000"/>
              </a:solidFill>
              <a:effectLst/>
              <a:uFillTx/>
              <a:latin typeface="Arial"/>
            </a:endParaRPr>
          </a:p>
        </p:txBody>
      </p:sp>
      <p:sp>
        <p:nvSpPr>
          <p:cNvPr id="73" name=""/>
          <p:cNvSpPr/>
          <p:nvPr/>
        </p:nvSpPr>
        <p:spPr>
          <a:xfrm>
            <a:off x="4205160" y="5791320"/>
            <a:ext cx="1874880" cy="574560"/>
          </a:xfrm>
          <a:prstGeom prst="ellipse">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Site Provider</a:t>
            </a:r>
            <a:endParaRPr b="0" lang="en-US" sz="1400" strike="noStrike" u="none">
              <a:solidFill>
                <a:srgbClr val="000000"/>
              </a:solidFill>
              <a:effectLst/>
              <a:uFillTx/>
              <a:latin typeface="Arial"/>
            </a:endParaRPr>
          </a:p>
        </p:txBody>
      </p:sp>
      <p:sp>
        <p:nvSpPr>
          <p:cNvPr id="74" name=""/>
          <p:cNvSpPr/>
          <p:nvPr/>
        </p:nvSpPr>
        <p:spPr>
          <a:xfrm>
            <a:off x="3589200" y="2763720"/>
            <a:ext cx="1285920" cy="69876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Monetizer</a:t>
            </a:r>
            <a:endParaRPr b="0" lang="en-US" sz="1400" strike="noStrike" u="none">
              <a:solidFill>
                <a:srgbClr val="000000"/>
              </a:solidFill>
              <a:effectLst/>
              <a:uFillTx/>
              <a:latin typeface="Arial"/>
            </a:endParaRPr>
          </a:p>
        </p:txBody>
      </p:sp>
      <p:sp>
        <p:nvSpPr>
          <p:cNvPr id="75" name=""/>
          <p:cNvSpPr/>
          <p:nvPr/>
        </p:nvSpPr>
        <p:spPr>
          <a:xfrm>
            <a:off x="5408640" y="2773440"/>
            <a:ext cx="1285920" cy="69840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Operator</a:t>
            </a:r>
            <a:endParaRPr b="0" lang="en-US" sz="1400" strike="noStrike" u="none">
              <a:solidFill>
                <a:srgbClr val="000000"/>
              </a:solidFill>
              <a:effectLst/>
              <a:uFillTx/>
              <a:latin typeface="Arial"/>
            </a:endParaRPr>
          </a:p>
        </p:txBody>
      </p:sp>
      <p:sp>
        <p:nvSpPr>
          <p:cNvPr id="76" name=""/>
          <p:cNvSpPr/>
          <p:nvPr/>
        </p:nvSpPr>
        <p:spPr>
          <a:xfrm>
            <a:off x="3627360" y="4371840"/>
            <a:ext cx="649440" cy="352440"/>
          </a:xfrm>
          <a:prstGeom prst="rightArrow">
            <a:avLst>
              <a:gd name="adj1" fmla="val 50000"/>
              <a:gd name="adj2" fmla="val 46067"/>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7" name=""/>
          <p:cNvSpPr/>
          <p:nvPr/>
        </p:nvSpPr>
        <p:spPr>
          <a:xfrm>
            <a:off x="6066000" y="4365720"/>
            <a:ext cx="649080" cy="352440"/>
          </a:xfrm>
          <a:prstGeom prst="rightArrow">
            <a:avLst>
              <a:gd name="adj1" fmla="val 50000"/>
              <a:gd name="adj2" fmla="val 46042"/>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AFF70B43-CA0D-4FE9-89C6-74CA90BB0A5E}"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1623600" y="2020680"/>
            <a:ext cx="7286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OPPORTUNITIES FOR ENRON</a:t>
            </a:r>
            <a:endParaRPr b="1" lang="en-US" sz="1200" strike="noStrike" u="none">
              <a:solidFill>
                <a:srgbClr val="000000"/>
              </a:solidFill>
              <a:effectLst/>
              <a:uFillTx/>
              <a:latin typeface="Arial"/>
            </a:endParaRPr>
          </a:p>
        </p:txBody>
      </p:sp>
      <p:sp>
        <p:nvSpPr>
          <p:cNvPr id="79" name="PlaceHolder 2"/>
          <p:cNvSpPr>
            <a:spLocks noGrp="1"/>
          </p:cNvSpPr>
          <p:nvPr>
            <p:ph/>
          </p:nvPr>
        </p:nvSpPr>
        <p:spPr>
          <a:xfrm>
            <a:off x="1595520" y="2603160"/>
            <a:ext cx="7315200" cy="438948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sng">
                <a:solidFill>
                  <a:srgbClr val="000000"/>
                </a:solidFill>
                <a:effectLst/>
                <a:uFillTx/>
                <a:latin typeface="Arial"/>
              </a:rPr>
              <a:t>Commodity Supply &amp; Offtake</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Enron contracts with a machine owner to provide a site with adequate coal feedstock supply and synfuel demand such as a mine, plant, or loading facility.  Enron  sells the coal feedstock into the machine and markets the synfuel offtake for a fixed fee.  Enron benefits from the synfuel / feedstock spread as the synfuel and coal market prices converge.</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Potential Transactions:</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-Sempra</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-AIG</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sng">
                <a:solidFill>
                  <a:srgbClr val="000000"/>
                </a:solidFill>
                <a:effectLst/>
                <a:uFillTx/>
                <a:latin typeface="Arial"/>
              </a:rPr>
              <a:t>Asset Purchase</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Enron purchases synfuel machines, relocates the machines to a site with adequate coal feedstock supply and synfuel demand, and sells the machines to a monetizer.  The machines are sold to the monetizer for a price based on the value of the tax credits and the NOL’s generated by the machines.  As part of the sales agreement, Enron continues  to sell feedstock into the machine, market the synfuel offtake, and potentially operate the machines.  Enron benefits from sale of the synfuel machines to the monetizer above cost and from the synfuel / feedstock spread as the synfuel and coal market prices converge.</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Potential Transactions:</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-Pacificorp</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-Earthco</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DA485DDC-1F5C-4F99-8531-33DFB7D5B9C1}"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1569600" y="2020680"/>
            <a:ext cx="73659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CATEGORIES OF RISK</a:t>
            </a:r>
            <a:endParaRPr b="1" lang="en-US" sz="1200" strike="noStrike" u="none">
              <a:solidFill>
                <a:srgbClr val="000000"/>
              </a:solidFill>
              <a:effectLst/>
              <a:uFillTx/>
              <a:latin typeface="Arial"/>
            </a:endParaRPr>
          </a:p>
        </p:txBody>
      </p:sp>
      <p:sp>
        <p:nvSpPr>
          <p:cNvPr id="81" name="PlaceHolder 2"/>
          <p:cNvSpPr>
            <a:spLocks noGrp="1"/>
          </p:cNvSpPr>
          <p:nvPr>
            <p:ph/>
          </p:nvPr>
        </p:nvSpPr>
        <p:spPr>
          <a:xfrm>
            <a:off x="1569600" y="2617560"/>
            <a:ext cx="7365960" cy="128052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O&amp;M</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56A48C26-19A7-4E6B-8909-E936A2C4DBDC}"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1596960" y="184896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DEAL SPECIFIC RISK MATRIX</a:t>
            </a:r>
            <a:endParaRPr b="1" lang="en-US" sz="1200" strike="noStrike" u="none">
              <a:solidFill>
                <a:srgbClr val="000000"/>
              </a:solidFill>
              <a:effectLst/>
              <a:uFillTx/>
              <a:latin typeface="Arial"/>
            </a:endParaRPr>
          </a:p>
        </p:txBody>
      </p:sp>
      <p:sp>
        <p:nvSpPr>
          <p:cNvPr id="83" name=""/>
          <p:cNvSpPr/>
          <p:nvPr/>
        </p:nvSpPr>
        <p:spPr>
          <a:xfrm>
            <a:off x="1684440" y="2505240"/>
            <a:ext cx="6424560" cy="1873080"/>
          </a:xfrm>
          <a:prstGeom prst="rect">
            <a:avLst/>
          </a:prstGeom>
          <a:noFill/>
          <a:ln w="0">
            <a:noFill/>
          </a:ln>
        </p:spPr>
        <p:style>
          <a:lnRef idx="0"/>
          <a:fillRef idx="0"/>
          <a:effectRef idx="0"/>
          <a:fontRef idx="minor"/>
        </p:style>
        <p:txBody>
          <a:bodyPr lIns="90000" rIns="90000" tIns="46800" bIns="46800" anchor="ctr">
            <a:spAutoFit/>
          </a:bodyPr>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O&amp;M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Relocation Technology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Chemical Change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Minimum Production Levels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Operating Cost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Suboperator Default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lnSpc>
                <a:spcPct val="100000"/>
              </a:lnSpc>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84" name=""/>
          <p:cNvSpPr/>
          <p:nvPr/>
        </p:nvSpPr>
        <p:spPr>
          <a:xfrm>
            <a:off x="1670040" y="4100040"/>
            <a:ext cx="6499080" cy="798480"/>
          </a:xfrm>
          <a:prstGeom prst="rect">
            <a:avLst/>
          </a:prstGeom>
          <a:noFill/>
          <a:ln w="0">
            <a:noFill/>
          </a:ln>
        </p:spPr>
        <p:style>
          <a:lnRef idx="0"/>
          <a:fillRef idx="0"/>
          <a:effectRef idx="0"/>
          <a:fontRef idx="minor"/>
        </p:style>
        <p:txBody>
          <a:bodyPr lIns="90000" rIns="90000" tIns="46800" bIns="46800" anchor="ctr">
            <a:spAutoFit/>
          </a:bodyPr>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Syndication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Ability to Monetize Credits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374"/>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marL="966960" indent="-966960">
              <a:spcBef>
                <a:spcPts val="374"/>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85" name=""/>
          <p:cNvSpPr/>
          <p:nvPr/>
        </p:nvSpPr>
        <p:spPr>
          <a:xfrm>
            <a:off x="1670040" y="4411800"/>
            <a:ext cx="6156360" cy="1412640"/>
          </a:xfrm>
          <a:prstGeom prst="rect">
            <a:avLst/>
          </a:prstGeom>
          <a:noFill/>
          <a:ln w="0">
            <a:noFill/>
          </a:ln>
        </p:spPr>
        <p:style>
          <a:lnRef idx="0"/>
          <a:fillRef idx="0"/>
          <a:effectRef idx="0"/>
          <a:fontRef idx="minor"/>
        </p:style>
        <p:txBody>
          <a:bodyPr lIns="90000" rIns="90000" tIns="46800" bIns="46800" anchor="ctr">
            <a:spAutoFit/>
          </a:bodyPr>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Regulatory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Repeal of Section 29</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MTM only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Machine  Qualification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Tax Credit Validity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374"/>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marL="966960" indent="-966960">
              <a:spcBef>
                <a:spcPts val="374"/>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86" name=""/>
          <p:cNvSpPr/>
          <p:nvPr/>
        </p:nvSpPr>
        <p:spPr>
          <a:xfrm>
            <a:off x="1670040" y="5257080"/>
            <a:ext cx="6291360" cy="1658880"/>
          </a:xfrm>
          <a:prstGeom prst="rect">
            <a:avLst/>
          </a:prstGeom>
          <a:noFill/>
          <a:ln w="0">
            <a:noFill/>
          </a:ln>
        </p:spPr>
        <p:style>
          <a:lnRef idx="0"/>
          <a:fillRef idx="0"/>
          <a:effectRef idx="0"/>
          <a:fontRef idx="minor"/>
        </p:style>
        <p:txBody>
          <a:bodyPr lIns="90000" rIns="90000" tIns="46800" bIns="46800" anchor="ctr">
            <a:spAutoFit/>
          </a:bodyPr>
          <a:p>
            <a:pPr marL="966960" indent="-966960">
              <a:spcBef>
                <a:spcPts val="374"/>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Marketing</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Sales</a:t>
            </a:r>
            <a:endParaRPr b="0" lang="en-US" sz="1200" strike="noStrike" u="none">
              <a:solidFill>
                <a:srgbClr val="000000"/>
              </a:solidFill>
              <a:effectLst/>
              <a:uFillTx/>
              <a:latin typeface="Arial"/>
            </a:endParaRPr>
          </a:p>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Force Majeure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Ratable Sales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Site Selection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374"/>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marL="966960" indent="-966960">
              <a:spcBef>
                <a:spcPts val="374"/>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87" name=""/>
          <p:cNvSpPr/>
          <p:nvPr/>
        </p:nvSpPr>
        <p:spPr>
          <a:xfrm>
            <a:off x="1639800" y="6832080"/>
            <a:ext cx="6247080" cy="798480"/>
          </a:xfrm>
          <a:prstGeom prst="rect">
            <a:avLst/>
          </a:prstGeom>
          <a:noFill/>
          <a:ln w="0">
            <a:noFill/>
          </a:ln>
        </p:spPr>
        <p:style>
          <a:lnRef idx="0"/>
          <a:fillRef idx="0"/>
          <a:effectRef idx="0"/>
          <a:fontRef idx="minor"/>
        </p:style>
        <p:txBody>
          <a:bodyPr lIns="90000" rIns="90000" tIns="46800" bIns="46800" anchor="ctr">
            <a:spAutoFit/>
          </a:bodyPr>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Commodity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Market Spread Risk</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374"/>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marL="966960" indent="-966960">
              <a:spcBef>
                <a:spcPts val="374"/>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88" name=""/>
          <p:cNvSpPr/>
          <p:nvPr/>
        </p:nvSpPr>
        <p:spPr>
          <a:xfrm>
            <a:off x="5087160" y="2294280"/>
            <a:ext cx="71424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Sempra</a:t>
            </a:r>
            <a:endParaRPr b="0" lang="en-US" sz="1200" strike="noStrike" u="none">
              <a:solidFill>
                <a:srgbClr val="000000"/>
              </a:solidFill>
              <a:effectLst/>
              <a:uFillTx/>
              <a:latin typeface="Arial"/>
            </a:endParaRPr>
          </a:p>
        </p:txBody>
      </p:sp>
      <p:sp>
        <p:nvSpPr>
          <p:cNvPr id="89" name=""/>
          <p:cNvSpPr/>
          <p:nvPr/>
        </p:nvSpPr>
        <p:spPr>
          <a:xfrm>
            <a:off x="6917040" y="2294280"/>
            <a:ext cx="84996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Pacificorp</a:t>
            </a:r>
            <a:endParaRPr b="0" lang="en-US" sz="1200" strike="noStrike" u="none">
              <a:solidFill>
                <a:srgbClr val="000000"/>
              </a:solidFill>
              <a:effectLst/>
              <a:uFillTx/>
              <a:latin typeface="Arial"/>
            </a:endParaRPr>
          </a:p>
        </p:txBody>
      </p:sp>
      <p:sp>
        <p:nvSpPr>
          <p:cNvPr id="90" name=""/>
          <p:cNvSpPr/>
          <p:nvPr/>
        </p:nvSpPr>
        <p:spPr>
          <a:xfrm>
            <a:off x="1684440" y="2570040"/>
            <a:ext cx="6348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1" name=""/>
          <p:cNvSpPr/>
          <p:nvPr/>
        </p:nvSpPr>
        <p:spPr>
          <a:xfrm>
            <a:off x="1689120" y="7147080"/>
            <a:ext cx="6348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2" name=""/>
          <p:cNvSpPr/>
          <p:nvPr/>
        </p:nvSpPr>
        <p:spPr>
          <a:xfrm>
            <a:off x="1649520" y="6427080"/>
            <a:ext cx="6053040" cy="798480"/>
          </a:xfrm>
          <a:prstGeom prst="rect">
            <a:avLst/>
          </a:prstGeom>
          <a:noFill/>
          <a:ln w="0">
            <a:noFill/>
          </a:ln>
        </p:spPr>
        <p:style>
          <a:lnRef idx="0"/>
          <a:fillRef idx="0"/>
          <a:effectRef idx="0"/>
          <a:fontRef idx="minor"/>
        </p:style>
        <p:txBody>
          <a:bodyPr lIns="90000" rIns="90000" tIns="46800" bIns="46800" anchor="ctr">
            <a:spAutoFit/>
          </a:bodyPr>
          <a:p>
            <a:pPr marL="966960" indent="-966960">
              <a:spcBef>
                <a:spcPts val="499"/>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Coal Supply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Security of Coal Supply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Wingdings"/>
                <a:ea typeface="Wingdings"/>
              </a:rPr>
              <a:t></a:t>
            </a:r>
            <a:endParaRPr b="0" lang="en-US" sz="1600" strike="noStrike" u="none">
              <a:solidFill>
                <a:srgbClr val="000000"/>
              </a:solidFill>
              <a:effectLst/>
              <a:uFillTx/>
              <a:latin typeface="Arial"/>
            </a:endParaRPr>
          </a:p>
          <a:p>
            <a:pPr marL="966960" indent="-966960">
              <a:spcBef>
                <a:spcPts val="374"/>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marL="966960" indent="-966960">
              <a:spcBef>
                <a:spcPts val="374"/>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EF7D3E4A-C538-463A-A434-2C6541538EE4}"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1569600" y="2018880"/>
            <a:ext cx="73659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SEMPRA DEAL SUMMARY</a:t>
            </a:r>
            <a:endParaRPr b="1" lang="en-US" sz="1200" strike="noStrike" u="none">
              <a:solidFill>
                <a:srgbClr val="000000"/>
              </a:solidFill>
              <a:effectLst/>
              <a:uFillTx/>
              <a:latin typeface="Arial"/>
            </a:endParaRPr>
          </a:p>
        </p:txBody>
      </p:sp>
      <p:sp>
        <p:nvSpPr>
          <p:cNvPr id="94" name="PlaceHolder 2"/>
          <p:cNvSpPr>
            <a:spLocks noGrp="1"/>
          </p:cNvSpPr>
          <p:nvPr>
            <p:ph/>
          </p:nvPr>
        </p:nvSpPr>
        <p:spPr>
          <a:xfrm>
            <a:off x="1569600" y="2622240"/>
            <a:ext cx="7365960" cy="18252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D1916D1C-0195-4FD1-BAA7-FD054C459838}"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9611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2000-04-17T14:07:40Z</dcterms:created>
  <dc:creator>Colleen Stelmaszek</dc:creator>
  <dc:description/>
  <dc:language>en-US</dc:language>
  <cp:lastModifiedBy>jpielop</cp:lastModifiedBy>
  <cp:lastPrinted>2000-08-02T16:04:50Z</cp:lastPrinted>
  <dcterms:modified xsi:type="dcterms:W3CDTF">2000-08-03T10:23:13Z</dcterms:modified>
  <cp:revision>177</cp:revision>
  <dc:subject/>
  <dc:title>Creating the Market for Railway Capacity</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lyPaperSize">
    <vt:bool>1</vt:bool>
  </property>
  <property fmtid="{D5CDD505-2E9C-101B-9397-08002B2CF9AE}" pid="3" name="DocID">
    <vt:lpwstr>enx104/1222/00503sl.ppt</vt:lpwstr>
  </property>
  <property fmtid="{D5CDD505-2E9C-101B-9397-08002B2CF9AE}" pid="4" name="DocIDPosition">
    <vt:r8>0</vt:r8>
  </property>
  <property fmtid="{D5CDD505-2E9C-101B-9397-08002B2CF9AE}" pid="5" name="DocIDinSlide">
    <vt:bool>1</vt:bool>
  </property>
  <property fmtid="{D5CDD505-2E9C-101B-9397-08002B2CF9AE}" pid="6" name="DocIDinTitle">
    <vt:bool>1</vt:bool>
  </property>
  <property fmtid="{D5CDD505-2E9C-101B-9397-08002B2CF9AE}" pid="7" name="McKinsey Margins">
    <vt:bool>1</vt:bool>
  </property>
  <property fmtid="{D5CDD505-2E9C-101B-9397-08002B2CF9AE}" pid="8" name="Traditional Objects">
    <vt:bool>1</vt:bool>
  </property>
  <property fmtid="{D5CDD505-2E9C-101B-9397-08002B2CF9AE}" pid="9" name="Use 12-pt Templates">
    <vt:bool>1</vt:bool>
  </property>
</Properties>
</file>