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0058400" cy="7772400"/>
  <p:notesSz cx="9294813" cy="7008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30240" y="258732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sldNum" idx="1"/>
          </p:nvPr>
        </p:nvSpPr>
        <p:spPr>
          <a:xfrm>
            <a:off x="9418680" y="7183080"/>
            <a:ext cx="18576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CE3F9F79-E623-4451-B83F-F1C594AB802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3" name="McK Slide Elements"/>
          <p:cNvGrpSpPr/>
          <p:nvPr/>
        </p:nvGrpSpPr>
        <p:grpSpPr>
          <a:xfrm>
            <a:off x="1828800" y="876240"/>
            <a:ext cx="7315560" cy="6261120"/>
            <a:chOff x="1828800" y="876240"/>
            <a:chExt cx="7315560" cy="6261120"/>
          </a:xfrm>
        </p:grpSpPr>
        <p:sp>
          <p:nvSpPr>
            <p:cNvPr id="4"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5"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6"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7" name="McK Sticker"/>
            <p:cNvGrpSpPr/>
            <p:nvPr/>
          </p:nvGrpSpPr>
          <p:grpSpPr>
            <a:xfrm>
              <a:off x="8648280" y="2058840"/>
              <a:ext cx="496080" cy="176400"/>
              <a:chOff x="8648280" y="2058840"/>
              <a:chExt cx="496080" cy="176400"/>
            </a:xfrm>
          </p:grpSpPr>
          <p:grpSp>
            <p:nvGrpSpPr>
              <p:cNvPr id="8" name=""/>
              <p:cNvGrpSpPr/>
              <p:nvPr/>
            </p:nvGrpSpPr>
            <p:grpSpPr>
              <a:xfrm>
                <a:off x="8659800" y="2058840"/>
                <a:ext cx="483840" cy="176400"/>
                <a:chOff x="8659800" y="2058840"/>
                <a:chExt cx="483840" cy="176400"/>
              </a:xfrm>
            </p:grpSpPr>
            <p:sp>
              <p:nvSpPr>
                <p:cNvPr id="9" name=""/>
                <p:cNvSpPr/>
                <p:nvPr/>
              </p:nvSpPr>
              <p:spPr>
                <a:xfrm>
                  <a:off x="865980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 name=""/>
                <p:cNvSpPr/>
                <p:nvPr/>
              </p:nvSpPr>
              <p:spPr>
                <a:xfrm>
                  <a:off x="865980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1" name="McK Footnote" hidden="1"/>
              <p:cNvSpPr/>
              <p:nvPr/>
            </p:nvSpPr>
            <p:spPr>
              <a:xfrm>
                <a:off x="8648280" y="2077920"/>
                <a:ext cx="49608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grpSp>
          <p:nvGrpSpPr>
            <p:cNvPr id="12" name="McK Legend"/>
            <p:cNvGrpSpPr/>
            <p:nvPr/>
          </p:nvGrpSpPr>
          <p:grpSpPr>
            <a:xfrm>
              <a:off x="8443800" y="2422440"/>
              <a:ext cx="691200" cy="677880"/>
              <a:chOff x="8443800" y="2422440"/>
              <a:chExt cx="691200" cy="677880"/>
            </a:xfrm>
          </p:grpSpPr>
          <p:grpSp>
            <p:nvGrpSpPr>
              <p:cNvPr id="13" name=""/>
              <p:cNvGrpSpPr/>
              <p:nvPr/>
            </p:nvGrpSpPr>
            <p:grpSpPr>
              <a:xfrm>
                <a:off x="8443800" y="2422440"/>
                <a:ext cx="691200" cy="137880"/>
                <a:chOff x="8443800" y="2422440"/>
                <a:chExt cx="691200" cy="137880"/>
              </a:xfrm>
            </p:grpSpPr>
            <p:sp>
              <p:nvSpPr>
                <p:cNvPr id="14"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16" name=""/>
              <p:cNvGrpSpPr/>
              <p:nvPr/>
            </p:nvGrpSpPr>
            <p:grpSpPr>
              <a:xfrm>
                <a:off x="8443800" y="2602080"/>
                <a:ext cx="691200" cy="137880"/>
                <a:chOff x="8443800" y="2602080"/>
                <a:chExt cx="691200" cy="137880"/>
              </a:xfrm>
            </p:grpSpPr>
            <p:sp>
              <p:nvSpPr>
                <p:cNvPr id="17"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19" name=""/>
              <p:cNvGrpSpPr/>
              <p:nvPr/>
            </p:nvGrpSpPr>
            <p:grpSpPr>
              <a:xfrm>
                <a:off x="8443800" y="2781360"/>
                <a:ext cx="691200" cy="137880"/>
                <a:chOff x="8443800" y="2781360"/>
                <a:chExt cx="691200" cy="137880"/>
              </a:xfrm>
            </p:grpSpPr>
            <p:sp>
              <p:nvSpPr>
                <p:cNvPr id="20"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2" name=""/>
              <p:cNvGrpSpPr/>
              <p:nvPr/>
            </p:nvGrpSpPr>
            <p:grpSpPr>
              <a:xfrm>
                <a:off x="8443800" y="2962440"/>
                <a:ext cx="691200" cy="137880"/>
                <a:chOff x="8443800" y="2962440"/>
                <a:chExt cx="691200" cy="137880"/>
              </a:xfrm>
            </p:grpSpPr>
            <p:sp>
              <p:nvSpPr>
                <p:cNvPr id="23"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4"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sp>
          <p:nvSpPr>
            <p:cNvPr id="25"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27" name="PlaceHolder 2"/>
          <p:cNvSpPr>
            <a:spLocks noGrp="1"/>
          </p:cNvSpPr>
          <p:nvPr>
            <p:ph type="body"/>
          </p:nvPr>
        </p:nvSpPr>
        <p:spPr>
          <a:xfrm>
            <a:off x="1830240" y="258732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8" name="PlaceHolder 3"/>
          <p:cNvSpPr>
            <a:spLocks noGrp="1"/>
          </p:cNvSpPr>
          <p:nvPr>
            <p:ph type="sldNum" idx="2"/>
          </p:nvPr>
        </p:nvSpPr>
        <p:spPr>
          <a:xfrm>
            <a:off x="9418680" y="7183080"/>
            <a:ext cx="18576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61728DCA-20F5-4303-AD43-75696FC0693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29" name="McK Slide Elements"/>
          <p:cNvGrpSpPr/>
          <p:nvPr/>
        </p:nvGrpSpPr>
        <p:grpSpPr>
          <a:xfrm>
            <a:off x="1828800" y="876240"/>
            <a:ext cx="7315560" cy="6261120"/>
            <a:chOff x="1828800" y="876240"/>
            <a:chExt cx="7315560" cy="6261120"/>
          </a:xfrm>
        </p:grpSpPr>
        <p:sp>
          <p:nvSpPr>
            <p:cNvPr id="30"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5"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6"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31" name="McK Sticker"/>
            <p:cNvGrpSpPr/>
            <p:nvPr/>
          </p:nvGrpSpPr>
          <p:grpSpPr>
            <a:xfrm>
              <a:off x="8648280" y="2058840"/>
              <a:ext cx="496080" cy="176400"/>
              <a:chOff x="8648280" y="2058840"/>
              <a:chExt cx="496080" cy="176400"/>
            </a:xfrm>
          </p:grpSpPr>
          <p:grpSp>
            <p:nvGrpSpPr>
              <p:cNvPr id="32" name=""/>
              <p:cNvGrpSpPr/>
              <p:nvPr/>
            </p:nvGrpSpPr>
            <p:grpSpPr>
              <a:xfrm>
                <a:off x="8659800" y="2058840"/>
                <a:ext cx="483840" cy="176400"/>
                <a:chOff x="8659800" y="2058840"/>
                <a:chExt cx="483840" cy="176400"/>
              </a:xfrm>
            </p:grpSpPr>
            <p:sp>
              <p:nvSpPr>
                <p:cNvPr id="33" name=""/>
                <p:cNvSpPr/>
                <p:nvPr/>
              </p:nvSpPr>
              <p:spPr>
                <a:xfrm>
                  <a:off x="865980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 name=""/>
                <p:cNvSpPr/>
                <p:nvPr/>
              </p:nvSpPr>
              <p:spPr>
                <a:xfrm>
                  <a:off x="865980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1" name="McK Footnote" hidden="1"/>
              <p:cNvSpPr/>
              <p:nvPr/>
            </p:nvSpPr>
            <p:spPr>
              <a:xfrm>
                <a:off x="8648280" y="2077920"/>
                <a:ext cx="49608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grpSp>
          <p:nvGrpSpPr>
            <p:cNvPr id="35" name="McK Legend"/>
            <p:cNvGrpSpPr/>
            <p:nvPr/>
          </p:nvGrpSpPr>
          <p:grpSpPr>
            <a:xfrm>
              <a:off x="8443800" y="2422440"/>
              <a:ext cx="691200" cy="677880"/>
              <a:chOff x="8443800" y="2422440"/>
              <a:chExt cx="691200" cy="677880"/>
            </a:xfrm>
          </p:grpSpPr>
          <p:grpSp>
            <p:nvGrpSpPr>
              <p:cNvPr id="36" name=""/>
              <p:cNvGrpSpPr/>
              <p:nvPr/>
            </p:nvGrpSpPr>
            <p:grpSpPr>
              <a:xfrm>
                <a:off x="8443800" y="2422440"/>
                <a:ext cx="691200" cy="137880"/>
                <a:chOff x="8443800" y="2422440"/>
                <a:chExt cx="691200" cy="137880"/>
              </a:xfrm>
            </p:grpSpPr>
            <p:sp>
              <p:nvSpPr>
                <p:cNvPr id="14"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37" name=""/>
              <p:cNvGrpSpPr/>
              <p:nvPr/>
            </p:nvGrpSpPr>
            <p:grpSpPr>
              <a:xfrm>
                <a:off x="8443800" y="2602080"/>
                <a:ext cx="691200" cy="137880"/>
                <a:chOff x="8443800" y="2602080"/>
                <a:chExt cx="691200" cy="137880"/>
              </a:xfrm>
            </p:grpSpPr>
            <p:sp>
              <p:nvSpPr>
                <p:cNvPr id="17"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38" name=""/>
              <p:cNvGrpSpPr/>
              <p:nvPr/>
            </p:nvGrpSpPr>
            <p:grpSpPr>
              <a:xfrm>
                <a:off x="8443800" y="2781360"/>
                <a:ext cx="691200" cy="137880"/>
                <a:chOff x="8443800" y="2781360"/>
                <a:chExt cx="691200" cy="137880"/>
              </a:xfrm>
            </p:grpSpPr>
            <p:sp>
              <p:nvSpPr>
                <p:cNvPr id="20"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39" name=""/>
              <p:cNvGrpSpPr/>
              <p:nvPr/>
            </p:nvGrpSpPr>
            <p:grpSpPr>
              <a:xfrm>
                <a:off x="8443800" y="2962440"/>
                <a:ext cx="691200" cy="137880"/>
                <a:chOff x="8443800" y="2962440"/>
                <a:chExt cx="691200" cy="137880"/>
              </a:xfrm>
            </p:grpSpPr>
            <p:sp>
              <p:nvSpPr>
                <p:cNvPr id="23"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4"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sp>
          <p:nvSpPr>
            <p:cNvPr id="25"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3200400" y="3228480"/>
            <a:ext cx="5027760" cy="36540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edit the title text format</a:t>
            </a:r>
            <a:endParaRPr b="0" lang="en-US" sz="2400" strike="noStrike" u="none">
              <a:solidFill>
                <a:srgbClr val="000000"/>
              </a:solidFill>
              <a:effectLst/>
              <a:uFillTx/>
              <a:latin typeface="Palatino"/>
            </a:endParaRPr>
          </a:p>
        </p:txBody>
      </p:sp>
      <p:sp>
        <p:nvSpPr>
          <p:cNvPr id="41" name="PlaceHolder 2"/>
          <p:cNvSpPr>
            <a:spLocks noGrp="1"/>
          </p:cNvSpPr>
          <p:nvPr>
            <p:ph type="ftr" idx="3"/>
          </p:nvPr>
        </p:nvSpPr>
        <p:spPr>
          <a:xfrm>
            <a:off x="9412200" y="203040"/>
            <a:ext cx="295200" cy="122400"/>
          </a:xfrm>
          <a:prstGeom prst="rect">
            <a:avLst/>
          </a:prstGeom>
          <a:noFill/>
          <a:ln w="0">
            <a:noFill/>
          </a:ln>
        </p:spPr>
        <p:txBody>
          <a:bodyPr lIns="0" rIns="0" tIns="0" bIns="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nvGrpSpPr>
          <p:cNvPr id="42" name="McK Title Elements"/>
          <p:cNvGrpSpPr/>
          <p:nvPr/>
        </p:nvGrpSpPr>
        <p:grpSpPr>
          <a:xfrm>
            <a:off x="3200400" y="2657520"/>
            <a:ext cx="5027760" cy="4532760"/>
            <a:chOff x="3200400" y="2657520"/>
            <a:chExt cx="5027760" cy="4532760"/>
          </a:xfrm>
        </p:grpSpPr>
        <p:sp>
          <p:nvSpPr>
            <p:cNvPr id="43" name="McK Confidential" hidden="1"/>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44" name="McK Disclaimer" hidden="1"/>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45" name="McK Document" hidden="1"/>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Document</a:t>
              </a:r>
              <a:endParaRPr b="0" lang="en-US" sz="1400" strike="noStrike" u="none">
                <a:solidFill>
                  <a:srgbClr val="000000"/>
                </a:solidFill>
                <a:effectLst/>
                <a:uFillTx/>
                <a:latin typeface="Arial"/>
              </a:endParaRPr>
            </a:p>
          </p:txBody>
        </p:sp>
        <p:sp>
          <p:nvSpPr>
            <p:cNvPr id="46" name="McK Date" hidden="1"/>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Date</a:t>
              </a:r>
              <a:endParaRPr b="0" lang="en-US" sz="1400" strike="noStrike" u="none">
                <a:solidFill>
                  <a:srgbClr val="000000"/>
                </a:solidFill>
                <a:effectLst/>
                <a:uFillTx/>
                <a:latin typeface="Arial"/>
              </a:endParaRPr>
            </a:p>
          </p:txBody>
        </p:sp>
      </p:grpSp>
      <p:sp>
        <p:nvSpPr>
          <p:cNvPr id="47" name="PlaceHolder 3"/>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Click to edit the outline text format</a:t>
            </a:r>
            <a:endParaRPr b="0" lang="en-US" sz="1400" strike="noStrike" u="none">
              <a:solidFill>
                <a:srgbClr val="000000"/>
              </a:solidFill>
              <a:effectLst/>
              <a:uFillTx/>
              <a:latin typeface="Palatino"/>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11592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23004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351000" algn="ctr">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McK Measure"/>
          <p:cNvSpPr/>
          <p:nvPr/>
        </p:nvSpPr>
        <p:spPr>
          <a:xfrm>
            <a:off x="8909280" y="372960"/>
            <a:ext cx="86364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5B008575-36F3-4490-89C5-A1FFBA5995F9}"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576D240C-A08B-464C-BA7B-599C6363A4CC}" type="datetime12">
              <a:rPr b="0" lang="en-US" sz="800" strike="noStrike" u="none">
                <a:solidFill>
                  <a:srgbClr val="000000"/>
                </a:solidFill>
                <a:effectLst/>
                <a:uFillTx/>
                <a:latin typeface="Arial"/>
              </a:rPr>
              <a:t>01:14 AM</a:t>
            </a:fld>
            <a:endParaRPr b="0" lang="en-US" sz="800" strike="noStrike" u="none">
              <a:solidFill>
                <a:srgbClr val="000000"/>
              </a:solidFill>
              <a:effectLst/>
              <a:uFillTx/>
              <a:latin typeface="Arial"/>
            </a:endParaRPr>
          </a:p>
        </p:txBody>
      </p:sp>
      <p:sp>
        <p:nvSpPr>
          <p:cNvPr id="49" name="McK Confidential"/>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50" name="McK Document"/>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Discussion document</a:t>
            </a:r>
            <a:endParaRPr b="0" lang="en-US" sz="1400" strike="noStrike" u="none">
              <a:solidFill>
                <a:srgbClr val="000000"/>
              </a:solidFill>
              <a:effectLst/>
              <a:uFillTx/>
              <a:latin typeface="Arial"/>
            </a:endParaRPr>
          </a:p>
        </p:txBody>
      </p:sp>
      <p:sp>
        <p:nvSpPr>
          <p:cNvPr id="51" name="McK Date"/>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July 31, 2000</a:t>
            </a:r>
            <a:endParaRPr b="0" lang="en-US" sz="1400" strike="noStrike" u="none">
              <a:solidFill>
                <a:srgbClr val="000000"/>
              </a:solidFill>
              <a:effectLst/>
              <a:uFillTx/>
              <a:latin typeface="Arial"/>
            </a:endParaRPr>
          </a:p>
        </p:txBody>
      </p:sp>
      <p:sp>
        <p:nvSpPr>
          <p:cNvPr id="52" name="PlaceHolder 1"/>
          <p:cNvSpPr>
            <a:spLocks noGrp="1"/>
          </p:cNvSpPr>
          <p:nvPr>
            <p:ph type="title"/>
          </p:nvPr>
        </p:nvSpPr>
        <p:spPr>
          <a:xfrm>
            <a:off x="3200400" y="3228480"/>
            <a:ext cx="4836960" cy="671040"/>
          </a:xfrm>
          <a:prstGeom prst="rect">
            <a:avLst/>
          </a:prstGeom>
          <a:noFill/>
          <a:ln w="0">
            <a:noFill/>
          </a:ln>
        </p:spPr>
        <p:txBody>
          <a:bodyPr lIns="0" rIns="0" tIns="0" bIns="0" anchor="t">
            <a:spAutoFit/>
          </a:bodyPr>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Synfuel 101</a:t>
            </a:r>
            <a:br>
              <a:rPr sz="2400"/>
            </a:br>
            <a:r>
              <a:rPr b="0" lang="en-US" sz="2000" strike="noStrike" u="none">
                <a:solidFill>
                  <a:srgbClr val="000000"/>
                </a:solidFill>
                <a:effectLst/>
                <a:uFillTx/>
                <a:latin typeface="Palatino"/>
              </a:rPr>
              <a:t>Section 29 Tax Credit Opportunities for Coal</a:t>
            </a:r>
            <a:endParaRPr b="0" lang="en-US" sz="2000" strike="noStrike" u="none">
              <a:solidFill>
                <a:srgbClr val="000000"/>
              </a:solidFill>
              <a:effectLst/>
              <a:uFillTx/>
              <a:latin typeface="Palatino"/>
            </a:endParaRPr>
          </a:p>
        </p:txBody>
      </p:sp>
      <p:sp>
        <p:nvSpPr>
          <p:cNvPr id="53" name="PlaceHolder 2"/>
          <p:cNvSpPr>
            <a:spLocks noGrp="1"/>
          </p:cNvSpPr>
          <p:nvPr>
            <p:ph type="subTitle"/>
          </p:nvPr>
        </p:nvSpPr>
        <p:spPr>
          <a:xfrm>
            <a:off x="3200400" y="4549320"/>
            <a:ext cx="5027760" cy="2127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ENRON GLOBAL MARKETS</a:t>
            </a:r>
            <a:endParaRPr b="0" lang="en-US" sz="1400" strike="noStrike" u="none">
              <a:solidFill>
                <a:srgbClr val="000000"/>
              </a:solidFill>
              <a:effectLst/>
              <a:uFillTx/>
              <a:latin typeface="Palatino"/>
            </a:endParaRPr>
          </a:p>
        </p:txBody>
      </p:sp>
      <p:sp>
        <p:nvSpPr>
          <p:cNvPr id="4" name="PlaceHolder 3"/>
          <p:cNvSpPr>
            <a:spLocks noGrp="1"/>
          </p:cNvSpPr>
          <p:nvPr>
            <p:ph type="sldNum" idx="1"/>
          </p:nvPr>
        </p:nvSpPr>
        <p:spPr/>
        <p:txBody>
          <a:bodyPr/>
          <a:p>
            <a:fld id="{64E70052-EF32-4ACD-AACE-A139A238F3C0}"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159228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DEAL SUMMARY</a:t>
            </a:r>
            <a:endParaRPr b="1" lang="en-US" sz="1200" strike="noStrike" u="none">
              <a:solidFill>
                <a:srgbClr val="000000"/>
              </a:solidFill>
              <a:effectLst/>
              <a:uFillTx/>
              <a:latin typeface="Arial"/>
            </a:endParaRPr>
          </a:p>
        </p:txBody>
      </p:sp>
      <p:sp>
        <p:nvSpPr>
          <p:cNvPr id="85" name="PlaceHolder 2"/>
          <p:cNvSpPr>
            <a:spLocks noGrp="1"/>
          </p:cNvSpPr>
          <p:nvPr>
            <p:ph/>
          </p:nvPr>
        </p:nvSpPr>
        <p:spPr>
          <a:xfrm>
            <a:off x="1592280" y="2587320"/>
            <a:ext cx="7313760" cy="219492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Enron proposes to purchases four synfuel machines located in Alabama from Pacificorp for a price of $100 million dollars and a contingent  payment of  $10.50 per ton on the first 1.5 MM tons produced from each machine .  The machines will be relocated to acceptable sites such a mines, tramsloading facilities, or power plants. </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Once the machines are sited and operating, We will sell our interest in the machines to a monetizer.  We expect to receive $0.90 on the dollar for the tax credits and $0.80 on the dollar for the tax shield generated by the NOL’s.  This price will be paid in an initial up front payment of $108 million with contingent payments throughout the term. </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 part of the purchase agreement, Enron will continue to sell coal feedstock into the machine, operate the machine, and market the synfuel offtake.</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133A3B4-7644-46AF-A174-EACCD8259F1C}"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159228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TRANSACTION OBJECTIVES</a:t>
            </a:r>
            <a:endParaRPr b="1" lang="en-US" sz="1200" strike="noStrike" u="none">
              <a:solidFill>
                <a:srgbClr val="000000"/>
              </a:solidFill>
              <a:effectLst/>
              <a:uFillTx/>
              <a:latin typeface="Arial"/>
            </a:endParaRPr>
          </a:p>
        </p:txBody>
      </p:sp>
      <p:sp>
        <p:nvSpPr>
          <p:cNvPr id="87" name="PlaceHolder 2"/>
          <p:cNvSpPr>
            <a:spLocks noGrp="1"/>
          </p:cNvSpPr>
          <p:nvPr>
            <p:ph/>
          </p:nvPr>
        </p:nvSpPr>
        <p:spPr>
          <a:xfrm>
            <a:off x="1465200" y="2695320"/>
            <a:ext cx="7313760" cy="2197080"/>
          </a:xfrm>
          <a:prstGeom prst="rect">
            <a:avLst/>
          </a:prstGeom>
          <a:noFill/>
          <a:ln w="0">
            <a:noFill/>
          </a:ln>
        </p:spPr>
        <p:txBody>
          <a:bodyPr lIns="0" rIns="0" tIns="0" bIns="0" anchor="t">
            <a:normAutofit/>
          </a:bodyPr>
          <a:p>
            <a:pPr marL="282600" indent="-163440">
              <a:lnSpc>
                <a:spcPct val="15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Increase the value of the synfuel machines by moving them to a site that allows the generation of more Section 29 credits by supplying large volumes of coal and higher Btu coal</a:t>
            </a:r>
            <a:endParaRPr b="0" lang="en-US" sz="1200" strike="noStrike" u="none">
              <a:solidFill>
                <a:srgbClr val="000000"/>
              </a:solidFill>
              <a:effectLst/>
              <a:uFillTx/>
              <a:latin typeface="Arial"/>
            </a:endParaRPr>
          </a:p>
          <a:p>
            <a:pPr marL="282600" indent="-163440">
              <a:lnSpc>
                <a:spcPct val="15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Monetize the Section 29 credits and the tax shield resulting from the NOL’s by selling the assets to a financial player</a:t>
            </a:r>
            <a:endParaRPr b="0" lang="en-US" sz="1200" strike="noStrike" u="none">
              <a:solidFill>
                <a:srgbClr val="000000"/>
              </a:solidFill>
              <a:effectLst/>
              <a:uFillTx/>
              <a:latin typeface="Arial"/>
            </a:endParaRPr>
          </a:p>
          <a:p>
            <a:pPr marL="282600" indent="-163440">
              <a:lnSpc>
                <a:spcPct val="15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Recognize $62 MM NPV income from equity position</a:t>
            </a:r>
            <a:endParaRPr b="0" lang="en-US" sz="1200" strike="noStrike" u="none">
              <a:solidFill>
                <a:srgbClr val="000000"/>
              </a:solidFill>
              <a:effectLst/>
              <a:uFillTx/>
              <a:latin typeface="Arial"/>
            </a:endParaRPr>
          </a:p>
          <a:p>
            <a:pPr marL="282600" indent="-163440">
              <a:lnSpc>
                <a:spcPct val="15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Go short the synfuel / coal spread on 6 MM tons at $2.00 per ton for 7 years</a:t>
            </a:r>
            <a:endParaRPr b="0" lang="en-US" sz="1200" strike="noStrike" u="none">
              <a:solidFill>
                <a:srgbClr val="000000"/>
              </a:solidFill>
              <a:effectLst/>
              <a:uFillTx/>
              <a:latin typeface="Arial"/>
            </a:endParaRPr>
          </a:p>
          <a:p>
            <a:pPr marL="282600" indent="-163440">
              <a:lnSpc>
                <a:spcPct val="15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Recognize $60 MM NPV income from commodity position</a:t>
            </a:r>
            <a:endParaRPr b="0" lang="en-US" sz="1200" strike="noStrike" u="none">
              <a:solidFill>
                <a:srgbClr val="000000"/>
              </a:solidFill>
              <a:effectLst/>
              <a:uFillTx/>
              <a:latin typeface="Arial"/>
            </a:endParaRPr>
          </a:p>
          <a:p>
            <a:pPr marL="282600" indent="0">
              <a:lnSpc>
                <a:spcPct val="150000"/>
              </a:lnSpc>
              <a:buNone/>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2CC3245-1E5A-4AF2-9AC1-952D0B22119A}"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
          <p:cNvSpPr/>
          <p:nvPr/>
        </p:nvSpPr>
        <p:spPr>
          <a:xfrm>
            <a:off x="3095640" y="4734000"/>
            <a:ext cx="1623960" cy="642600"/>
          </a:xfrm>
          <a:prstGeom prst="rect">
            <a:avLst/>
          </a:prstGeom>
          <a:noFill/>
          <a:ln w="0">
            <a:noFill/>
          </a:ln>
        </p:spPr>
        <p:style>
          <a:lnRef idx="0"/>
          <a:fillRef idx="0"/>
          <a:effectRef idx="0"/>
          <a:fontRef idx="minor"/>
        </p:style>
        <p:txBody>
          <a:bodyPr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Remainder of 95% Tax Credits &amp; 80% Tax Shield</a:t>
            </a:r>
            <a:endParaRPr b="0" lang="en-US" sz="1200" strike="noStrike" u="none">
              <a:solidFill>
                <a:srgbClr val="000000"/>
              </a:solidFill>
              <a:effectLst/>
              <a:uFillTx/>
              <a:latin typeface="Arial"/>
            </a:endParaRPr>
          </a:p>
        </p:txBody>
      </p:sp>
      <p:sp>
        <p:nvSpPr>
          <p:cNvPr id="89" name="PlaceHolder 1"/>
          <p:cNvSpPr>
            <a:spLocks noGrp="1"/>
          </p:cNvSpPr>
          <p:nvPr>
            <p:ph type="title"/>
          </p:nvPr>
        </p:nvSpPr>
        <p:spPr>
          <a:xfrm>
            <a:off x="1672920" y="135216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TRANSACTION STRUCTURE</a:t>
            </a:r>
            <a:endParaRPr b="1" lang="en-US" sz="1200" strike="noStrike" u="none">
              <a:solidFill>
                <a:srgbClr val="000000"/>
              </a:solidFill>
              <a:effectLst/>
              <a:uFillTx/>
              <a:latin typeface="Arial"/>
            </a:endParaRPr>
          </a:p>
        </p:txBody>
      </p:sp>
      <p:sp>
        <p:nvSpPr>
          <p:cNvPr id="90" name=""/>
          <p:cNvSpPr/>
          <p:nvPr/>
        </p:nvSpPr>
        <p:spPr>
          <a:xfrm rot="5400000">
            <a:off x="4745160" y="3154320"/>
            <a:ext cx="124812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80% Tax Shield</a:t>
            </a:r>
            <a:endParaRPr b="0" lang="en-US" sz="1200" strike="noStrike" u="none">
              <a:solidFill>
                <a:srgbClr val="000000"/>
              </a:solidFill>
              <a:effectLst/>
              <a:uFillTx/>
              <a:latin typeface="Arial"/>
            </a:endParaRPr>
          </a:p>
        </p:txBody>
      </p:sp>
      <p:sp>
        <p:nvSpPr>
          <p:cNvPr id="91" name=""/>
          <p:cNvSpPr/>
          <p:nvPr/>
        </p:nvSpPr>
        <p:spPr>
          <a:xfrm>
            <a:off x="3120120" y="4293000"/>
            <a:ext cx="147672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Coal-Synfuel Swap</a:t>
            </a:r>
            <a:endParaRPr b="0" lang="en-US" sz="1200" strike="noStrike" u="none">
              <a:solidFill>
                <a:srgbClr val="000000"/>
              </a:solidFill>
              <a:effectLst/>
              <a:uFillTx/>
              <a:latin typeface="Arial"/>
            </a:endParaRPr>
          </a:p>
        </p:txBody>
      </p:sp>
      <p:sp>
        <p:nvSpPr>
          <p:cNvPr id="92" name=""/>
          <p:cNvSpPr/>
          <p:nvPr/>
        </p:nvSpPr>
        <p:spPr>
          <a:xfrm>
            <a:off x="4589640" y="1836720"/>
            <a:ext cx="1325520" cy="851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MONETIZER</a:t>
            </a:r>
            <a:endParaRPr b="0" lang="en-US" sz="1200" strike="noStrike" u="none">
              <a:solidFill>
                <a:srgbClr val="000000"/>
              </a:solidFill>
              <a:effectLst/>
              <a:uFillTx/>
              <a:latin typeface="Arial"/>
            </a:endParaRPr>
          </a:p>
        </p:txBody>
      </p:sp>
      <p:grpSp>
        <p:nvGrpSpPr>
          <p:cNvPr id="93" name=""/>
          <p:cNvGrpSpPr/>
          <p:nvPr/>
        </p:nvGrpSpPr>
        <p:grpSpPr>
          <a:xfrm>
            <a:off x="4589640" y="3927600"/>
            <a:ext cx="1325520" cy="890640"/>
            <a:chOff x="4589640" y="3927600"/>
            <a:chExt cx="1325520" cy="890640"/>
          </a:xfrm>
        </p:grpSpPr>
        <p:sp>
          <p:nvSpPr>
            <p:cNvPr id="94" name=""/>
            <p:cNvSpPr/>
            <p:nvPr/>
          </p:nvSpPr>
          <p:spPr>
            <a:xfrm>
              <a:off x="4589640" y="3927600"/>
              <a:ext cx="1325520" cy="8906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SYNFUEL LLC</a:t>
              </a:r>
              <a:endParaRPr b="0" lang="en-US" sz="1200" strike="noStrike" u="none">
                <a:solidFill>
                  <a:srgbClr val="000000"/>
                </a:solidFill>
                <a:effectLst/>
                <a:uFillTx/>
                <a:latin typeface="Arial"/>
              </a:endParaRPr>
            </a:p>
          </p:txBody>
        </p:sp>
        <p:sp>
          <p:nvSpPr>
            <p:cNvPr id="95" name=""/>
            <p:cNvSpPr/>
            <p:nvPr/>
          </p:nvSpPr>
          <p:spPr>
            <a:xfrm>
              <a:off x="4803840" y="4318200"/>
              <a:ext cx="922320" cy="35712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ASSETS</a:t>
              </a:r>
              <a:endParaRPr b="0" lang="en-US" sz="1200" strike="noStrike" u="none">
                <a:solidFill>
                  <a:srgbClr val="000000"/>
                </a:solidFill>
                <a:effectLst/>
                <a:uFillTx/>
                <a:latin typeface="Arial"/>
              </a:endParaRPr>
            </a:p>
          </p:txBody>
        </p:sp>
      </p:grpSp>
      <p:sp>
        <p:nvSpPr>
          <p:cNvPr id="96" name=""/>
          <p:cNvSpPr/>
          <p:nvPr/>
        </p:nvSpPr>
        <p:spPr>
          <a:xfrm>
            <a:off x="1884240" y="2293920"/>
            <a:ext cx="1325520" cy="851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COVOL</a:t>
            </a:r>
            <a:endParaRPr b="0" lang="en-US" sz="1200" strike="noStrike" u="none">
              <a:solidFill>
                <a:srgbClr val="000000"/>
              </a:solidFill>
              <a:effectLst/>
              <a:uFillTx/>
              <a:latin typeface="Arial"/>
            </a:endParaRPr>
          </a:p>
        </p:txBody>
      </p:sp>
      <p:sp>
        <p:nvSpPr>
          <p:cNvPr id="97" name=""/>
          <p:cNvSpPr/>
          <p:nvPr/>
        </p:nvSpPr>
        <p:spPr>
          <a:xfrm>
            <a:off x="7269120" y="2293920"/>
            <a:ext cx="1325520" cy="851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PACIFICORP</a:t>
            </a:r>
            <a:endParaRPr b="0" lang="en-US" sz="1200" strike="noStrike" u="none">
              <a:solidFill>
                <a:srgbClr val="000000"/>
              </a:solidFill>
              <a:effectLst/>
              <a:uFillTx/>
              <a:latin typeface="Arial"/>
            </a:endParaRPr>
          </a:p>
        </p:txBody>
      </p:sp>
      <p:sp>
        <p:nvSpPr>
          <p:cNvPr id="98" name=""/>
          <p:cNvSpPr/>
          <p:nvPr/>
        </p:nvSpPr>
        <p:spPr>
          <a:xfrm>
            <a:off x="1868400" y="3940200"/>
            <a:ext cx="1325520" cy="851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ENA SYNFUEL SPV</a:t>
            </a:r>
            <a:endParaRPr b="0" lang="en-US" sz="1200" strike="noStrike" u="none">
              <a:solidFill>
                <a:srgbClr val="000000"/>
              </a:solidFill>
              <a:effectLst/>
              <a:uFillTx/>
              <a:latin typeface="Arial"/>
            </a:endParaRPr>
          </a:p>
        </p:txBody>
      </p:sp>
      <p:sp>
        <p:nvSpPr>
          <p:cNvPr id="99" name=""/>
          <p:cNvSpPr/>
          <p:nvPr/>
        </p:nvSpPr>
        <p:spPr>
          <a:xfrm>
            <a:off x="7302600" y="3970440"/>
            <a:ext cx="1325520" cy="8506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UTILITY SYNFUEL MARKET</a:t>
            </a:r>
            <a:endParaRPr b="0" lang="en-US" sz="1200" strike="noStrike" u="none">
              <a:solidFill>
                <a:srgbClr val="000000"/>
              </a:solidFill>
              <a:effectLst/>
              <a:uFillTx/>
              <a:latin typeface="Arial"/>
            </a:endParaRPr>
          </a:p>
        </p:txBody>
      </p:sp>
      <p:sp>
        <p:nvSpPr>
          <p:cNvPr id="100" name=""/>
          <p:cNvSpPr/>
          <p:nvPr/>
        </p:nvSpPr>
        <p:spPr>
          <a:xfrm>
            <a:off x="1889280" y="5925960"/>
            <a:ext cx="1325520" cy="851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SITE OWNER/ OPERATOR</a:t>
            </a:r>
            <a:endParaRPr b="0" lang="en-US" sz="1200" strike="noStrike" u="none">
              <a:solidFill>
                <a:srgbClr val="000000"/>
              </a:solidFill>
              <a:effectLst/>
              <a:uFillTx/>
              <a:latin typeface="Arial"/>
            </a:endParaRPr>
          </a:p>
        </p:txBody>
      </p:sp>
      <p:sp>
        <p:nvSpPr>
          <p:cNvPr id="101" name=""/>
          <p:cNvSpPr/>
          <p:nvPr/>
        </p:nvSpPr>
        <p:spPr>
          <a:xfrm>
            <a:off x="4843440" y="2709720"/>
            <a:ext cx="0" cy="12207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2" name=""/>
          <p:cNvSpPr/>
          <p:nvPr/>
        </p:nvSpPr>
        <p:spPr>
          <a:xfrm flipV="1">
            <a:off x="5622840" y="2681280"/>
            <a:ext cx="0" cy="1249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3" name=""/>
          <p:cNvSpPr/>
          <p:nvPr/>
        </p:nvSpPr>
        <p:spPr>
          <a:xfrm flipV="1">
            <a:off x="5921280" y="3129120"/>
            <a:ext cx="1349640" cy="799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4" name=""/>
          <p:cNvSpPr/>
          <p:nvPr/>
        </p:nvSpPr>
        <p:spPr>
          <a:xfrm flipH="1" flipV="1">
            <a:off x="3173040" y="3142800"/>
            <a:ext cx="1413000" cy="787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5" name=""/>
          <p:cNvSpPr/>
          <p:nvPr/>
        </p:nvSpPr>
        <p:spPr>
          <a:xfrm flipV="1">
            <a:off x="3189240" y="4035600"/>
            <a:ext cx="1397160" cy="1440"/>
          </a:xfrm>
          <a:prstGeom prst="line">
            <a:avLst/>
          </a:prstGeom>
          <a:ln w="9360">
            <a:solidFill>
              <a:srgbClr val="000000"/>
            </a:solidFill>
            <a:miter/>
            <a:tailEnd len="med" type="triangle"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Arial"/>
            </a:endParaRPr>
          </a:p>
        </p:txBody>
      </p:sp>
      <p:sp>
        <p:nvSpPr>
          <p:cNvPr id="106" name=""/>
          <p:cNvSpPr/>
          <p:nvPr/>
        </p:nvSpPr>
        <p:spPr>
          <a:xfrm>
            <a:off x="3224160" y="4275000"/>
            <a:ext cx="1384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7" name=""/>
          <p:cNvSpPr/>
          <p:nvPr/>
        </p:nvSpPr>
        <p:spPr>
          <a:xfrm>
            <a:off x="3206880" y="4541760"/>
            <a:ext cx="139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8" name=""/>
          <p:cNvSpPr/>
          <p:nvPr/>
        </p:nvSpPr>
        <p:spPr>
          <a:xfrm flipH="1">
            <a:off x="3217680" y="4749840"/>
            <a:ext cx="13539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9" name=""/>
          <p:cNvSpPr/>
          <p:nvPr/>
        </p:nvSpPr>
        <p:spPr>
          <a:xfrm>
            <a:off x="5915160" y="4129200"/>
            <a:ext cx="1384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0" name=""/>
          <p:cNvSpPr/>
          <p:nvPr/>
        </p:nvSpPr>
        <p:spPr>
          <a:xfrm flipH="1">
            <a:off x="5913360" y="4633920"/>
            <a:ext cx="1400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1" name=""/>
          <p:cNvSpPr/>
          <p:nvPr/>
        </p:nvSpPr>
        <p:spPr>
          <a:xfrm>
            <a:off x="2093760" y="4784760"/>
            <a:ext cx="1800" cy="1155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2" name=""/>
          <p:cNvSpPr/>
          <p:nvPr/>
        </p:nvSpPr>
        <p:spPr>
          <a:xfrm flipV="1">
            <a:off x="2987640" y="479700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3" name=""/>
          <p:cNvSpPr/>
          <p:nvPr/>
        </p:nvSpPr>
        <p:spPr>
          <a:xfrm>
            <a:off x="4583160" y="2666880"/>
            <a:ext cx="3240" cy="126360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4" name=""/>
          <p:cNvSpPr/>
          <p:nvPr/>
        </p:nvSpPr>
        <p:spPr>
          <a:xfrm>
            <a:off x="5913360" y="2670120"/>
            <a:ext cx="0" cy="127944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5" name=""/>
          <p:cNvSpPr/>
          <p:nvPr/>
        </p:nvSpPr>
        <p:spPr>
          <a:xfrm>
            <a:off x="3589560" y="4045320"/>
            <a:ext cx="52776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O&amp;M</a:t>
            </a:r>
            <a:endParaRPr b="0" lang="en-US" sz="1200" strike="noStrike" u="none">
              <a:solidFill>
                <a:srgbClr val="000000"/>
              </a:solidFill>
              <a:effectLst/>
              <a:uFillTx/>
              <a:latin typeface="Arial"/>
            </a:endParaRPr>
          </a:p>
        </p:txBody>
      </p:sp>
      <p:sp>
        <p:nvSpPr>
          <p:cNvPr id="116" name=""/>
          <p:cNvSpPr/>
          <p:nvPr/>
        </p:nvSpPr>
        <p:spPr>
          <a:xfrm>
            <a:off x="3589560" y="3812040"/>
            <a:ext cx="49428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Coal</a:t>
            </a:r>
            <a:endParaRPr b="0" lang="en-US" sz="1200" strike="noStrike" u="none">
              <a:solidFill>
                <a:srgbClr val="000000"/>
              </a:solidFill>
              <a:effectLst/>
              <a:uFillTx/>
              <a:latin typeface="Arial"/>
            </a:endParaRPr>
          </a:p>
        </p:txBody>
      </p:sp>
      <p:sp>
        <p:nvSpPr>
          <p:cNvPr id="117" name=""/>
          <p:cNvSpPr/>
          <p:nvPr/>
        </p:nvSpPr>
        <p:spPr>
          <a:xfrm rot="1860000">
            <a:off x="3644640" y="3379320"/>
            <a:ext cx="690480" cy="1800"/>
          </a:xfrm>
          <a:prstGeom prst="rect">
            <a:avLst/>
          </a:prstGeom>
          <a:noFill/>
          <a:ln w="0">
            <a:noFill/>
          </a:ln>
        </p:spPr>
        <p:style>
          <a:lnRef idx="0"/>
          <a:fillRef idx="0"/>
          <a:effectRef idx="0"/>
          <a:fontRef idx="minor"/>
        </p:style>
        <p:txBody>
          <a:bodyPr wrap="none" lIns="90000" rIns="90000" tIns="-45000" bIns="-45000" anchor="ctr">
            <a:no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Royalty</a:t>
            </a:r>
            <a:endParaRPr b="0" lang="en-US" sz="1200" strike="noStrike" u="none">
              <a:solidFill>
                <a:srgbClr val="000000"/>
              </a:solidFill>
              <a:effectLst/>
              <a:uFillTx/>
              <a:latin typeface="Arial"/>
            </a:endParaRPr>
          </a:p>
        </p:txBody>
      </p:sp>
      <p:sp>
        <p:nvSpPr>
          <p:cNvPr id="118" name=""/>
          <p:cNvSpPr/>
          <p:nvPr/>
        </p:nvSpPr>
        <p:spPr>
          <a:xfrm>
            <a:off x="6320520" y="3893040"/>
            <a:ext cx="68904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Synfuel</a:t>
            </a:r>
            <a:endParaRPr b="0" lang="en-US" sz="1200" strike="noStrike" u="none">
              <a:solidFill>
                <a:srgbClr val="000000"/>
              </a:solidFill>
              <a:effectLst/>
              <a:uFillTx/>
              <a:latin typeface="Arial"/>
            </a:endParaRPr>
          </a:p>
        </p:txBody>
      </p:sp>
      <p:sp>
        <p:nvSpPr>
          <p:cNvPr id="119" name=""/>
          <p:cNvSpPr/>
          <p:nvPr/>
        </p:nvSpPr>
        <p:spPr>
          <a:xfrm>
            <a:off x="6097680" y="4596480"/>
            <a:ext cx="1141200" cy="459720"/>
          </a:xfrm>
          <a:prstGeom prst="rect">
            <a:avLst/>
          </a:prstGeom>
          <a:noFill/>
          <a:ln w="0">
            <a:noFill/>
          </a:ln>
        </p:spPr>
        <p:style>
          <a:lnRef idx="0"/>
          <a:fillRef idx="0"/>
          <a:effectRef idx="0"/>
          <a:fontRef idx="minor"/>
        </p:style>
        <p:txBody>
          <a:bodyPr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Synfuel Price</a:t>
            </a:r>
            <a:endParaRPr b="0" lang="en-US" sz="1200" strike="noStrike" u="none">
              <a:solidFill>
                <a:srgbClr val="000000"/>
              </a:solidFill>
              <a:effectLst/>
              <a:uFillTx/>
              <a:latin typeface="Arial"/>
            </a:endParaRPr>
          </a:p>
        </p:txBody>
      </p:sp>
      <p:sp>
        <p:nvSpPr>
          <p:cNvPr id="120" name=""/>
          <p:cNvSpPr/>
          <p:nvPr/>
        </p:nvSpPr>
        <p:spPr>
          <a:xfrm rot="19680000">
            <a:off x="5792400" y="3259440"/>
            <a:ext cx="156168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Contingent Payment</a:t>
            </a:r>
            <a:endParaRPr b="0" lang="en-US" sz="1200" strike="noStrike" u="none">
              <a:solidFill>
                <a:srgbClr val="000000"/>
              </a:solidFill>
              <a:effectLst/>
              <a:uFillTx/>
              <a:latin typeface="Arial"/>
            </a:endParaRPr>
          </a:p>
        </p:txBody>
      </p:sp>
      <p:sp>
        <p:nvSpPr>
          <p:cNvPr id="121" name=""/>
          <p:cNvSpPr/>
          <p:nvPr/>
        </p:nvSpPr>
        <p:spPr>
          <a:xfrm>
            <a:off x="5240160" y="2673360"/>
            <a:ext cx="0" cy="1262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2" name=""/>
          <p:cNvSpPr/>
          <p:nvPr/>
        </p:nvSpPr>
        <p:spPr>
          <a:xfrm rot="5400000">
            <a:off x="4309560" y="3201480"/>
            <a:ext cx="130716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95% Tax Credits</a:t>
            </a:r>
            <a:endParaRPr b="0" lang="en-US" sz="1200" strike="noStrike" u="none">
              <a:solidFill>
                <a:srgbClr val="000000"/>
              </a:solidFill>
              <a:effectLst/>
              <a:uFillTx/>
              <a:latin typeface="Arial"/>
            </a:endParaRPr>
          </a:p>
        </p:txBody>
      </p:sp>
      <p:sp>
        <p:nvSpPr>
          <p:cNvPr id="123" name=""/>
          <p:cNvSpPr/>
          <p:nvPr/>
        </p:nvSpPr>
        <p:spPr>
          <a:xfrm rot="16200000">
            <a:off x="5139000" y="3163320"/>
            <a:ext cx="116316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NOL &amp; Credits</a:t>
            </a:r>
            <a:endParaRPr b="0" lang="en-US" sz="1200" strike="noStrike" u="none">
              <a:solidFill>
                <a:srgbClr val="000000"/>
              </a:solidFill>
              <a:effectLst/>
              <a:uFillTx/>
              <a:latin typeface="Arial"/>
            </a:endParaRPr>
          </a:p>
        </p:txBody>
      </p:sp>
      <p:sp>
        <p:nvSpPr>
          <p:cNvPr id="124" name=""/>
          <p:cNvSpPr/>
          <p:nvPr/>
        </p:nvSpPr>
        <p:spPr>
          <a:xfrm>
            <a:off x="1849320" y="5129640"/>
            <a:ext cx="1414440" cy="459720"/>
          </a:xfrm>
          <a:prstGeom prst="rect">
            <a:avLst/>
          </a:prstGeom>
          <a:noFill/>
          <a:ln w="0">
            <a:noFill/>
          </a:ln>
        </p:spPr>
        <p:style>
          <a:lnRef idx="0"/>
          <a:fillRef idx="0"/>
          <a:effectRef idx="0"/>
          <a:fontRef idx="minor"/>
        </p:style>
        <p:txBody>
          <a:bodyPr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Agreement</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30BA0D2C-E150-476D-81E5-4310BD59569E}"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160812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SWAP AGREEMENT DETAIL (SYNFUEL-COAL SPREAD PRICE RISK)</a:t>
            </a:r>
            <a:endParaRPr b="1" lang="en-US" sz="1200" strike="noStrike" u="none">
              <a:solidFill>
                <a:srgbClr val="000000"/>
              </a:solidFill>
              <a:effectLst/>
              <a:uFillTx/>
              <a:latin typeface="Arial"/>
            </a:endParaRPr>
          </a:p>
        </p:txBody>
      </p:sp>
      <p:sp>
        <p:nvSpPr>
          <p:cNvPr id="126" name=""/>
          <p:cNvSpPr/>
          <p:nvPr/>
        </p:nvSpPr>
        <p:spPr>
          <a:xfrm>
            <a:off x="1608120" y="2797200"/>
            <a:ext cx="1325520" cy="1446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COAL</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PRODUCER</a:t>
            </a:r>
            <a:endParaRPr b="0" lang="en-US" sz="1200" strike="noStrike" u="none">
              <a:solidFill>
                <a:srgbClr val="000000"/>
              </a:solidFill>
              <a:effectLst/>
              <a:uFillTx/>
              <a:latin typeface="Arial"/>
            </a:endParaRPr>
          </a:p>
        </p:txBody>
      </p:sp>
      <p:sp>
        <p:nvSpPr>
          <p:cNvPr id="127" name=""/>
          <p:cNvSpPr/>
          <p:nvPr/>
        </p:nvSpPr>
        <p:spPr>
          <a:xfrm>
            <a:off x="4503600" y="2797200"/>
            <a:ext cx="1325880" cy="14461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ENA SYNFUEL LLC</a:t>
            </a:r>
            <a:endParaRPr b="0" lang="en-US" sz="1200" strike="noStrike" u="none">
              <a:solidFill>
                <a:srgbClr val="000000"/>
              </a:solidFill>
              <a:effectLst/>
              <a:uFillTx/>
              <a:latin typeface="Arial"/>
            </a:endParaRPr>
          </a:p>
        </p:txBody>
      </p:sp>
      <p:sp>
        <p:nvSpPr>
          <p:cNvPr id="128" name=""/>
          <p:cNvSpPr/>
          <p:nvPr/>
        </p:nvSpPr>
        <p:spPr>
          <a:xfrm>
            <a:off x="7437600" y="2806560"/>
            <a:ext cx="1325520" cy="14464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UTILITY SYNFUEL MARKET</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129" name=""/>
          <p:cNvSpPr/>
          <p:nvPr/>
        </p:nvSpPr>
        <p:spPr>
          <a:xfrm>
            <a:off x="6313320" y="2961360"/>
            <a:ext cx="68904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Synfuel</a:t>
            </a:r>
            <a:endParaRPr b="0" lang="en-US" sz="1200" strike="noStrike" u="none">
              <a:solidFill>
                <a:srgbClr val="000000"/>
              </a:solidFill>
              <a:effectLst/>
              <a:uFillTx/>
              <a:latin typeface="Arial"/>
            </a:endParaRPr>
          </a:p>
        </p:txBody>
      </p:sp>
      <p:sp>
        <p:nvSpPr>
          <p:cNvPr id="130" name=""/>
          <p:cNvSpPr/>
          <p:nvPr/>
        </p:nvSpPr>
        <p:spPr>
          <a:xfrm>
            <a:off x="5734080" y="3706920"/>
            <a:ext cx="1792080" cy="4395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Synfuel Price</a:t>
            </a:r>
            <a:endParaRPr b="0" lang="en-US" sz="1200" strike="noStrike" u="none">
              <a:solidFill>
                <a:srgbClr val="000000"/>
              </a:solidFill>
              <a:effectLst/>
              <a:uFillTx/>
              <a:latin typeface="Arial"/>
            </a:endParaRPr>
          </a:p>
        </p:txBody>
      </p:sp>
      <p:sp>
        <p:nvSpPr>
          <p:cNvPr id="131" name=""/>
          <p:cNvSpPr/>
          <p:nvPr/>
        </p:nvSpPr>
        <p:spPr>
          <a:xfrm flipH="1">
            <a:off x="3042720" y="3687840"/>
            <a:ext cx="12956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2" name=""/>
          <p:cNvSpPr/>
          <p:nvPr/>
        </p:nvSpPr>
        <p:spPr>
          <a:xfrm>
            <a:off x="3443760" y="2977200"/>
            <a:ext cx="49428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Coal</a:t>
            </a:r>
            <a:endParaRPr b="0" lang="en-US" sz="1200" strike="noStrike" u="none">
              <a:solidFill>
                <a:srgbClr val="000000"/>
              </a:solidFill>
              <a:effectLst/>
              <a:uFillTx/>
              <a:latin typeface="Arial"/>
            </a:endParaRPr>
          </a:p>
        </p:txBody>
      </p:sp>
      <p:sp>
        <p:nvSpPr>
          <p:cNvPr id="133" name=""/>
          <p:cNvSpPr/>
          <p:nvPr/>
        </p:nvSpPr>
        <p:spPr>
          <a:xfrm>
            <a:off x="3083760" y="3788280"/>
            <a:ext cx="139176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Coal Price</a:t>
            </a:r>
            <a:endParaRPr b="0" lang="en-US" sz="1200" strike="noStrike" u="none">
              <a:solidFill>
                <a:srgbClr val="000000"/>
              </a:solidFill>
              <a:effectLst/>
              <a:uFillTx/>
              <a:latin typeface="Arial"/>
            </a:endParaRPr>
          </a:p>
        </p:txBody>
      </p:sp>
      <p:sp>
        <p:nvSpPr>
          <p:cNvPr id="134" name=""/>
          <p:cNvSpPr/>
          <p:nvPr/>
        </p:nvSpPr>
        <p:spPr>
          <a:xfrm flipH="1">
            <a:off x="3065040" y="3208320"/>
            <a:ext cx="128268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5" name=""/>
          <p:cNvSpPr/>
          <p:nvPr/>
        </p:nvSpPr>
        <p:spPr>
          <a:xfrm flipH="1">
            <a:off x="5977080" y="3687840"/>
            <a:ext cx="1295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6" name=""/>
          <p:cNvSpPr/>
          <p:nvPr/>
        </p:nvSpPr>
        <p:spPr>
          <a:xfrm flipH="1">
            <a:off x="5986080" y="3208320"/>
            <a:ext cx="128268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7" name=""/>
          <p:cNvSpPr/>
          <p:nvPr/>
        </p:nvSpPr>
        <p:spPr>
          <a:xfrm>
            <a:off x="4491000" y="5321160"/>
            <a:ext cx="1325520" cy="14464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Monetizer SYNFUEL LLC</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138" name=""/>
          <p:cNvSpPr/>
          <p:nvPr/>
        </p:nvSpPr>
        <p:spPr>
          <a:xfrm>
            <a:off x="4889520" y="4356000"/>
            <a:ext cx="0" cy="889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9" name=""/>
          <p:cNvSpPr/>
          <p:nvPr/>
        </p:nvSpPr>
        <p:spPr>
          <a:xfrm flipV="1">
            <a:off x="5384880" y="4368960"/>
            <a:ext cx="0" cy="863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0" name=""/>
          <p:cNvSpPr/>
          <p:nvPr/>
        </p:nvSpPr>
        <p:spPr>
          <a:xfrm>
            <a:off x="5459400" y="4702320"/>
            <a:ext cx="2008080" cy="401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 Coal - Synfuel Spread ($5.50 per ton)</a:t>
            </a:r>
            <a:endParaRPr b="0" lang="en-US" sz="1200" strike="noStrike" u="none">
              <a:solidFill>
                <a:srgbClr val="000000"/>
              </a:solidFill>
              <a:effectLst/>
              <a:uFillTx/>
              <a:latin typeface="Arial"/>
            </a:endParaRPr>
          </a:p>
        </p:txBody>
      </p:sp>
      <p:sp>
        <p:nvSpPr>
          <p:cNvPr id="141" name=""/>
          <p:cNvSpPr/>
          <p:nvPr/>
        </p:nvSpPr>
        <p:spPr>
          <a:xfrm>
            <a:off x="2957400" y="4702320"/>
            <a:ext cx="1805040" cy="401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Floating (Market) Coal - Synfuel Spread</a:t>
            </a:r>
            <a:endParaRPr b="0" lang="en-US" sz="1200" strike="noStrike" u="none">
              <a:solidFill>
                <a:srgbClr val="000000"/>
              </a:solidFill>
              <a:effectLst/>
              <a:uFillTx/>
              <a:latin typeface="Arial"/>
            </a:endParaRPr>
          </a:p>
        </p:txBody>
      </p:sp>
      <p:sp>
        <p:nvSpPr>
          <p:cNvPr id="142" name=""/>
          <p:cNvSpPr/>
          <p:nvPr/>
        </p:nvSpPr>
        <p:spPr>
          <a:xfrm>
            <a:off x="2552760" y="4559400"/>
            <a:ext cx="5384880" cy="2438280"/>
          </a:xfrm>
          <a:prstGeom prst="rect">
            <a:avLst/>
          </a:prstGeom>
          <a:noFill/>
          <a:ln w="936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3" name=""/>
          <p:cNvSpPr/>
          <p:nvPr/>
        </p:nvSpPr>
        <p:spPr>
          <a:xfrm>
            <a:off x="6218280" y="5877000"/>
            <a:ext cx="1407960" cy="28728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Financial Swap</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43FD3D9B-4A60-4A7A-A183-52F12BD23DF4}"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183024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COST BREAKDOWN ($/TON)</a:t>
            </a:r>
            <a:endParaRPr b="1" lang="en-US" sz="1200" strike="noStrike" u="none">
              <a:solidFill>
                <a:srgbClr val="000000"/>
              </a:solidFill>
              <a:effectLst/>
              <a:uFillTx/>
              <a:latin typeface="Arial"/>
            </a:endParaRPr>
          </a:p>
        </p:txBody>
      </p:sp>
      <p:sp>
        <p:nvSpPr>
          <p:cNvPr id="145" name=""/>
          <p:cNvSpPr/>
          <p:nvPr/>
        </p:nvSpPr>
        <p:spPr>
          <a:xfrm>
            <a:off x="4775040" y="4589640"/>
            <a:ext cx="1068480" cy="290160"/>
          </a:xfrm>
          <a:prstGeom prst="rect">
            <a:avLst/>
          </a:prstGeom>
          <a:noFill/>
          <a:ln w="0">
            <a:noFill/>
          </a:ln>
        </p:spPr>
        <p:style>
          <a:lnRef idx="0"/>
          <a:fillRef idx="0"/>
          <a:effectRef idx="0"/>
          <a:fontRef idx="minor"/>
        </p:style>
        <p:txBody>
          <a:bodyPr lIns="90000" rIns="90000" tIns="46800" bIns="46800" anchor="ctr">
            <a:no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Monetizer Payment</a:t>
            </a:r>
            <a:endParaRPr b="0" lang="en-US" sz="1200" strike="noStrike" u="none">
              <a:solidFill>
                <a:srgbClr val="000000"/>
              </a:solidFill>
              <a:effectLst/>
              <a:uFillTx/>
              <a:latin typeface="Arial"/>
            </a:endParaRPr>
          </a:p>
        </p:txBody>
      </p:sp>
      <p:sp>
        <p:nvSpPr>
          <p:cNvPr id="146" name=""/>
          <p:cNvSpPr/>
          <p:nvPr/>
        </p:nvSpPr>
        <p:spPr>
          <a:xfrm>
            <a:off x="5672160" y="3409920"/>
            <a:ext cx="237960" cy="2633760"/>
          </a:xfrm>
          <a:custGeom>
            <a:avLst/>
            <a:gdLst>
              <a:gd name="textAreaLeft" fmla="*/ 151920 w 237960"/>
              <a:gd name="textAreaRight" fmla="*/ 238320 w 237960"/>
              <a:gd name="textAreaTop" fmla="*/ 68400 h 2633760"/>
              <a:gd name="textAreaBottom" fmla="*/ 2565360 h 26337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7" name=""/>
          <p:cNvSpPr/>
          <p:nvPr/>
        </p:nvSpPr>
        <p:spPr>
          <a:xfrm>
            <a:off x="7037280" y="3075120"/>
            <a:ext cx="1068480" cy="29052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Monetizer</a:t>
            </a:r>
            <a:endParaRPr b="0" lang="en-US" sz="1200" strike="noStrike" u="none">
              <a:solidFill>
                <a:srgbClr val="000000"/>
              </a:solidFill>
              <a:effectLst/>
              <a:uFillTx/>
              <a:latin typeface="Arial"/>
            </a:endParaRPr>
          </a:p>
        </p:txBody>
      </p:sp>
      <p:sp>
        <p:nvSpPr>
          <p:cNvPr id="148" name=""/>
          <p:cNvSpPr/>
          <p:nvPr/>
        </p:nvSpPr>
        <p:spPr>
          <a:xfrm>
            <a:off x="7047000" y="3441600"/>
            <a:ext cx="1068480" cy="29052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a:t>
            </a:r>
            <a:endParaRPr b="0" lang="en-US" sz="1200" strike="noStrike" u="none">
              <a:solidFill>
                <a:srgbClr val="000000"/>
              </a:solidFill>
              <a:effectLst/>
              <a:uFillTx/>
              <a:latin typeface="Arial"/>
            </a:endParaRPr>
          </a:p>
        </p:txBody>
      </p:sp>
      <p:sp>
        <p:nvSpPr>
          <p:cNvPr id="149" name=""/>
          <p:cNvSpPr/>
          <p:nvPr/>
        </p:nvSpPr>
        <p:spPr>
          <a:xfrm>
            <a:off x="7048440" y="4327560"/>
            <a:ext cx="1068480" cy="29052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Cost</a:t>
            </a:r>
            <a:endParaRPr b="0" lang="en-US" sz="1200" strike="noStrike" u="none">
              <a:solidFill>
                <a:srgbClr val="000000"/>
              </a:solidFill>
              <a:effectLst/>
              <a:uFillTx/>
              <a:latin typeface="Arial"/>
            </a:endParaRPr>
          </a:p>
        </p:txBody>
      </p:sp>
      <p:sp>
        <p:nvSpPr>
          <p:cNvPr id="150" name=""/>
          <p:cNvSpPr/>
          <p:nvPr/>
        </p:nvSpPr>
        <p:spPr>
          <a:xfrm>
            <a:off x="7042320" y="5454720"/>
            <a:ext cx="1662120" cy="27468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Contingent Payment to Pacificorp</a:t>
            </a:r>
            <a:endParaRPr b="0" lang="en-US" sz="1200" strike="noStrike" u="none">
              <a:solidFill>
                <a:srgbClr val="000000"/>
              </a:solidFill>
              <a:effectLst/>
              <a:uFillTx/>
              <a:latin typeface="Arial"/>
            </a:endParaRPr>
          </a:p>
        </p:txBody>
      </p:sp>
      <p:sp>
        <p:nvSpPr>
          <p:cNvPr id="151" name=""/>
          <p:cNvSpPr/>
          <p:nvPr/>
        </p:nvSpPr>
        <p:spPr>
          <a:xfrm>
            <a:off x="4095720" y="3303720"/>
            <a:ext cx="1068480" cy="29052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Tax Shield (NOL)</a:t>
            </a:r>
            <a:endParaRPr b="0" lang="en-US" sz="1200" strike="noStrike" u="none">
              <a:solidFill>
                <a:srgbClr val="000000"/>
              </a:solidFill>
              <a:effectLst/>
              <a:uFillTx/>
              <a:latin typeface="Arial"/>
            </a:endParaRPr>
          </a:p>
        </p:txBody>
      </p:sp>
      <p:sp>
        <p:nvSpPr>
          <p:cNvPr id="152" name=""/>
          <p:cNvSpPr/>
          <p:nvPr/>
        </p:nvSpPr>
        <p:spPr>
          <a:xfrm>
            <a:off x="4095720" y="5008680"/>
            <a:ext cx="1068480" cy="29052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Section 29 Tax Credit</a:t>
            </a:r>
            <a:endParaRPr b="0" lang="en-US" sz="1200" strike="noStrike" u="none">
              <a:solidFill>
                <a:srgbClr val="000000"/>
              </a:solidFill>
              <a:effectLst/>
              <a:uFillTx/>
              <a:latin typeface="Arial"/>
            </a:endParaRPr>
          </a:p>
        </p:txBody>
      </p:sp>
      <p:sp>
        <p:nvSpPr>
          <p:cNvPr id="153" name=""/>
          <p:cNvSpPr/>
          <p:nvPr/>
        </p:nvSpPr>
        <p:spPr>
          <a:xfrm>
            <a:off x="2933640" y="3906720"/>
            <a:ext cx="1190520" cy="2179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$25.10</a:t>
            </a:r>
            <a:endParaRPr b="0" lang="en-US" sz="1200" strike="noStrike" u="none">
              <a:solidFill>
                <a:srgbClr val="000000"/>
              </a:solidFill>
              <a:effectLst/>
              <a:uFillTx/>
              <a:latin typeface="Arial"/>
            </a:endParaRPr>
          </a:p>
        </p:txBody>
      </p:sp>
      <p:sp>
        <p:nvSpPr>
          <p:cNvPr id="154" name=""/>
          <p:cNvSpPr/>
          <p:nvPr/>
        </p:nvSpPr>
        <p:spPr>
          <a:xfrm>
            <a:off x="2933640" y="2998800"/>
            <a:ext cx="1190520" cy="907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$10.46</a:t>
            </a:r>
            <a:endParaRPr b="0" lang="en-US" sz="1200" strike="noStrike" u="none">
              <a:solidFill>
                <a:srgbClr val="000000"/>
              </a:solidFill>
              <a:effectLst/>
              <a:uFillTx/>
              <a:latin typeface="Arial"/>
            </a:endParaRPr>
          </a:p>
        </p:txBody>
      </p:sp>
      <p:sp>
        <p:nvSpPr>
          <p:cNvPr id="155" name=""/>
          <p:cNvSpPr/>
          <p:nvPr/>
        </p:nvSpPr>
        <p:spPr>
          <a:xfrm>
            <a:off x="5910120" y="2998800"/>
            <a:ext cx="1190880" cy="4017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$4.60</a:t>
            </a:r>
            <a:endParaRPr b="0" lang="en-US" sz="1200" strike="noStrike" u="none">
              <a:solidFill>
                <a:srgbClr val="000000"/>
              </a:solidFill>
              <a:effectLst/>
              <a:uFillTx/>
              <a:latin typeface="Arial"/>
            </a:endParaRPr>
          </a:p>
        </p:txBody>
      </p:sp>
      <p:sp>
        <p:nvSpPr>
          <p:cNvPr id="156" name=""/>
          <p:cNvSpPr/>
          <p:nvPr/>
        </p:nvSpPr>
        <p:spPr>
          <a:xfrm>
            <a:off x="5910120" y="3400560"/>
            <a:ext cx="1190880" cy="41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$4.81</a:t>
            </a:r>
            <a:endParaRPr b="0" lang="en-US" sz="1200" strike="noStrike" u="none">
              <a:solidFill>
                <a:srgbClr val="000000"/>
              </a:solidFill>
              <a:effectLst/>
              <a:uFillTx/>
              <a:latin typeface="Arial"/>
            </a:endParaRPr>
          </a:p>
        </p:txBody>
      </p:sp>
      <p:sp>
        <p:nvSpPr>
          <p:cNvPr id="157" name=""/>
          <p:cNvSpPr/>
          <p:nvPr/>
        </p:nvSpPr>
        <p:spPr>
          <a:xfrm>
            <a:off x="5910120" y="3816360"/>
            <a:ext cx="1190880" cy="1311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$15.64</a:t>
            </a:r>
            <a:endParaRPr b="0" lang="en-US" sz="1200" strike="noStrike" u="none">
              <a:solidFill>
                <a:srgbClr val="000000"/>
              </a:solidFill>
              <a:effectLst/>
              <a:uFillTx/>
              <a:latin typeface="Arial"/>
            </a:endParaRPr>
          </a:p>
        </p:txBody>
      </p:sp>
      <p:sp>
        <p:nvSpPr>
          <p:cNvPr id="158" name=""/>
          <p:cNvSpPr/>
          <p:nvPr/>
        </p:nvSpPr>
        <p:spPr>
          <a:xfrm>
            <a:off x="5910120" y="5127480"/>
            <a:ext cx="1190880" cy="952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$10.50</a:t>
            </a:r>
            <a:endParaRPr b="0" lang="en-US" sz="1200" strike="noStrike" u="none">
              <a:solidFill>
                <a:srgbClr val="000000"/>
              </a:solidFill>
              <a:effectLst/>
              <a:uFillTx/>
              <a:latin typeface="Arial"/>
            </a:endParaRPr>
          </a:p>
        </p:txBody>
      </p:sp>
      <p:sp>
        <p:nvSpPr>
          <p:cNvPr id="159" name=""/>
          <p:cNvSpPr/>
          <p:nvPr/>
        </p:nvSpPr>
        <p:spPr>
          <a:xfrm>
            <a:off x="2885760" y="6278040"/>
            <a:ext cx="1307160" cy="3376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Tax Benefits</a:t>
            </a:r>
            <a:endParaRPr b="0" lang="en-US" sz="1600" strike="noStrike" u="none">
              <a:solidFill>
                <a:srgbClr val="000000"/>
              </a:solidFill>
              <a:effectLst/>
              <a:uFillTx/>
              <a:latin typeface="Arial"/>
            </a:endParaRPr>
          </a:p>
        </p:txBody>
      </p:sp>
      <p:sp>
        <p:nvSpPr>
          <p:cNvPr id="160" name=""/>
          <p:cNvSpPr/>
          <p:nvPr/>
        </p:nvSpPr>
        <p:spPr>
          <a:xfrm>
            <a:off x="5923080" y="6252840"/>
            <a:ext cx="1194840" cy="3376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Breakdown</a:t>
            </a:r>
            <a:endParaRPr b="0" lang="en-US" sz="1600" strike="noStrike" u="none">
              <a:solidFill>
                <a:srgbClr val="000000"/>
              </a:solidFill>
              <a:effectLst/>
              <a:uFillTx/>
              <a:latin typeface="Arial"/>
            </a:endParaRPr>
          </a:p>
        </p:txBody>
      </p:sp>
      <p:sp>
        <p:nvSpPr>
          <p:cNvPr id="161" name=""/>
          <p:cNvSpPr/>
          <p:nvPr/>
        </p:nvSpPr>
        <p:spPr>
          <a:xfrm>
            <a:off x="3122640" y="2610360"/>
            <a:ext cx="809640" cy="307440"/>
          </a:xfrm>
          <a:prstGeom prst="rect">
            <a:avLst/>
          </a:prstGeom>
          <a:noFill/>
          <a:ln w="0">
            <a:noFill/>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$35.56</a:t>
            </a:r>
            <a:endParaRPr b="0" lang="en-US" sz="1400" strike="noStrike" u="none">
              <a:solidFill>
                <a:srgbClr val="000000"/>
              </a:solidFill>
              <a:effectLst/>
              <a:uFillTx/>
              <a:latin typeface="Arial"/>
            </a:endParaRPr>
          </a:p>
        </p:txBody>
      </p:sp>
      <p:sp>
        <p:nvSpPr>
          <p:cNvPr id="162" name=""/>
          <p:cNvSpPr/>
          <p:nvPr/>
        </p:nvSpPr>
        <p:spPr>
          <a:xfrm>
            <a:off x="6163920" y="2608560"/>
            <a:ext cx="72612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$35.56</a:t>
            </a:r>
            <a:endParaRPr b="0" lang="en-US" sz="1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A37843A2-E721-45F7-BAB7-DEDCAE74266F}"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3" name=""/>
          <p:cNvSpPr/>
          <p:nvPr/>
        </p:nvSpPr>
        <p:spPr>
          <a:xfrm>
            <a:off x="2614680" y="2413080"/>
            <a:ext cx="613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4" name=""/>
          <p:cNvSpPr/>
          <p:nvPr/>
        </p:nvSpPr>
        <p:spPr>
          <a:xfrm>
            <a:off x="1395360" y="1536840"/>
            <a:ext cx="731376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 PACIFICORP RISK ANALYSIS</a:t>
            </a:r>
            <a:endParaRPr b="0" lang="en-US" sz="1200" strike="noStrike" u="none">
              <a:solidFill>
                <a:srgbClr val="000000"/>
              </a:solidFill>
              <a:effectLst/>
              <a:uFillTx/>
              <a:latin typeface="Arial"/>
            </a:endParaRPr>
          </a:p>
        </p:txBody>
      </p:sp>
      <p:sp>
        <p:nvSpPr>
          <p:cNvPr id="165" name=""/>
          <p:cNvSpPr/>
          <p:nvPr/>
        </p:nvSpPr>
        <p:spPr>
          <a:xfrm>
            <a:off x="1351080" y="2627280"/>
            <a:ext cx="1135080" cy="67320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Tax Risk</a:t>
            </a:r>
            <a:endParaRPr b="0" lang="en-US" sz="1100" strike="noStrike" u="none">
              <a:solidFill>
                <a:srgbClr val="000000"/>
              </a:solidFill>
              <a:effectLst/>
              <a:uFillTx/>
              <a:latin typeface="Arial"/>
            </a:endParaRPr>
          </a:p>
        </p:txBody>
      </p:sp>
      <p:sp>
        <p:nvSpPr>
          <p:cNvPr id="166" name=""/>
          <p:cNvSpPr/>
          <p:nvPr/>
        </p:nvSpPr>
        <p:spPr>
          <a:xfrm>
            <a:off x="1351080" y="3522600"/>
            <a:ext cx="1122120" cy="673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Monetization Risk</a:t>
            </a:r>
            <a:endParaRPr b="0" lang="en-US" sz="1100" strike="noStrike" u="none">
              <a:solidFill>
                <a:srgbClr val="000000"/>
              </a:solidFill>
              <a:effectLst/>
              <a:uFillTx/>
              <a:latin typeface="Arial"/>
            </a:endParaRPr>
          </a:p>
        </p:txBody>
      </p:sp>
      <p:sp>
        <p:nvSpPr>
          <p:cNvPr id="167" name=""/>
          <p:cNvSpPr/>
          <p:nvPr/>
        </p:nvSpPr>
        <p:spPr>
          <a:xfrm>
            <a:off x="1363680" y="5297400"/>
            <a:ext cx="1120680" cy="76212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Siting Risk</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168" name=""/>
          <p:cNvSpPr/>
          <p:nvPr/>
        </p:nvSpPr>
        <p:spPr>
          <a:xfrm>
            <a:off x="2562120" y="2590920"/>
            <a:ext cx="2243160" cy="7030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facilities will not continue to qualify for tax credits</a:t>
            </a:r>
            <a:endParaRPr b="0" lang="en-US" sz="1100" strike="noStrike" u="none">
              <a:solidFill>
                <a:srgbClr val="000000"/>
              </a:solidFill>
              <a:effectLst/>
              <a:uFillTx/>
              <a:latin typeface="Arial"/>
            </a:endParaRPr>
          </a:p>
        </p:txBody>
      </p:sp>
      <p:sp>
        <p:nvSpPr>
          <p:cNvPr id="169" name=""/>
          <p:cNvSpPr/>
          <p:nvPr/>
        </p:nvSpPr>
        <p:spPr>
          <a:xfrm>
            <a:off x="6496200" y="2595960"/>
            <a:ext cx="3355920" cy="93276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PLR’s have already been granted on the operations of XX of  the machines.</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PLR’s have also been granted on the modifications of XX of the machines.</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Arial"/>
            </a:endParaRPr>
          </a:p>
        </p:txBody>
      </p:sp>
      <p:sp>
        <p:nvSpPr>
          <p:cNvPr id="170" name=""/>
          <p:cNvSpPr/>
          <p:nvPr/>
        </p:nvSpPr>
        <p:spPr>
          <a:xfrm>
            <a:off x="6454800" y="4302360"/>
            <a:ext cx="3079800" cy="93276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Machines have operated at levels of 1 MM tpy in the past.</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will seek warrants from Pacificorp to both machine operating costs and production levels.  </a:t>
            </a:r>
            <a:endParaRPr b="0" lang="en-US" sz="1100" strike="noStrike" u="none">
              <a:solidFill>
                <a:srgbClr val="000000"/>
              </a:solidFill>
              <a:effectLst/>
              <a:uFillTx/>
              <a:latin typeface="Arial"/>
            </a:endParaRPr>
          </a:p>
        </p:txBody>
      </p:sp>
      <p:sp>
        <p:nvSpPr>
          <p:cNvPr id="171" name=""/>
          <p:cNvSpPr/>
          <p:nvPr/>
        </p:nvSpPr>
        <p:spPr>
          <a:xfrm>
            <a:off x="2545560" y="2102760"/>
            <a:ext cx="1193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Description</a:t>
            </a:r>
            <a:endParaRPr b="0" lang="en-US" sz="1100" strike="noStrike" u="none">
              <a:solidFill>
                <a:srgbClr val="000000"/>
              </a:solidFill>
              <a:effectLst/>
              <a:uFillTx/>
              <a:latin typeface="Arial"/>
            </a:endParaRPr>
          </a:p>
        </p:txBody>
      </p:sp>
      <p:sp>
        <p:nvSpPr>
          <p:cNvPr id="172" name=""/>
          <p:cNvSpPr/>
          <p:nvPr/>
        </p:nvSpPr>
        <p:spPr>
          <a:xfrm>
            <a:off x="4861080" y="2011320"/>
            <a:ext cx="954000" cy="3970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Probability</a:t>
            </a:r>
            <a:endParaRPr b="0" lang="en-US" sz="1100" strike="noStrike" u="none">
              <a:solidFill>
                <a:srgbClr val="000000"/>
              </a:solidFill>
              <a:effectLst/>
              <a:uFillTx/>
              <a:latin typeface="Arial"/>
            </a:endParaRPr>
          </a:p>
        </p:txBody>
      </p:sp>
      <p:sp>
        <p:nvSpPr>
          <p:cNvPr id="173" name=""/>
          <p:cNvSpPr/>
          <p:nvPr/>
        </p:nvSpPr>
        <p:spPr>
          <a:xfrm>
            <a:off x="4869000" y="258696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174" name=""/>
          <p:cNvSpPr/>
          <p:nvPr/>
        </p:nvSpPr>
        <p:spPr>
          <a:xfrm>
            <a:off x="6933240" y="2177280"/>
            <a:ext cx="16534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Mitigation Strategy</a:t>
            </a:r>
            <a:endParaRPr b="0" lang="en-US" sz="1100" strike="noStrike" u="none">
              <a:solidFill>
                <a:srgbClr val="000000"/>
              </a:solidFill>
              <a:effectLst/>
              <a:uFillTx/>
              <a:latin typeface="Arial"/>
            </a:endParaRPr>
          </a:p>
        </p:txBody>
      </p:sp>
      <p:sp>
        <p:nvSpPr>
          <p:cNvPr id="175" name=""/>
          <p:cNvSpPr/>
          <p:nvPr/>
        </p:nvSpPr>
        <p:spPr>
          <a:xfrm>
            <a:off x="2571840" y="3503520"/>
            <a:ext cx="1998720" cy="6811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a monetizer will not step up to buy the facility. </a:t>
            </a:r>
            <a:endParaRPr b="0" lang="en-US" sz="1100" strike="noStrike" u="none">
              <a:solidFill>
                <a:srgbClr val="000000"/>
              </a:solidFill>
              <a:effectLst/>
              <a:uFillTx/>
              <a:latin typeface="Arial"/>
            </a:endParaRPr>
          </a:p>
        </p:txBody>
      </p:sp>
      <p:sp>
        <p:nvSpPr>
          <p:cNvPr id="176" name=""/>
          <p:cNvSpPr/>
          <p:nvPr/>
        </p:nvSpPr>
        <p:spPr>
          <a:xfrm>
            <a:off x="4861800" y="3509280"/>
            <a:ext cx="45360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Med</a:t>
            </a:r>
            <a:endParaRPr b="0" lang="en-US" sz="1100" strike="noStrike" u="none">
              <a:solidFill>
                <a:srgbClr val="000000"/>
              </a:solidFill>
              <a:effectLst/>
              <a:uFillTx/>
              <a:latin typeface="Arial"/>
            </a:endParaRPr>
          </a:p>
        </p:txBody>
      </p:sp>
      <p:sp>
        <p:nvSpPr>
          <p:cNvPr id="177" name=""/>
          <p:cNvSpPr/>
          <p:nvPr/>
        </p:nvSpPr>
        <p:spPr>
          <a:xfrm>
            <a:off x="2556000" y="5222880"/>
            <a:ext cx="1652400" cy="4906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ENA is unable to place four synfuel facilities</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178" name=""/>
          <p:cNvSpPr/>
          <p:nvPr/>
        </p:nvSpPr>
        <p:spPr>
          <a:xfrm>
            <a:off x="4872240" y="525564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179" name=""/>
          <p:cNvSpPr/>
          <p:nvPr/>
        </p:nvSpPr>
        <p:spPr>
          <a:xfrm>
            <a:off x="6461280" y="5254200"/>
            <a:ext cx="2960640" cy="4294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already has developed a list of multiple suitable sites</a:t>
            </a:r>
            <a:endParaRPr b="0" lang="en-US" sz="1100" strike="noStrike" u="none">
              <a:solidFill>
                <a:srgbClr val="000000"/>
              </a:solidFill>
              <a:effectLst/>
              <a:uFillTx/>
              <a:latin typeface="Arial"/>
            </a:endParaRPr>
          </a:p>
        </p:txBody>
      </p:sp>
      <p:sp>
        <p:nvSpPr>
          <p:cNvPr id="180" name=""/>
          <p:cNvSpPr/>
          <p:nvPr/>
        </p:nvSpPr>
        <p:spPr>
          <a:xfrm>
            <a:off x="5950080" y="2036880"/>
            <a:ext cx="83952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Potential Impact</a:t>
            </a:r>
            <a:endParaRPr b="0" lang="en-US" sz="1100" strike="noStrike" u="none">
              <a:solidFill>
                <a:srgbClr val="000000"/>
              </a:solidFill>
              <a:effectLst/>
              <a:uFillTx/>
              <a:latin typeface="Arial"/>
            </a:endParaRPr>
          </a:p>
        </p:txBody>
      </p:sp>
      <p:sp>
        <p:nvSpPr>
          <p:cNvPr id="181" name=""/>
          <p:cNvSpPr/>
          <p:nvPr/>
        </p:nvSpPr>
        <p:spPr>
          <a:xfrm>
            <a:off x="5958000" y="258048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182" name=""/>
          <p:cNvSpPr/>
          <p:nvPr/>
        </p:nvSpPr>
        <p:spPr>
          <a:xfrm>
            <a:off x="5951880" y="349992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183" name=""/>
          <p:cNvSpPr/>
          <p:nvPr/>
        </p:nvSpPr>
        <p:spPr>
          <a:xfrm>
            <a:off x="5961240" y="524916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184" name=""/>
          <p:cNvSpPr/>
          <p:nvPr/>
        </p:nvSpPr>
        <p:spPr>
          <a:xfrm>
            <a:off x="6446880" y="3497400"/>
            <a:ext cx="3271680" cy="76500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attempting to identify monetizer prior to</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closing, establishing critical terms of transaction</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with several potential buyers such as Deutsche Bank </a:t>
            </a:r>
            <a:endParaRPr b="0" lang="en-US" sz="1100" strike="noStrike" u="none">
              <a:solidFill>
                <a:srgbClr val="000000"/>
              </a:solidFill>
              <a:effectLst/>
              <a:uFillTx/>
              <a:latin typeface="Arial"/>
            </a:endParaRPr>
          </a:p>
        </p:txBody>
      </p:sp>
      <p:sp>
        <p:nvSpPr>
          <p:cNvPr id="185" name=""/>
          <p:cNvSpPr/>
          <p:nvPr/>
        </p:nvSpPr>
        <p:spPr>
          <a:xfrm>
            <a:off x="1376280" y="4348080"/>
            <a:ext cx="1122480" cy="673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925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Performance </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Risk / O&amp;M Price Risk</a:t>
            </a:r>
            <a:endParaRPr b="0" lang="en-US" sz="1100" strike="noStrike" u="none">
              <a:solidFill>
                <a:srgbClr val="000000"/>
              </a:solidFill>
              <a:effectLst/>
              <a:uFillTx/>
              <a:latin typeface="Arial"/>
            </a:endParaRPr>
          </a:p>
        </p:txBody>
      </p:sp>
      <p:sp>
        <p:nvSpPr>
          <p:cNvPr id="186" name=""/>
          <p:cNvSpPr/>
          <p:nvPr/>
        </p:nvSpPr>
        <p:spPr>
          <a:xfrm>
            <a:off x="2572200" y="4302000"/>
            <a:ext cx="1934280" cy="76500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facilities will not </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operate at pro-forma levels, </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also that costs will exceed </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pro-forma. </a:t>
            </a:r>
            <a:endParaRPr b="0" lang="en-US" sz="1100" strike="noStrike" u="none">
              <a:solidFill>
                <a:srgbClr val="000000"/>
              </a:solidFill>
              <a:effectLst/>
              <a:uFillTx/>
              <a:latin typeface="Arial"/>
            </a:endParaRPr>
          </a:p>
        </p:txBody>
      </p:sp>
      <p:sp>
        <p:nvSpPr>
          <p:cNvPr id="187" name=""/>
          <p:cNvSpPr/>
          <p:nvPr/>
        </p:nvSpPr>
        <p:spPr>
          <a:xfrm>
            <a:off x="4869000" y="430164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188" name=""/>
          <p:cNvSpPr/>
          <p:nvPr/>
        </p:nvSpPr>
        <p:spPr>
          <a:xfrm>
            <a:off x="5958000" y="429516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33FDF252-94F9-424B-A5E8-3F8ED92F4028}"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9" name=""/>
          <p:cNvSpPr/>
          <p:nvPr/>
        </p:nvSpPr>
        <p:spPr>
          <a:xfrm>
            <a:off x="2643120" y="2413080"/>
            <a:ext cx="613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0" name=""/>
          <p:cNvSpPr/>
          <p:nvPr/>
        </p:nvSpPr>
        <p:spPr>
          <a:xfrm>
            <a:off x="1595520" y="1336680"/>
            <a:ext cx="731340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RISK ANALYSIS</a:t>
            </a:r>
            <a:endParaRPr b="0" lang="en-US" sz="1200" strike="noStrike" u="none">
              <a:solidFill>
                <a:srgbClr val="000000"/>
              </a:solidFill>
              <a:effectLst/>
              <a:uFillTx/>
              <a:latin typeface="Arial"/>
            </a:endParaRPr>
          </a:p>
        </p:txBody>
      </p:sp>
      <p:sp>
        <p:nvSpPr>
          <p:cNvPr id="191" name=""/>
          <p:cNvSpPr/>
          <p:nvPr/>
        </p:nvSpPr>
        <p:spPr>
          <a:xfrm>
            <a:off x="1351080" y="2627280"/>
            <a:ext cx="1135080" cy="67320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Coal-Synfuel </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Price Spread</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192" name=""/>
          <p:cNvSpPr/>
          <p:nvPr/>
        </p:nvSpPr>
        <p:spPr>
          <a:xfrm>
            <a:off x="1351080" y="3522600"/>
            <a:ext cx="1122120" cy="673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Coal Supply</a:t>
            </a:r>
            <a:endParaRPr b="0" lang="en-US" sz="1100" strike="noStrike" u="none">
              <a:solidFill>
                <a:srgbClr val="000000"/>
              </a:solidFill>
              <a:effectLst/>
              <a:uFillTx/>
              <a:latin typeface="Arial"/>
            </a:endParaRPr>
          </a:p>
        </p:txBody>
      </p:sp>
      <p:sp>
        <p:nvSpPr>
          <p:cNvPr id="193" name=""/>
          <p:cNvSpPr/>
          <p:nvPr/>
        </p:nvSpPr>
        <p:spPr>
          <a:xfrm>
            <a:off x="1363680" y="5183280"/>
            <a:ext cx="1120680" cy="76176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Credit Risk</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194" name=""/>
          <p:cNvSpPr/>
          <p:nvPr/>
        </p:nvSpPr>
        <p:spPr>
          <a:xfrm>
            <a:off x="2574000" y="2102760"/>
            <a:ext cx="1193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Description</a:t>
            </a:r>
            <a:endParaRPr b="0" lang="en-US" sz="1100" strike="noStrike" u="none">
              <a:solidFill>
                <a:srgbClr val="000000"/>
              </a:solidFill>
              <a:effectLst/>
              <a:uFillTx/>
              <a:latin typeface="Arial"/>
            </a:endParaRPr>
          </a:p>
        </p:txBody>
      </p:sp>
      <p:sp>
        <p:nvSpPr>
          <p:cNvPr id="195" name=""/>
          <p:cNvSpPr/>
          <p:nvPr/>
        </p:nvSpPr>
        <p:spPr>
          <a:xfrm>
            <a:off x="4889520" y="2011320"/>
            <a:ext cx="954000" cy="3970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Probability</a:t>
            </a:r>
            <a:endParaRPr b="0" lang="en-US" sz="1100" strike="noStrike" u="none">
              <a:solidFill>
                <a:srgbClr val="000000"/>
              </a:solidFill>
              <a:effectLst/>
              <a:uFillTx/>
              <a:latin typeface="Arial"/>
            </a:endParaRPr>
          </a:p>
        </p:txBody>
      </p:sp>
      <p:sp>
        <p:nvSpPr>
          <p:cNvPr id="196" name=""/>
          <p:cNvSpPr/>
          <p:nvPr/>
        </p:nvSpPr>
        <p:spPr>
          <a:xfrm>
            <a:off x="6961680" y="2177280"/>
            <a:ext cx="16534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Mitigation Strategy</a:t>
            </a:r>
            <a:endParaRPr b="0" lang="en-US" sz="1100" strike="noStrike" u="none">
              <a:solidFill>
                <a:srgbClr val="000000"/>
              </a:solidFill>
              <a:effectLst/>
              <a:uFillTx/>
              <a:latin typeface="Arial"/>
            </a:endParaRPr>
          </a:p>
        </p:txBody>
      </p:sp>
      <p:sp>
        <p:nvSpPr>
          <p:cNvPr id="197" name=""/>
          <p:cNvSpPr/>
          <p:nvPr/>
        </p:nvSpPr>
        <p:spPr>
          <a:xfrm>
            <a:off x="2584440" y="2570040"/>
            <a:ext cx="1652760" cy="4906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spread blows out beyond $5.00 per ton </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198" name=""/>
          <p:cNvSpPr/>
          <p:nvPr/>
        </p:nvSpPr>
        <p:spPr>
          <a:xfrm>
            <a:off x="4900680" y="260280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199" name=""/>
          <p:cNvSpPr/>
          <p:nvPr/>
        </p:nvSpPr>
        <p:spPr>
          <a:xfrm>
            <a:off x="6489720" y="2611440"/>
            <a:ext cx="2960640" cy="76500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takes short position on synfuel market spread, which has compressed to $1.50per  on the Ohio River.  Term forward sales to utilities  </a:t>
            </a:r>
            <a:endParaRPr b="0" lang="en-US" sz="1100" strike="noStrike" u="none">
              <a:solidFill>
                <a:srgbClr val="000000"/>
              </a:solidFill>
              <a:effectLst/>
              <a:uFillTx/>
              <a:latin typeface="Arial"/>
            </a:endParaRPr>
          </a:p>
        </p:txBody>
      </p:sp>
      <p:sp>
        <p:nvSpPr>
          <p:cNvPr id="200" name=""/>
          <p:cNvSpPr/>
          <p:nvPr/>
        </p:nvSpPr>
        <p:spPr>
          <a:xfrm>
            <a:off x="5978520" y="2036880"/>
            <a:ext cx="83988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Potential Impact</a:t>
            </a:r>
            <a:endParaRPr b="0" lang="en-US" sz="1100" strike="noStrike" u="none">
              <a:solidFill>
                <a:srgbClr val="000000"/>
              </a:solidFill>
              <a:effectLst/>
              <a:uFillTx/>
              <a:latin typeface="Arial"/>
            </a:endParaRPr>
          </a:p>
        </p:txBody>
      </p:sp>
      <p:sp>
        <p:nvSpPr>
          <p:cNvPr id="201" name=""/>
          <p:cNvSpPr/>
          <p:nvPr/>
        </p:nvSpPr>
        <p:spPr>
          <a:xfrm>
            <a:off x="5990040" y="259668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202" name=""/>
          <p:cNvSpPr/>
          <p:nvPr/>
        </p:nvSpPr>
        <p:spPr>
          <a:xfrm>
            <a:off x="1376280" y="4348080"/>
            <a:ext cx="1122480" cy="673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Synfuel Offtake</a:t>
            </a:r>
            <a:endParaRPr b="0" lang="en-US" sz="1100" strike="noStrike" u="none">
              <a:solidFill>
                <a:srgbClr val="000000"/>
              </a:solidFill>
              <a:effectLst/>
              <a:uFillTx/>
              <a:latin typeface="Arial"/>
            </a:endParaRPr>
          </a:p>
        </p:txBody>
      </p:sp>
      <p:sp>
        <p:nvSpPr>
          <p:cNvPr id="203" name=""/>
          <p:cNvSpPr/>
          <p:nvPr/>
        </p:nvSpPr>
        <p:spPr>
          <a:xfrm>
            <a:off x="2584440" y="3497400"/>
            <a:ext cx="1652760" cy="4903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ENA can not source 6 MM tons per year of 12,500 btu coal</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04" name=""/>
          <p:cNvSpPr/>
          <p:nvPr/>
        </p:nvSpPr>
        <p:spPr>
          <a:xfrm>
            <a:off x="4875480" y="349200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205" name=""/>
          <p:cNvSpPr/>
          <p:nvPr/>
        </p:nvSpPr>
        <p:spPr>
          <a:xfrm>
            <a:off x="6502320" y="3498120"/>
            <a:ext cx="2960640" cy="2617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Desk will take this risk  </a:t>
            </a:r>
            <a:endParaRPr b="0" lang="en-US" sz="1100" strike="noStrike" u="none">
              <a:solidFill>
                <a:srgbClr val="000000"/>
              </a:solidFill>
              <a:effectLst/>
              <a:uFillTx/>
              <a:latin typeface="Arial"/>
            </a:endParaRPr>
          </a:p>
        </p:txBody>
      </p:sp>
      <p:sp>
        <p:nvSpPr>
          <p:cNvPr id="206" name=""/>
          <p:cNvSpPr/>
          <p:nvPr/>
        </p:nvSpPr>
        <p:spPr>
          <a:xfrm>
            <a:off x="5964480" y="348552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207" name=""/>
          <p:cNvSpPr/>
          <p:nvPr/>
        </p:nvSpPr>
        <p:spPr>
          <a:xfrm>
            <a:off x="2584440" y="4272120"/>
            <a:ext cx="1652760" cy="4903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ENA can not sell 12 MM tons per year of synfuel</a:t>
            </a:r>
            <a:endParaRPr b="0" lang="en-US" sz="1100" strike="noStrike" u="none">
              <a:solidFill>
                <a:srgbClr val="000000"/>
              </a:solidFill>
              <a:effectLst/>
              <a:uFillTx/>
              <a:latin typeface="Arial"/>
            </a:endParaRPr>
          </a:p>
        </p:txBody>
      </p:sp>
      <p:sp>
        <p:nvSpPr>
          <p:cNvPr id="208" name=""/>
          <p:cNvSpPr/>
          <p:nvPr/>
        </p:nvSpPr>
        <p:spPr>
          <a:xfrm>
            <a:off x="4875480" y="426672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209" name=""/>
          <p:cNvSpPr/>
          <p:nvPr/>
        </p:nvSpPr>
        <p:spPr>
          <a:xfrm>
            <a:off x="6489720" y="4260240"/>
            <a:ext cx="2960640" cy="2617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Desk will take this risk  </a:t>
            </a:r>
            <a:endParaRPr b="0" lang="en-US" sz="1100" strike="noStrike" u="none">
              <a:solidFill>
                <a:srgbClr val="000000"/>
              </a:solidFill>
              <a:effectLst/>
              <a:uFillTx/>
              <a:latin typeface="Arial"/>
            </a:endParaRPr>
          </a:p>
        </p:txBody>
      </p:sp>
      <p:sp>
        <p:nvSpPr>
          <p:cNvPr id="210" name=""/>
          <p:cNvSpPr/>
          <p:nvPr/>
        </p:nvSpPr>
        <p:spPr>
          <a:xfrm>
            <a:off x="5964480" y="426024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211" name=""/>
          <p:cNvSpPr/>
          <p:nvPr/>
        </p:nvSpPr>
        <p:spPr>
          <a:xfrm>
            <a:off x="2584440" y="5199120"/>
            <a:ext cx="1652760" cy="4903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is guaranteeing coal supplier, operator, and consumer credit </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12" name=""/>
          <p:cNvSpPr/>
          <p:nvPr/>
        </p:nvSpPr>
        <p:spPr>
          <a:xfrm>
            <a:off x="4875480" y="519372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213" name=""/>
          <p:cNvSpPr/>
          <p:nvPr/>
        </p:nvSpPr>
        <p:spPr>
          <a:xfrm>
            <a:off x="6502320" y="5174640"/>
            <a:ext cx="2960640" cy="2617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 risk premium  </a:t>
            </a:r>
            <a:endParaRPr b="0" lang="en-US" sz="1100" strike="noStrike" u="none">
              <a:solidFill>
                <a:srgbClr val="000000"/>
              </a:solidFill>
              <a:effectLst/>
              <a:uFillTx/>
              <a:latin typeface="Arial"/>
            </a:endParaRPr>
          </a:p>
        </p:txBody>
      </p:sp>
      <p:sp>
        <p:nvSpPr>
          <p:cNvPr id="214" name=""/>
          <p:cNvSpPr/>
          <p:nvPr/>
        </p:nvSpPr>
        <p:spPr>
          <a:xfrm>
            <a:off x="5964480" y="518724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285A44AE-7F82-4D52-819B-797B16EA0E50}"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5" name=""/>
          <p:cNvSpPr/>
          <p:nvPr/>
        </p:nvSpPr>
        <p:spPr>
          <a:xfrm>
            <a:off x="2643120" y="1712880"/>
            <a:ext cx="613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6" name=""/>
          <p:cNvSpPr/>
          <p:nvPr/>
        </p:nvSpPr>
        <p:spPr>
          <a:xfrm>
            <a:off x="1550880" y="1050840"/>
            <a:ext cx="731376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RISK ANALYSIS</a:t>
            </a:r>
            <a:endParaRPr b="0" lang="en-US" sz="1200" strike="noStrike" u="none">
              <a:solidFill>
                <a:srgbClr val="000000"/>
              </a:solidFill>
              <a:effectLst/>
              <a:uFillTx/>
              <a:latin typeface="Arial"/>
            </a:endParaRPr>
          </a:p>
        </p:txBody>
      </p:sp>
      <p:sp>
        <p:nvSpPr>
          <p:cNvPr id="217" name=""/>
          <p:cNvSpPr/>
          <p:nvPr/>
        </p:nvSpPr>
        <p:spPr>
          <a:xfrm>
            <a:off x="1351080" y="1927080"/>
            <a:ext cx="1135080" cy="39060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Binder</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218" name=""/>
          <p:cNvSpPr/>
          <p:nvPr/>
        </p:nvSpPr>
        <p:spPr>
          <a:xfrm>
            <a:off x="1351080" y="2651040"/>
            <a:ext cx="1122120" cy="3906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Labor</a:t>
            </a:r>
            <a:endParaRPr b="0" lang="en-US" sz="1100" strike="noStrike" u="none">
              <a:solidFill>
                <a:srgbClr val="000000"/>
              </a:solidFill>
              <a:effectLst/>
              <a:uFillTx/>
              <a:latin typeface="Arial"/>
            </a:endParaRPr>
          </a:p>
        </p:txBody>
      </p:sp>
      <p:sp>
        <p:nvSpPr>
          <p:cNvPr id="219" name=""/>
          <p:cNvSpPr/>
          <p:nvPr/>
        </p:nvSpPr>
        <p:spPr>
          <a:xfrm>
            <a:off x="1363680" y="4168800"/>
            <a:ext cx="1120680" cy="44136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fontScale="925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Outside Testing</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220" name=""/>
          <p:cNvSpPr/>
          <p:nvPr/>
        </p:nvSpPr>
        <p:spPr>
          <a:xfrm>
            <a:off x="3059280" y="1402560"/>
            <a:ext cx="120924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Cost Description</a:t>
            </a:r>
            <a:endParaRPr b="0" lang="en-US" sz="1100" strike="noStrike" u="none">
              <a:solidFill>
                <a:srgbClr val="000000"/>
              </a:solidFill>
              <a:effectLst/>
              <a:uFillTx/>
              <a:latin typeface="Arial"/>
            </a:endParaRPr>
          </a:p>
        </p:txBody>
      </p:sp>
      <p:sp>
        <p:nvSpPr>
          <p:cNvPr id="221" name=""/>
          <p:cNvSpPr/>
          <p:nvPr/>
        </p:nvSpPr>
        <p:spPr>
          <a:xfrm>
            <a:off x="6675480" y="1282680"/>
            <a:ext cx="1281240" cy="39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Pacificorp Proforma ($/ton)</a:t>
            </a:r>
            <a:endParaRPr b="0" lang="en-US" sz="1100" strike="noStrike" u="none">
              <a:solidFill>
                <a:srgbClr val="000000"/>
              </a:solidFill>
              <a:effectLst/>
              <a:uFillTx/>
              <a:latin typeface="Arial"/>
            </a:endParaRPr>
          </a:p>
        </p:txBody>
      </p:sp>
      <p:sp>
        <p:nvSpPr>
          <p:cNvPr id="222" name=""/>
          <p:cNvSpPr/>
          <p:nvPr/>
        </p:nvSpPr>
        <p:spPr>
          <a:xfrm>
            <a:off x="3070080" y="1870200"/>
            <a:ext cx="186084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Binder and Conditioner</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23" name=""/>
          <p:cNvSpPr/>
          <p:nvPr/>
        </p:nvSpPr>
        <p:spPr>
          <a:xfrm>
            <a:off x="6685560" y="1848960"/>
            <a:ext cx="5317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$2.65</a:t>
            </a:r>
            <a:endParaRPr b="0" lang="en-US" sz="1100" strike="noStrike" u="none">
              <a:solidFill>
                <a:srgbClr val="000000"/>
              </a:solidFill>
              <a:effectLst/>
              <a:uFillTx/>
              <a:latin typeface="Arial"/>
            </a:endParaRPr>
          </a:p>
        </p:txBody>
      </p:sp>
      <p:sp>
        <p:nvSpPr>
          <p:cNvPr id="224" name=""/>
          <p:cNvSpPr/>
          <p:nvPr/>
        </p:nvSpPr>
        <p:spPr>
          <a:xfrm>
            <a:off x="1376280" y="3333600"/>
            <a:ext cx="1122480" cy="6159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850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Safety, Maintenance and Repairs</a:t>
            </a:r>
            <a:endParaRPr b="0" lang="en-US" sz="1100" strike="noStrike" u="none">
              <a:solidFill>
                <a:srgbClr val="000000"/>
              </a:solidFill>
              <a:effectLst/>
              <a:uFillTx/>
              <a:latin typeface="Arial"/>
            </a:endParaRPr>
          </a:p>
        </p:txBody>
      </p:sp>
      <p:sp>
        <p:nvSpPr>
          <p:cNvPr id="225" name=""/>
          <p:cNvSpPr/>
          <p:nvPr/>
        </p:nvSpPr>
        <p:spPr>
          <a:xfrm>
            <a:off x="3070080" y="2625840"/>
            <a:ext cx="218916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Labor (sals, wages and benes), temporary labor and outside professionals</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26" name=""/>
          <p:cNvSpPr/>
          <p:nvPr/>
        </p:nvSpPr>
        <p:spPr>
          <a:xfrm>
            <a:off x="6660360" y="2609280"/>
            <a:ext cx="5317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$0.70</a:t>
            </a:r>
            <a:endParaRPr b="0" lang="en-US" sz="1100" strike="noStrike" u="none">
              <a:solidFill>
                <a:srgbClr val="000000"/>
              </a:solidFill>
              <a:effectLst/>
              <a:uFillTx/>
              <a:latin typeface="Arial"/>
            </a:endParaRPr>
          </a:p>
        </p:txBody>
      </p:sp>
      <p:sp>
        <p:nvSpPr>
          <p:cNvPr id="227" name=""/>
          <p:cNvSpPr/>
          <p:nvPr/>
        </p:nvSpPr>
        <p:spPr>
          <a:xfrm>
            <a:off x="3070080" y="3257640"/>
            <a:ext cx="2248200" cy="4474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Safety, small tools,fuel, lubricants, repair, maintenance and parts</a:t>
            </a:r>
            <a:endParaRPr b="0" lang="en-US" sz="1100" strike="noStrike" u="none">
              <a:solidFill>
                <a:srgbClr val="000000"/>
              </a:solidFill>
              <a:effectLst/>
              <a:uFillTx/>
              <a:latin typeface="Arial"/>
            </a:endParaRPr>
          </a:p>
        </p:txBody>
      </p:sp>
      <p:sp>
        <p:nvSpPr>
          <p:cNvPr id="228" name=""/>
          <p:cNvSpPr/>
          <p:nvPr/>
        </p:nvSpPr>
        <p:spPr>
          <a:xfrm>
            <a:off x="6660360" y="3315600"/>
            <a:ext cx="5317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$0.94</a:t>
            </a:r>
            <a:endParaRPr b="0" lang="en-US" sz="1100" strike="noStrike" u="none">
              <a:solidFill>
                <a:srgbClr val="000000"/>
              </a:solidFill>
              <a:effectLst/>
              <a:uFillTx/>
              <a:latin typeface="Arial"/>
            </a:endParaRPr>
          </a:p>
        </p:txBody>
      </p:sp>
      <p:sp>
        <p:nvSpPr>
          <p:cNvPr id="229" name=""/>
          <p:cNvSpPr/>
          <p:nvPr/>
        </p:nvSpPr>
        <p:spPr>
          <a:xfrm>
            <a:off x="3070080" y="4184640"/>
            <a:ext cx="223380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Testing of coal and synfuel </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30" name=""/>
          <p:cNvSpPr/>
          <p:nvPr/>
        </p:nvSpPr>
        <p:spPr>
          <a:xfrm>
            <a:off x="6660360" y="4210920"/>
            <a:ext cx="5317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$0.17</a:t>
            </a:r>
            <a:endParaRPr b="0" lang="en-US" sz="1100" strike="noStrike" u="none">
              <a:solidFill>
                <a:srgbClr val="000000"/>
              </a:solidFill>
              <a:effectLst/>
              <a:uFillTx/>
              <a:latin typeface="Arial"/>
            </a:endParaRPr>
          </a:p>
        </p:txBody>
      </p:sp>
      <p:sp>
        <p:nvSpPr>
          <p:cNvPr id="231" name=""/>
          <p:cNvSpPr/>
          <p:nvPr/>
        </p:nvSpPr>
        <p:spPr>
          <a:xfrm>
            <a:off x="1370160" y="4967280"/>
            <a:ext cx="1120680" cy="44136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Utilities </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232" name=""/>
          <p:cNvSpPr/>
          <p:nvPr/>
        </p:nvSpPr>
        <p:spPr>
          <a:xfrm>
            <a:off x="3051000" y="4951440"/>
            <a:ext cx="223380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Electricity, gas, water, telephone, and other plant expenses </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33" name=""/>
          <p:cNvSpPr/>
          <p:nvPr/>
        </p:nvSpPr>
        <p:spPr>
          <a:xfrm>
            <a:off x="6650640" y="4969800"/>
            <a:ext cx="5317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$0.17</a:t>
            </a:r>
            <a:endParaRPr b="0" lang="en-US" sz="1100" strike="noStrike" u="none">
              <a:solidFill>
                <a:srgbClr val="000000"/>
              </a:solidFill>
              <a:effectLst/>
              <a:uFillTx/>
              <a:latin typeface="Arial"/>
            </a:endParaRPr>
          </a:p>
        </p:txBody>
      </p:sp>
      <p:sp>
        <p:nvSpPr>
          <p:cNvPr id="234" name=""/>
          <p:cNvSpPr/>
          <p:nvPr/>
        </p:nvSpPr>
        <p:spPr>
          <a:xfrm>
            <a:off x="6645240" y="5694480"/>
            <a:ext cx="68760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$1.00</a:t>
            </a:r>
            <a:endParaRPr b="0" lang="en-US" sz="1100" strike="noStrike" u="none">
              <a:solidFill>
                <a:srgbClr val="000000"/>
              </a:solidFill>
              <a:effectLst/>
              <a:uFillTx/>
              <a:latin typeface="Arial"/>
            </a:endParaRPr>
          </a:p>
        </p:txBody>
      </p:sp>
      <p:sp>
        <p:nvSpPr>
          <p:cNvPr id="235" name=""/>
          <p:cNvSpPr/>
          <p:nvPr/>
        </p:nvSpPr>
        <p:spPr>
          <a:xfrm>
            <a:off x="1389240" y="5737320"/>
            <a:ext cx="1120680" cy="44136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Siting</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236" name=""/>
          <p:cNvSpPr/>
          <p:nvPr/>
        </p:nvSpPr>
        <p:spPr>
          <a:xfrm>
            <a:off x="3032280" y="5668920"/>
            <a:ext cx="223344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Siting fee</a:t>
            </a:r>
            <a:endParaRPr b="0" lang="en-US" sz="1100" strike="noStrike" u="none">
              <a:solidFill>
                <a:srgbClr val="000000"/>
              </a:solidFill>
              <a:effectLst/>
              <a:uFillTx/>
              <a:latin typeface="Arial"/>
            </a:endParaRPr>
          </a:p>
        </p:txBody>
      </p:sp>
      <p:sp>
        <p:nvSpPr>
          <p:cNvPr id="237" name=""/>
          <p:cNvSpPr/>
          <p:nvPr/>
        </p:nvSpPr>
        <p:spPr>
          <a:xfrm>
            <a:off x="1387440" y="6432840"/>
            <a:ext cx="60660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Total</a:t>
            </a:r>
            <a:endParaRPr b="0" lang="en-US" sz="1400" strike="noStrike" u="none">
              <a:solidFill>
                <a:srgbClr val="000000"/>
              </a:solidFill>
              <a:effectLst/>
              <a:uFillTx/>
              <a:latin typeface="Arial"/>
            </a:endParaRPr>
          </a:p>
        </p:txBody>
      </p:sp>
      <p:sp>
        <p:nvSpPr>
          <p:cNvPr id="238" name=""/>
          <p:cNvSpPr/>
          <p:nvPr/>
        </p:nvSpPr>
        <p:spPr>
          <a:xfrm>
            <a:off x="6613560" y="6464520"/>
            <a:ext cx="62676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$5.63</a:t>
            </a:r>
            <a:endParaRPr b="0" lang="en-US" sz="1400" strike="noStrike" u="none">
              <a:solidFill>
                <a:srgbClr val="000000"/>
              </a:solidFill>
              <a:effectLst/>
              <a:uFillTx/>
              <a:latin typeface="Arial"/>
            </a:endParaRPr>
          </a:p>
        </p:txBody>
      </p:sp>
      <p:sp>
        <p:nvSpPr>
          <p:cNvPr id="239" name=""/>
          <p:cNvSpPr/>
          <p:nvPr/>
        </p:nvSpPr>
        <p:spPr>
          <a:xfrm>
            <a:off x="6450120" y="6095880"/>
            <a:ext cx="996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0B632307-9B41-4EE6-9D2B-1E29723BF20C}" type="slidenum">
              <a:t>17</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1622160" y="203328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REGULATORY BACKGROUND</a:t>
            </a:r>
            <a:endParaRPr b="1" lang="en-US" sz="1200" strike="noStrike" u="none">
              <a:solidFill>
                <a:srgbClr val="000000"/>
              </a:solidFill>
              <a:effectLst/>
              <a:uFillTx/>
              <a:latin typeface="Arial"/>
            </a:endParaRPr>
          </a:p>
        </p:txBody>
      </p:sp>
      <p:sp>
        <p:nvSpPr>
          <p:cNvPr id="55" name=""/>
          <p:cNvSpPr/>
          <p:nvPr/>
        </p:nvSpPr>
        <p:spPr>
          <a:xfrm>
            <a:off x="1622520" y="2943360"/>
            <a:ext cx="7161120" cy="1646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Based on energy independence legislation passed during 70’s oil crisis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Definition of Qualified Fuel IRC §29 (c)(1)(C) “solid synthetic fuels produced from coal (including lignite), including such fuels when used as feedstocks”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Value of tax credit is adjusted annually based on GNP and inflation.  Current tax credit is $6 per barrel of oil equivalent or $1.035 per MMBtu.  </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12,500 Btu coal produces over $25 of tax credits </a:t>
            </a:r>
            <a:endParaRPr b="0" lang="en-US" sz="1200" strike="noStrike" u="none">
              <a:solidFill>
                <a:srgbClr val="000000"/>
              </a:solidFill>
              <a:effectLst/>
              <a:uFillTx/>
              <a:latin typeface="Arial"/>
            </a:endParaRPr>
          </a:p>
        </p:txBody>
      </p:sp>
      <p:sp>
        <p:nvSpPr>
          <p:cNvPr id="56" name=""/>
          <p:cNvSpPr/>
          <p:nvPr/>
        </p:nvSpPr>
        <p:spPr>
          <a:xfrm>
            <a:off x="1616040" y="2567160"/>
            <a:ext cx="731376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Section 29</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Credit for producing fuel from a nonconventional source.</a:t>
            </a:r>
            <a:endParaRPr b="0" lang="en-US" sz="1200" strike="noStrike" u="none">
              <a:solidFill>
                <a:srgbClr val="000000"/>
              </a:solidFill>
              <a:effectLst/>
              <a:uFillTx/>
              <a:latin typeface="Arial"/>
            </a:endParaRPr>
          </a:p>
        </p:txBody>
      </p:sp>
      <p:sp>
        <p:nvSpPr>
          <p:cNvPr id="57" name=""/>
          <p:cNvSpPr/>
          <p:nvPr/>
        </p:nvSpPr>
        <p:spPr>
          <a:xfrm>
            <a:off x="1616040" y="5413320"/>
            <a:ext cx="7294680" cy="10976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Coal synfuel machine must produce a significant chemical change on the feedstock coal</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synfuel machine must have been constructed pursuant to a binding contract signed prior to December 31, 1996</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synfuel machine must have been in commercial operation prior to June 30, 1998</a:t>
            </a:r>
            <a:endParaRPr b="0" lang="en-US" sz="1200" strike="noStrike" u="none">
              <a:solidFill>
                <a:srgbClr val="000000"/>
              </a:solidFill>
              <a:effectLst/>
              <a:uFillTx/>
              <a:latin typeface="Arial"/>
            </a:endParaRPr>
          </a:p>
        </p:txBody>
      </p:sp>
      <p:sp>
        <p:nvSpPr>
          <p:cNvPr id="58" name=""/>
          <p:cNvSpPr/>
          <p:nvPr/>
        </p:nvSpPr>
        <p:spPr>
          <a:xfrm>
            <a:off x="1609560" y="4973760"/>
            <a:ext cx="726948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Synfuel Facility Qualifying Criteria</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3A49764F-D57C-4986-9859-CE265329235D}"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1622160" y="203328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SYNFUEL FACILITIES</a:t>
            </a:r>
            <a:endParaRPr b="1" lang="en-US" sz="1200" strike="noStrike" u="none">
              <a:solidFill>
                <a:srgbClr val="000000"/>
              </a:solidFill>
              <a:effectLst/>
              <a:uFillTx/>
              <a:latin typeface="Arial"/>
            </a:endParaRPr>
          </a:p>
        </p:txBody>
      </p:sp>
      <p:sp>
        <p:nvSpPr>
          <p:cNvPr id="60" name=""/>
          <p:cNvSpPr/>
          <p:nvPr/>
        </p:nvSpPr>
        <p:spPr>
          <a:xfrm>
            <a:off x="1622520" y="2625840"/>
            <a:ext cx="7161120" cy="21949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Machines were originally developed to use low Btu waste coal and pond fines as feedstock and process it into a useable pelletized form.</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Typical synfuel technologies employ a binding agent, mixing process, and pelletizer to produce the necessary chemical change and transform the fines to a product that can be used by electric utilities. </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Major synfuel technologies include those developed by Covol, Startec, Earthco and Carbontronics.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An estimated 55 distinct synfuel facilities can be identified in the US today.  Of these, maybe a dozen are “clean” with respect to their tax qualification (i.e., documented qualifying history, operating under PLRs).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05A35872-18BD-421A-90A7-34BB5F176A0B}"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1622160" y="203328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EVOLUTION OF THE SYNFUEL MARKET</a:t>
            </a:r>
            <a:endParaRPr b="1" lang="en-US" sz="1200" strike="noStrike" u="none">
              <a:solidFill>
                <a:srgbClr val="000000"/>
              </a:solidFill>
              <a:effectLst/>
              <a:uFillTx/>
              <a:latin typeface="Arial"/>
            </a:endParaRPr>
          </a:p>
        </p:txBody>
      </p:sp>
      <p:sp>
        <p:nvSpPr>
          <p:cNvPr id="62" name=""/>
          <p:cNvSpPr/>
          <p:nvPr/>
        </p:nvSpPr>
        <p:spPr>
          <a:xfrm>
            <a:off x="1622520" y="2625840"/>
            <a:ext cx="7161120" cy="3840840"/>
          </a:xfrm>
          <a:prstGeom prst="rect">
            <a:avLst/>
          </a:prstGeom>
          <a:noFill/>
          <a:ln w="0">
            <a:noFill/>
          </a:ln>
        </p:spPr>
        <p:style>
          <a:lnRef idx="0"/>
          <a:fillRef idx="0"/>
          <a:effectRef idx="0"/>
          <a:fontRef idx="minor"/>
        </p:style>
        <p:txBody>
          <a:bodyPr lIns="0" rIns="0" tIns="0" bIns="0" anchor="t">
            <a:spAutoFit/>
          </a:bodyPr>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Initially, generators rejected pelletized synfuel product due to handling concerns, general distrust.  EFC transformed industry by processing run-of-mine coal feedstock with tacit IRS approval at its facilities on the Big Sandy River.</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Utilities have begun to embrace synfuel for power generation availing themselves of a solid fuel composed almost entirely of coal at a substantial discount to market coal.</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By processing run-of-mine coal, synfuel operators have been able to achieve higher production levels, more valuable tax credits, and a more marketable product that can be sold at a discount to coal.</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Operators have begun to optimize the operations by increasing the capacity of various components and bypassing nonessential equipment such as the pelletizers and dryers.</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Developers of the machines with limited tax liabilities have begun to sell the machines to buyers with large tax liabilities which serve as a further incentive for increased production levels.</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RDI estimated synfuel production (MMTPY):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1999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2001</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28</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2002</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35</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2003</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43</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30708FBB-A887-481C-8C61-6B4B797923C6}"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1623600" y="2020680"/>
            <a:ext cx="7286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SYNFUEL PRODUCTION ROLES</a:t>
            </a:r>
            <a:endParaRPr b="1" lang="en-US" sz="1200" strike="noStrike" u="none">
              <a:solidFill>
                <a:srgbClr val="000000"/>
              </a:solidFill>
              <a:effectLst/>
              <a:uFillTx/>
              <a:latin typeface="Arial"/>
            </a:endParaRPr>
          </a:p>
        </p:txBody>
      </p:sp>
      <p:sp>
        <p:nvSpPr>
          <p:cNvPr id="64" name=""/>
          <p:cNvSpPr/>
          <p:nvPr/>
        </p:nvSpPr>
        <p:spPr>
          <a:xfrm>
            <a:off x="4444920" y="3914640"/>
            <a:ext cx="1405080" cy="12718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Synfuel Facility LLC</a:t>
            </a:r>
            <a:endParaRPr b="0" lang="en-US" sz="1400" strike="noStrike" u="none">
              <a:solidFill>
                <a:srgbClr val="000000"/>
              </a:solidFill>
              <a:effectLst/>
              <a:uFillTx/>
              <a:latin typeface="Arial"/>
            </a:endParaRPr>
          </a:p>
        </p:txBody>
      </p:sp>
      <p:sp>
        <p:nvSpPr>
          <p:cNvPr id="65" name=""/>
          <p:cNvSpPr/>
          <p:nvPr/>
        </p:nvSpPr>
        <p:spPr>
          <a:xfrm>
            <a:off x="1828800" y="3819600"/>
            <a:ext cx="1623960" cy="1449360"/>
          </a:xfrm>
          <a:prstGeom prst="diamond">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Coal Supply</a:t>
            </a:r>
            <a:endParaRPr b="0" lang="en-US" sz="1400" strike="noStrike" u="none">
              <a:solidFill>
                <a:srgbClr val="000000"/>
              </a:solidFill>
              <a:effectLst/>
              <a:uFillTx/>
              <a:latin typeface="Arial"/>
            </a:endParaRPr>
          </a:p>
        </p:txBody>
      </p:sp>
      <p:sp>
        <p:nvSpPr>
          <p:cNvPr id="66" name=""/>
          <p:cNvSpPr/>
          <p:nvPr/>
        </p:nvSpPr>
        <p:spPr>
          <a:xfrm>
            <a:off x="6916680" y="3828960"/>
            <a:ext cx="1606680" cy="1433520"/>
          </a:xfrm>
          <a:prstGeom prst="diamond">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Synfuel Offtake</a:t>
            </a:r>
            <a:endParaRPr b="0" lang="en-US" sz="1400" strike="noStrike" u="none">
              <a:solidFill>
                <a:srgbClr val="000000"/>
              </a:solidFill>
              <a:effectLst/>
              <a:uFillTx/>
              <a:latin typeface="Arial"/>
            </a:endParaRPr>
          </a:p>
        </p:txBody>
      </p:sp>
      <p:sp>
        <p:nvSpPr>
          <p:cNvPr id="67" name=""/>
          <p:cNvSpPr/>
          <p:nvPr/>
        </p:nvSpPr>
        <p:spPr>
          <a:xfrm>
            <a:off x="4205160" y="5791320"/>
            <a:ext cx="1874880" cy="574560"/>
          </a:xfrm>
          <a:prstGeom prst="ellipse">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Site Provider</a:t>
            </a:r>
            <a:endParaRPr b="0" lang="en-US" sz="1400" strike="noStrike" u="none">
              <a:solidFill>
                <a:srgbClr val="000000"/>
              </a:solidFill>
              <a:effectLst/>
              <a:uFillTx/>
              <a:latin typeface="Arial"/>
            </a:endParaRPr>
          </a:p>
        </p:txBody>
      </p:sp>
      <p:sp>
        <p:nvSpPr>
          <p:cNvPr id="68" name=""/>
          <p:cNvSpPr/>
          <p:nvPr/>
        </p:nvSpPr>
        <p:spPr>
          <a:xfrm>
            <a:off x="3589200" y="2763720"/>
            <a:ext cx="1285920" cy="69876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Monetizer</a:t>
            </a:r>
            <a:endParaRPr b="0" lang="en-US" sz="1400" strike="noStrike" u="none">
              <a:solidFill>
                <a:srgbClr val="000000"/>
              </a:solidFill>
              <a:effectLst/>
              <a:uFillTx/>
              <a:latin typeface="Arial"/>
            </a:endParaRPr>
          </a:p>
        </p:txBody>
      </p:sp>
      <p:sp>
        <p:nvSpPr>
          <p:cNvPr id="69" name=""/>
          <p:cNvSpPr/>
          <p:nvPr/>
        </p:nvSpPr>
        <p:spPr>
          <a:xfrm>
            <a:off x="5408640" y="2773440"/>
            <a:ext cx="1285920" cy="69840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Operator</a:t>
            </a:r>
            <a:endParaRPr b="0" lang="en-US" sz="1400" strike="noStrike" u="none">
              <a:solidFill>
                <a:srgbClr val="000000"/>
              </a:solidFill>
              <a:effectLst/>
              <a:uFillTx/>
              <a:latin typeface="Arial"/>
            </a:endParaRPr>
          </a:p>
        </p:txBody>
      </p:sp>
      <p:sp>
        <p:nvSpPr>
          <p:cNvPr id="70" name=""/>
          <p:cNvSpPr/>
          <p:nvPr/>
        </p:nvSpPr>
        <p:spPr>
          <a:xfrm>
            <a:off x="3627360" y="4371840"/>
            <a:ext cx="649440" cy="352440"/>
          </a:xfrm>
          <a:prstGeom prst="rightArrow">
            <a:avLst>
              <a:gd name="adj1" fmla="val 50000"/>
              <a:gd name="adj2" fmla="val 46067"/>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1" name=""/>
          <p:cNvSpPr/>
          <p:nvPr/>
        </p:nvSpPr>
        <p:spPr>
          <a:xfrm>
            <a:off x="6066000" y="4365720"/>
            <a:ext cx="649080" cy="352440"/>
          </a:xfrm>
          <a:prstGeom prst="rightArrow">
            <a:avLst>
              <a:gd name="adj1" fmla="val 50000"/>
              <a:gd name="adj2" fmla="val 46042"/>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2C4D004F-584A-4BD9-A368-158270A65141}"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1623600" y="2020680"/>
            <a:ext cx="7286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OPPORTUNITIES FOR ENRON</a:t>
            </a:r>
            <a:endParaRPr b="1" lang="en-US" sz="1200" strike="noStrike" u="none">
              <a:solidFill>
                <a:srgbClr val="000000"/>
              </a:solidFill>
              <a:effectLst/>
              <a:uFillTx/>
              <a:latin typeface="Arial"/>
            </a:endParaRPr>
          </a:p>
        </p:txBody>
      </p:sp>
      <p:sp>
        <p:nvSpPr>
          <p:cNvPr id="73" name="PlaceHolder 2"/>
          <p:cNvSpPr>
            <a:spLocks noGrp="1"/>
          </p:cNvSpPr>
          <p:nvPr>
            <p:ph/>
          </p:nvPr>
        </p:nvSpPr>
        <p:spPr>
          <a:xfrm>
            <a:off x="1595520" y="2603160"/>
            <a:ext cx="7315200" cy="438948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sng">
                <a:solidFill>
                  <a:srgbClr val="000000"/>
                </a:solidFill>
                <a:effectLst/>
                <a:uFillTx/>
                <a:latin typeface="Arial"/>
              </a:rPr>
              <a:t>Commodity Supply &amp; Offtake</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Enron contracts with a machine owner to provide a site with adequate coal feedstock supply and synfuel demand such as a mine, plant, or loading facility.  Enron  sells the coal feedstock into the machine and markets the synfuel offtake for a fixed fee.  Enron benefits from the synfuel / feedstock spread as the synfuel and coal market prices converge.</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Potential Transactions:</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-Sempra</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-AIG</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sng">
                <a:solidFill>
                  <a:srgbClr val="000000"/>
                </a:solidFill>
                <a:effectLst/>
                <a:uFillTx/>
                <a:latin typeface="Arial"/>
              </a:rPr>
              <a:t>Asset Purchase</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Enron purchases synfuel machines, relocates the machines to a site with adequate coal feedstock supply and synfuel demand, and sells the machines to a monetizer.  The machines are sold to the monetizer for a price based on the value of the tax credits and the NOL’s generated by the machines.  As part of the sales agreement, Enron continues  to sell feedstock into the machine, market the synfuel offtake, and potentially operate the machines.  Enron benefits from sale of the synfuel machines to the monetizer above cost and from the synfuel / feedstock spread as the synfuel and coal market prices converge.</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Potential Transactions:</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-Pacificorp</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-Earthco</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E5C885C-1420-4CA7-9FA7-8523FD3E9DA0}"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1569600" y="2020680"/>
            <a:ext cx="73659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CATEGORIES OF RISK</a:t>
            </a:r>
            <a:endParaRPr b="1" lang="en-US" sz="1200" strike="noStrike" u="none">
              <a:solidFill>
                <a:srgbClr val="000000"/>
              </a:solidFill>
              <a:effectLst/>
              <a:uFillTx/>
              <a:latin typeface="Arial"/>
            </a:endParaRPr>
          </a:p>
        </p:txBody>
      </p:sp>
      <p:sp>
        <p:nvSpPr>
          <p:cNvPr id="75" name="PlaceHolder 2"/>
          <p:cNvSpPr>
            <a:spLocks noGrp="1"/>
          </p:cNvSpPr>
          <p:nvPr>
            <p:ph/>
          </p:nvPr>
        </p:nvSpPr>
        <p:spPr>
          <a:xfrm>
            <a:off x="1569600" y="2617920"/>
            <a:ext cx="7365960" cy="4938120"/>
          </a:xfrm>
          <a:prstGeom prst="rect">
            <a:avLst/>
          </a:prstGeom>
          <a:noFill/>
          <a:ln w="0">
            <a:noFill/>
          </a:ln>
        </p:spPr>
        <p:txBody>
          <a:bodyPr lIns="0" rIns="0" tIns="0" bIns="0" anchor="t">
            <a:normAutofit/>
          </a:bodyPr>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O&amp;M</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Relocation/Technology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Machine works; is moved and reassembled successfully</a:t>
            </a: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Chemical Change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Product meets definition of chemical change</a:t>
            </a: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Minimum Production Levels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Machine achieves throughput levels</a:t>
            </a: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Operating Costs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Pro-forma based on forecasted O&amp;M costs</a:t>
            </a: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Suboperator Default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at risk for performance of sub</a:t>
            </a: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MARKETING</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Sales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Tax credit not generated until product is sold</a:t>
            </a: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Force Majeure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Customer force majeure does not relieve sales burden</a:t>
            </a: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Ratable Sales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Monetizer needs to forcast annual sales for tax planning</a:t>
            </a: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06800" indent="-4006800">
              <a:buNone/>
              <a:tabLst>
                <a:tab algn="l" pos="0"/>
                <a:tab algn="l" pos="1603440"/>
                <a:tab algn="l" pos="400680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Site Selection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Credit of site provider, availability of permits, transportation access</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5F7EBBC-D51D-441F-9D0D-3020204F45A0}"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1569600" y="2020680"/>
            <a:ext cx="73659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CATEGORIES OF RISK (cont.)</a:t>
            </a:r>
            <a:endParaRPr b="1" lang="en-US" sz="1200" strike="noStrike" u="none">
              <a:solidFill>
                <a:srgbClr val="000000"/>
              </a:solidFill>
              <a:effectLst/>
              <a:uFillTx/>
              <a:latin typeface="Arial"/>
            </a:endParaRPr>
          </a:p>
        </p:txBody>
      </p:sp>
      <p:sp>
        <p:nvSpPr>
          <p:cNvPr id="77" name="PlaceHolder 2"/>
          <p:cNvSpPr>
            <a:spLocks noGrp="1"/>
          </p:cNvSpPr>
          <p:nvPr>
            <p:ph/>
          </p:nvPr>
        </p:nvSpPr>
        <p:spPr>
          <a:xfrm>
            <a:off x="1569600" y="2617920"/>
            <a:ext cx="7365960" cy="4389480"/>
          </a:xfrm>
          <a:prstGeom prst="rect">
            <a:avLst/>
          </a:prstGeom>
          <a:noFill/>
          <a:ln w="0">
            <a:noFill/>
          </a:ln>
        </p:spPr>
        <p:txBody>
          <a:bodyPr lIns="0" rIns="0" tIns="0" bIns="0" anchor="t">
            <a:normAutofit/>
          </a:bodyPr>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COMMODITY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Market Spread Risk</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enters into fixed for floating swap on coal-synfuel spread -- exposed to market risk</a:t>
            </a: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COAL SUPPLY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Security of Coal Supply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is required to provide coal feedstock for continuous operation</a:t>
            </a: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REGULATORY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Section 29 is repealed</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loses MTM on spread, monetizer loses future cash flow</a:t>
            </a: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Machine Qualification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Synfuel facility meets IRS placed in service requireements</a:t>
            </a: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Tax Credit Validity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IRS audit challenges fuel and/or process qualification</a:t>
            </a: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SYNDICATION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Ability to Monetize Credits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cannot use credits, asset purchases assume selling interest at market rate; will Enron have to indemnify tax risk?</a:t>
            </a: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4051440" indent="-4051440">
              <a:buNone/>
              <a:tabLst>
                <a:tab algn="l" pos="0"/>
                <a:tab algn="l" pos="1603440"/>
                <a:tab algn="l" pos="405144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39B2CF4-8A6B-46D8-8825-552ADAA88C1F}"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McK Measure"/>
          <p:cNvSpPr/>
          <p:nvPr/>
        </p:nvSpPr>
        <p:spPr>
          <a:xfrm>
            <a:off x="8909280" y="372960"/>
            <a:ext cx="86364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13B38612-AA73-486A-9E21-EC888BE7F830}"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5C089184-ED5E-4362-8A96-A0775DC20D05}" type="datetime12">
              <a:rPr b="0" lang="en-US" sz="800" strike="noStrike" u="none">
                <a:solidFill>
                  <a:srgbClr val="000000"/>
                </a:solidFill>
                <a:effectLst/>
                <a:uFillTx/>
                <a:latin typeface="Arial"/>
              </a:rPr>
              <a:t>01:14 AM</a:t>
            </a:fld>
            <a:endParaRPr b="0" lang="en-US" sz="800" strike="noStrike" u="none">
              <a:solidFill>
                <a:srgbClr val="000000"/>
              </a:solidFill>
              <a:effectLst/>
              <a:uFillTx/>
              <a:latin typeface="Arial"/>
            </a:endParaRPr>
          </a:p>
        </p:txBody>
      </p:sp>
      <p:sp>
        <p:nvSpPr>
          <p:cNvPr id="79" name="McK Confidential"/>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80" name="McK Document"/>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Discussion document</a:t>
            </a:r>
            <a:endParaRPr b="0" lang="en-US" sz="1400" strike="noStrike" u="none">
              <a:solidFill>
                <a:srgbClr val="000000"/>
              </a:solidFill>
              <a:effectLst/>
              <a:uFillTx/>
              <a:latin typeface="Arial"/>
            </a:endParaRPr>
          </a:p>
        </p:txBody>
      </p:sp>
      <p:sp>
        <p:nvSpPr>
          <p:cNvPr id="81" name="McK Date"/>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August 02, 2000</a:t>
            </a:r>
            <a:endParaRPr b="0" lang="en-US" sz="1400" strike="noStrike" u="none">
              <a:solidFill>
                <a:srgbClr val="000000"/>
              </a:solidFill>
              <a:effectLst/>
              <a:uFillTx/>
              <a:latin typeface="Arial"/>
            </a:endParaRPr>
          </a:p>
        </p:txBody>
      </p:sp>
      <p:sp>
        <p:nvSpPr>
          <p:cNvPr id="82" name="PlaceHolder 1"/>
          <p:cNvSpPr>
            <a:spLocks noGrp="1"/>
          </p:cNvSpPr>
          <p:nvPr>
            <p:ph type="title"/>
          </p:nvPr>
        </p:nvSpPr>
        <p:spPr>
          <a:xfrm>
            <a:off x="3200400" y="3228480"/>
            <a:ext cx="4836960" cy="731880"/>
          </a:xfrm>
          <a:prstGeom prst="rect">
            <a:avLst/>
          </a:prstGeom>
          <a:noFill/>
          <a:ln w="0">
            <a:noFill/>
          </a:ln>
        </p:spPr>
        <p:txBody>
          <a:bodyPr lIns="0" rIns="0" tIns="0" bIns="0" anchor="t">
            <a:spAutoFit/>
          </a:bodyPr>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Pacificorp Transaction Summary</a:t>
            </a:r>
            <a:br>
              <a:rPr sz="2400"/>
            </a:br>
            <a:endParaRPr b="0" lang="en-US" sz="2400" strike="noStrike" u="none">
              <a:solidFill>
                <a:srgbClr val="000000"/>
              </a:solidFill>
              <a:effectLst/>
              <a:uFillTx/>
              <a:latin typeface="Palatino"/>
            </a:endParaRPr>
          </a:p>
        </p:txBody>
      </p:sp>
      <p:sp>
        <p:nvSpPr>
          <p:cNvPr id="83" name="PlaceHolder 2"/>
          <p:cNvSpPr>
            <a:spLocks noGrp="1"/>
          </p:cNvSpPr>
          <p:nvPr>
            <p:ph type="subTitle"/>
          </p:nvPr>
        </p:nvSpPr>
        <p:spPr>
          <a:xfrm>
            <a:off x="3200400" y="4549320"/>
            <a:ext cx="5027760" cy="2127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ENRON GLOBAL MARKETS</a:t>
            </a:r>
            <a:endParaRPr b="0" lang="en-US" sz="1400" strike="noStrike" u="none">
              <a:solidFill>
                <a:srgbClr val="000000"/>
              </a:solidFill>
              <a:effectLst/>
              <a:uFillTx/>
              <a:latin typeface="Palatino"/>
            </a:endParaRPr>
          </a:p>
        </p:txBody>
      </p:sp>
      <p:sp>
        <p:nvSpPr>
          <p:cNvPr id="4" name="PlaceHolder 3"/>
          <p:cNvSpPr>
            <a:spLocks noGrp="1"/>
          </p:cNvSpPr>
          <p:nvPr>
            <p:ph type="sldNum" idx="1"/>
          </p:nvPr>
        </p:nvSpPr>
        <p:spPr/>
        <p:txBody>
          <a:bodyPr/>
          <a:p>
            <a:fld id="{15A6535F-581F-4BBB-BFC3-E63C9CC28980}"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9637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2000-04-17T14:07:40Z</dcterms:created>
  <dc:creator>Colleen Stelmaszek</dc:creator>
  <dc:description/>
  <dc:language>en-US</dc:language>
  <cp:lastModifiedBy>dreck</cp:lastModifiedBy>
  <cp:lastPrinted>2000-08-02T16:01:14Z</cp:lastPrinted>
  <dcterms:modified xsi:type="dcterms:W3CDTF">2000-08-07T20:56:14Z</dcterms:modified>
  <cp:revision>179</cp:revision>
  <dc:subject/>
  <dc:title>Creating the Market for Railway Capacity</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DocID">
    <vt:lpwstr>enx104/1222/00503sl.ppt</vt:lpwstr>
  </property>
  <property fmtid="{D5CDD505-2E9C-101B-9397-08002B2CF9AE}" pid="4" name="DocIDPosition">
    <vt:r8>0</vt:r8>
  </property>
  <property fmtid="{D5CDD505-2E9C-101B-9397-08002B2CF9AE}" pid="5" name="DocIDinSlide">
    <vt:bool>1</vt:bool>
  </property>
  <property fmtid="{D5CDD505-2E9C-101B-9397-08002B2CF9AE}" pid="6" name="DocIDinTitle">
    <vt:bool>1</vt:bool>
  </property>
  <property fmtid="{D5CDD505-2E9C-101B-9397-08002B2CF9AE}" pid="7" name="McKinsey Margins">
    <vt:bool>1</vt:bool>
  </property>
  <property fmtid="{D5CDD505-2E9C-101B-9397-08002B2CF9AE}" pid="8" name="Traditional Objects">
    <vt:bool>1</vt:bool>
  </property>
  <property fmtid="{D5CDD505-2E9C-101B-9397-08002B2CF9AE}" pid="9" name="Use 12-pt Templates">
    <vt:bool>1</vt:bool>
  </property>
</Properties>
</file>