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8BE26049-F3C4-441D-AFF5-0A03F59D480C}"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29B524B-AF67-4B8A-BF61-CC1637CD82B0}"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9592D9B2-A9A2-42DD-B5D4-EC96A5D9B8F0}"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February 28-29,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16CF8E9-D09A-4F9E-A033-EDC06F00FDE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a:off x="309600" y="6251400"/>
            <a:ext cx="140796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7" name=""/>
          <p:cNvSpPr/>
          <p:nvPr/>
        </p:nvSpPr>
        <p:spPr>
          <a:xfrm flipH="1">
            <a:off x="612720" y="137160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8" name=""/>
          <p:cNvGrpSpPr/>
          <p:nvPr/>
        </p:nvGrpSpPr>
        <p:grpSpPr>
          <a:xfrm>
            <a:off x="228600" y="228600"/>
            <a:ext cx="1142280" cy="1066320"/>
            <a:chOff x="228600" y="228600"/>
            <a:chExt cx="1142280" cy="1066320"/>
          </a:xfrm>
        </p:grpSpPr>
        <p:sp>
          <p:nvSpPr>
            <p:cNvPr id="9"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Sydney</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February 28-29,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80880" y="1523880"/>
            <a:ext cx="853452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Sydney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Quilkey - Office Managing Director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Harold Levy - Trader (Power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Harry Papadopolos - Trader (Coal)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Bowman - Trader  (ST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David Minns - Sr.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Raymond Yeow - Director Structuring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Heidi Mason - Director - Financial Operations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Smith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Allan Ford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Steve Love - Director Origination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2560" y="1825560"/>
            <a:ext cx="7778880" cy="4270320"/>
          </a:xfrm>
          <a:prstGeom prst="rect">
            <a:avLst/>
          </a:prstGeom>
          <a:noFill/>
          <a:ln w="12600">
            <a:solidFill>
              <a:srgbClr val="990033"/>
            </a:solidFill>
            <a:miter/>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OTC power swaps make up the majority of remainder of the portfolio.</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Swap activities include fixed for float swaps and capped swap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are traded in Vic, NSW, SA, Snowy and Queensland</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Settlement Residue Auctions (SRA’s) - SRA’s comprise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approximately 50% of the value of Sydney’s power portfolio.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These SRA’s are primarily Vic   SA positions as summarized below</a:t>
            </a:r>
            <a:endParaRPr b="0" lang="en-US" sz="14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Due to unusual market consitions (labor strike in Vic) the value of the Vic to SA SRA’s has significantly decreased and the option premium is expected to decay at a rapid rate</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traders expect to hold the SRA position into liquidation from the spread-option valuation model.  This implies that the remaining extrinsic value will decay at a rate of $80,000/day</a:t>
            </a:r>
            <a:endParaRPr b="0" lang="en-US" sz="12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3886200" y="1371600"/>
            <a:ext cx="9637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29" name=""/>
          <p:cNvSpPr/>
          <p:nvPr/>
        </p:nvSpPr>
        <p:spPr>
          <a:xfrm>
            <a:off x="6475320" y="1979640"/>
            <a:ext cx="1679760" cy="99216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2-29-00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(5.4 BCF)</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($.8)MM</a:t>
            </a:r>
            <a:endParaRPr b="0" lang="en-US" sz="1400" strike="noStrike" u="none">
              <a:solidFill>
                <a:srgbClr val="000000"/>
              </a:solidFill>
              <a:effectLst/>
              <a:uFillTx/>
              <a:latin typeface="Times New Roman"/>
            </a:endParaRPr>
          </a:p>
        </p:txBody>
      </p:sp>
      <p:sp>
        <p:nvSpPr>
          <p:cNvPr id="30" name=""/>
          <p:cNvSpPr/>
          <p:nvPr/>
        </p:nvSpPr>
        <p:spPr>
          <a:xfrm>
            <a:off x="3581280" y="3809880"/>
            <a:ext cx="2060640" cy="99216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Vic  SA as of 2/29/00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Q1  ___ units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Q2  ___ units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Q3  ___ units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Q4  ___ units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p:nvPr>
        </p:nvSpPr>
        <p:spPr>
          <a:xfrm>
            <a:off x="682560" y="1825560"/>
            <a:ext cx="7778880" cy="2060640"/>
          </a:xfrm>
          <a:prstGeom prst="rect">
            <a:avLst/>
          </a:prstGeom>
          <a:noFill/>
          <a:ln w="12600">
            <a:solidFill>
              <a:srgbClr val="990033"/>
            </a:solidFill>
            <a:miter/>
          </a:ln>
        </p:spPr>
        <p:txBody>
          <a:bodyPr lIns="92160" rIns="92160" tIns="46080" bIns="46080" anchor="t">
            <a:normAutofit fontScale="92500"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Futures traded on the Sydney Futures Exchange are very illiquid and the company has minimal participation in these contracts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contingent caption extending through June 2000</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PJM to Vic power basis swap was executed in 1999 and has already liquidated.  The PJM leg was swapped to ENA (Fallon) </a:t>
            </a:r>
            <a:r>
              <a:rPr b="0" i="1" lang="en-US" sz="1400" strike="noStrike" u="none">
                <a:solidFill>
                  <a:srgbClr val="000000"/>
                </a:solidFill>
                <a:effectLst/>
                <a:uFillTx/>
                <a:latin typeface="Times New Roman"/>
              </a:rPr>
              <a:t>(date)</a:t>
            </a:r>
            <a:endParaRPr b="0" lang="en-US" sz="1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SRA, 1 contingent caption, 8 power deals</a:t>
            </a:r>
            <a:endParaRPr b="0" lang="en-US" sz="1600" strike="noStrike" u="none">
              <a:solidFill>
                <a:srgbClr val="000000"/>
              </a:solidFill>
              <a:effectLst/>
              <a:uFillTx/>
              <a:latin typeface="Times New Roman"/>
            </a:endParaRPr>
          </a:p>
        </p:txBody>
      </p:sp>
      <p:sp>
        <p:nvSpPr>
          <p:cNvPr id="3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33" name=""/>
          <p:cNvSpPr/>
          <p:nvPr/>
        </p:nvSpPr>
        <p:spPr>
          <a:xfrm>
            <a:off x="3642840" y="1371600"/>
            <a:ext cx="18439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 (cont.)</a:t>
            </a:r>
            <a:endParaRPr b="0" lang="en-US" sz="2400" strike="noStrike" u="none">
              <a:solidFill>
                <a:srgbClr val="000000"/>
              </a:solidFill>
              <a:effectLst/>
              <a:uFillTx/>
              <a:latin typeface="Times New Roman"/>
            </a:endParaRPr>
          </a:p>
        </p:txBody>
      </p:sp>
      <p:sp>
        <p:nvSpPr>
          <p:cNvPr id="34" name=""/>
          <p:cNvSpPr/>
          <p:nvPr/>
        </p:nvSpPr>
        <p:spPr>
          <a:xfrm>
            <a:off x="685800" y="4495680"/>
            <a:ext cx="7778880" cy="1600200"/>
          </a:xfrm>
          <a:prstGeom prst="rect">
            <a:avLst/>
          </a:prstGeom>
          <a:noFill/>
          <a:ln w="12600">
            <a:solidFill>
              <a:srgbClr val="990033"/>
            </a:solidFill>
            <a:miter/>
          </a:ln>
        </p:spPr>
        <p:style>
          <a:lnRef idx="0"/>
          <a:fillRef idx="0"/>
          <a:effectRef idx="0"/>
          <a:fontRef idx="minor"/>
        </p:style>
        <p:txBody>
          <a:bodyPr lIns="92160" rIns="92160" tIns="46080" bIns="46080" anchor="t">
            <a:normAutofit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Financial jet deal - swapped to Singapore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3-5 Coal deals were executed in 1999 (captured in London)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Minimal F/X transactions</a:t>
            </a:r>
            <a:endParaRPr b="0" lang="en-US" sz="14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Jet deal, 1 coal deal, 1 FX deal</a:t>
            </a:r>
            <a:endParaRPr b="0" lang="en-US" sz="1600" strike="noStrike" u="none">
              <a:solidFill>
                <a:srgbClr val="000000"/>
              </a:solidFill>
              <a:effectLst/>
              <a:uFillTx/>
              <a:latin typeface="Times New Roman"/>
            </a:endParaRPr>
          </a:p>
        </p:txBody>
      </p:sp>
      <p:sp>
        <p:nvSpPr>
          <p:cNvPr id="35" name=""/>
          <p:cNvSpPr/>
          <p:nvPr/>
        </p:nvSpPr>
        <p:spPr>
          <a:xfrm>
            <a:off x="4038120" y="3962520"/>
            <a:ext cx="8791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37"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Office Manager has a strong presence among the local traders (except for coal)</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Back office records are easy to access and well organized</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Director of structuring and local legal sign-off on confirms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Non-Austraclear disbursements/receipts occur in Houston</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Houston receives copies of all Australian contracts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Enpower is installed as the electricity trading system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Observations </a:t>
            </a:r>
            <a:endParaRPr b="0" lang="en-US" sz="4000" strike="noStrike" u="none">
              <a:solidFill>
                <a:srgbClr val="000000"/>
              </a:solidFill>
              <a:effectLst/>
              <a:uFillTx/>
              <a:latin typeface="Times New Roman"/>
            </a:endParaRPr>
          </a:p>
        </p:txBody>
      </p:sp>
      <p:sp>
        <p:nvSpPr>
          <p:cNvPr id="39" name=""/>
          <p:cNvSpPr/>
          <p:nvPr/>
        </p:nvSpPr>
        <p:spPr>
          <a:xfrm flipH="1">
            <a:off x="612720" y="1371600"/>
            <a:ext cx="80740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0" name=""/>
          <p:cNvGraphicFramePr/>
          <p:nvPr/>
        </p:nvGraphicFramePr>
        <p:xfrm>
          <a:off x="469800" y="1676520"/>
          <a:ext cx="8433000" cy="5626080"/>
        </p:xfrm>
        <a:graphic>
          <a:graphicData uri="http://schemas.openxmlformats.org/presentationml/2006/ole">
            <p:oleObj progId="Word.Document.12" r:id="rId1" spid="">
              <p:embed/>
              <p:pic>
                <p:nvPicPr>
                  <p:cNvPr id="41" name="" descr=""/>
                  <p:cNvPicPr/>
                  <p:nvPr/>
                </p:nvPicPr>
                <p:blipFill>
                  <a:blip r:embed="rId2"/>
                  <a:stretch/>
                </p:blipFill>
                <p:spPr>
                  <a:xfrm>
                    <a:off x="469800" y="1676520"/>
                    <a:ext cx="8433000" cy="5626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3" name=""/>
          <p:cNvSpPr/>
          <p:nvPr/>
        </p:nvSpPr>
        <p:spPr>
          <a:xfrm>
            <a:off x="609480" y="1600200"/>
            <a:ext cx="784872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Full contestability for retail customers could increase transaction flow and stress business </a:t>
            </a:r>
            <a:br>
              <a:rPr sz="1400"/>
            </a:br>
            <a:r>
              <a:rPr b="0" lang="en-US" sz="1400" strike="noStrike" u="none">
                <a:solidFill>
                  <a:srgbClr val="000000"/>
                </a:solidFill>
                <a:effectLst/>
                <a:uFillTx/>
                <a:latin typeface="Book Antiqua"/>
              </a:rPr>
              <a:t>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Acquisition of generating assets would create a complex scheduling/bidding process which </a:t>
            </a:r>
            <a:br>
              <a:rPr sz="1400"/>
            </a:br>
            <a:r>
              <a:rPr b="0" lang="en-US" sz="1400" strike="noStrike" u="none">
                <a:solidFill>
                  <a:srgbClr val="000000"/>
                </a:solidFill>
                <a:effectLst/>
                <a:uFillTx/>
                <a:latin typeface="Book Antiqua"/>
              </a:rPr>
              <a:t>  does not currently exist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It is expected by local Management, that weather trading would be highly successful (no </a:t>
            </a:r>
            <a:br>
              <a:rPr sz="1400"/>
            </a:br>
            <a:r>
              <a:rPr b="0" lang="en-US" sz="1400" strike="noStrike" u="none">
                <a:solidFill>
                  <a:srgbClr val="000000"/>
                </a:solidFill>
                <a:effectLst/>
                <a:uFillTx/>
                <a:latin typeface="Book Antiqua"/>
              </a:rPr>
              <a:t>  current trades)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Both Singapore and Sydney believe that with the addition of the Japan office, an Asia/Pacific </a:t>
            </a:r>
            <a:br>
              <a:rPr sz="1400"/>
            </a:br>
            <a:r>
              <a:rPr b="0" lang="en-US" sz="1400" strike="noStrike" u="none">
                <a:solidFill>
                  <a:srgbClr val="000000"/>
                </a:solidFill>
                <a:effectLst/>
                <a:uFillTx/>
                <a:latin typeface="Book Antiqua"/>
              </a:rPr>
              <a:t>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Broadband is coming to Asia/Pacific</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5" name=""/>
          <p:cNvSpPr/>
          <p:nvPr/>
        </p:nvSpPr>
        <p:spPr>
          <a:xfrm>
            <a:off x="533520" y="1676520"/>
            <a:ext cx="3809880" cy="16761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Primarily financial power deals and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Sophisticated trading environment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Strong preference to deals with other Australians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exchange traded contract exists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Full contestability within two years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Power pool for bidding generation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6" name=""/>
          <p:cNvSpPr/>
          <p:nvPr/>
        </p:nvSpPr>
        <p:spPr>
          <a:xfrm>
            <a:off x="4876920" y="1676520"/>
            <a:ext cx="3809880" cy="16761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Office Manager Paul Quilkey gives a strong Enron </a:t>
            </a:r>
            <a:br>
              <a:rPr sz="1200"/>
            </a:br>
            <a:r>
              <a:rPr b="0" i="1" lang="en-US" sz="1200" strike="noStrike" u="none">
                <a:solidFill>
                  <a:srgbClr val="000000"/>
                </a:solidFill>
                <a:effectLst/>
                <a:uFillTx/>
                <a:latin typeface="Book Antiqua"/>
              </a:rPr>
              <a:t>  presence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functional heads are primarily Australians</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Cooperative</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Competent</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Professional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7" name=""/>
          <p:cNvSpPr/>
          <p:nvPr/>
        </p:nvSpPr>
        <p:spPr>
          <a:xfrm>
            <a:off x="5335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Enpower (power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Sun (accounting)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Various spreadsheets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Previously on Power 97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8" name=""/>
          <p:cNvSpPr/>
          <p:nvPr/>
        </p:nvSpPr>
        <p:spPr>
          <a:xfrm>
            <a:off x="48769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Daily position reports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Monthly accounting package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Benchmark reports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0" name=""/>
          <p:cNvSpPr/>
          <p:nvPr/>
        </p:nvSpPr>
        <p:spPr>
          <a:xfrm>
            <a:off x="5335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Trade electricity within and between the</a:t>
            </a:r>
            <a:br>
              <a:rPr sz="1200"/>
            </a:br>
            <a:r>
              <a:rPr b="0" i="1" lang="en-US" sz="1200" strike="noStrike" u="none">
                <a:solidFill>
                  <a:srgbClr val="000000"/>
                </a:solidFill>
                <a:effectLst/>
                <a:uFillTx/>
                <a:latin typeface="Book Antiqua"/>
              </a:rPr>
              <a:t>  various Australian regions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Develop Weather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Own generating assets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Penetrate the electric-retail market when full </a:t>
            </a:r>
            <a:br>
              <a:rPr sz="1200"/>
            </a:br>
            <a:r>
              <a:rPr b="0" i="1" lang="en-US" sz="1200" strike="noStrike" u="none">
                <a:solidFill>
                  <a:srgbClr val="000000"/>
                </a:solidFill>
                <a:effectLst/>
                <a:uFillTx/>
                <a:latin typeface="Book Antiqua"/>
              </a:rPr>
              <a:t>  contestability is available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Explore sourcing coal from Australia (as well as other </a:t>
            </a:r>
            <a:br>
              <a:rPr sz="1200"/>
            </a:br>
            <a:r>
              <a:rPr b="0" i="1" lang="en-US" sz="1200" strike="noStrike" u="none">
                <a:solidFill>
                  <a:srgbClr val="000000"/>
                </a:solidFill>
                <a:effectLst/>
                <a:uFillTx/>
                <a:latin typeface="Book Antiqua"/>
              </a:rPr>
              <a:t>  products from other sources) and delivering to Japan.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1" name=""/>
          <p:cNvSpPr/>
          <p:nvPr/>
        </p:nvSpPr>
        <p:spPr>
          <a:xfrm>
            <a:off x="48769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13 counterparties are preapproved for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NEMCO is the counterparty to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2" name=""/>
          <p:cNvSpPr/>
          <p:nvPr/>
        </p:nvSpPr>
        <p:spPr>
          <a:xfrm>
            <a:off x="5335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generation owners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48769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Back-office coordination between Houston and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settlements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Confirms Sydney/Houston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Risk management and structuring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Credit approval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2000-03-10T13:12:41Z</cp:lastPrinted>
  <dcterms:modified xsi:type="dcterms:W3CDTF">2000-03-10T14:07:58Z</dcterms:modified>
  <cp:revision>12</cp:revision>
  <dc:subject/>
  <dc:title>No Slide Title</dc:title>
</cp:coreProperties>
</file>