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_rels/presentation.xml.rels" ContentType="application/vnd.openxmlformats-package.relationships+xml"/>
  <Override PartName="/ppt/media/image1.png" ContentType="image/png"/>
  <Override PartName="/ppt/media/image2.wmf" ContentType="image/x-wmf"/>
  <Override PartName="/ppt/embeddings/oleObject1.xlsx" ContentType="application/vnd.openxmlformats-officedocument.spreadsheetml.shee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0FEA7066-8228-45C4-A43E-DF595158306B}"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952CAE0-5AF4-43AF-8497-C5BE983BA358}"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package" Target="../embeddings/oleObject1.xlsx"/><Relationship Id="rId3" Type="http://schemas.openxmlformats.org/officeDocument/2006/relationships/image" Target="../media/image2.wmf"/><Relationship Id="rId4"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5" name=""/>
          <p:cNvGrpSpPr/>
          <p:nvPr/>
        </p:nvGrpSpPr>
        <p:grpSpPr>
          <a:xfrm>
            <a:off x="3816360" y="685800"/>
            <a:ext cx="1288800" cy="1294920"/>
            <a:chOff x="3816360" y="685800"/>
            <a:chExt cx="1288800" cy="1294920"/>
          </a:xfrm>
        </p:grpSpPr>
        <p:sp>
          <p:nvSpPr>
            <p:cNvPr id="6" name=""/>
            <p:cNvSpPr/>
            <p:nvPr/>
          </p:nvSpPr>
          <p:spPr>
            <a:xfrm>
              <a:off x="4352400" y="1160280"/>
              <a:ext cx="752760" cy="820440"/>
            </a:xfrm>
            <a:custGeom>
              <a:avLst/>
              <a:gdLst/>
              <a:ahLst/>
              <a:rect l="l" t="t" r="r" b="b"/>
              <a:pathLst>
                <a:path w="1091" h="1122">
                  <a:moveTo>
                    <a:pt x="350" y="472"/>
                  </a:moveTo>
                  <a:lnTo>
                    <a:pt x="838" y="0"/>
                  </a:lnTo>
                  <a:lnTo>
                    <a:pt x="1090" y="233"/>
                  </a:lnTo>
                  <a:lnTo>
                    <a:pt x="159" y="1121"/>
                  </a:lnTo>
                  <a:lnTo>
                    <a:pt x="98" y="1064"/>
                  </a:lnTo>
                  <a:lnTo>
                    <a:pt x="170" y="899"/>
                  </a:lnTo>
                  <a:lnTo>
                    <a:pt x="51" y="1025"/>
                  </a:lnTo>
                  <a:lnTo>
                    <a:pt x="0" y="968"/>
                  </a:lnTo>
                  <a:lnTo>
                    <a:pt x="242" y="740"/>
                  </a:lnTo>
                  <a:lnTo>
                    <a:pt x="303" y="797"/>
                  </a:lnTo>
                  <a:lnTo>
                    <a:pt x="231" y="939"/>
                  </a:lnTo>
                  <a:lnTo>
                    <a:pt x="982" y="233"/>
                  </a:lnTo>
                  <a:lnTo>
                    <a:pt x="848" y="108"/>
                  </a:lnTo>
                  <a:lnTo>
                    <a:pt x="401" y="529"/>
                  </a:lnTo>
                  <a:lnTo>
                    <a:pt x="350" y="472"/>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940560" y="1293480"/>
              <a:ext cx="284760" cy="279360"/>
            </a:xfrm>
            <a:custGeom>
              <a:avLst/>
              <a:gdLst/>
              <a:ahLst/>
              <a:rect l="l" t="t" r="r" b="b"/>
              <a:pathLst>
                <a:path w="413" h="382">
                  <a:moveTo>
                    <a:pt x="412" y="148"/>
                  </a:moveTo>
                  <a:lnTo>
                    <a:pt x="160" y="381"/>
                  </a:lnTo>
                  <a:lnTo>
                    <a:pt x="108" y="330"/>
                  </a:lnTo>
                  <a:lnTo>
                    <a:pt x="180" y="165"/>
                  </a:lnTo>
                  <a:lnTo>
                    <a:pt x="57" y="290"/>
                  </a:lnTo>
                  <a:lnTo>
                    <a:pt x="0" y="233"/>
                  </a:lnTo>
                  <a:lnTo>
                    <a:pt x="252" y="0"/>
                  </a:lnTo>
                  <a:lnTo>
                    <a:pt x="309" y="51"/>
                  </a:lnTo>
                  <a:lnTo>
                    <a:pt x="232" y="222"/>
                  </a:lnTo>
                  <a:lnTo>
                    <a:pt x="350" y="97"/>
                  </a:lnTo>
                  <a:lnTo>
                    <a:pt x="412" y="148"/>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4082400" y="1435320"/>
              <a:ext cx="249120" cy="282960"/>
            </a:xfrm>
            <a:custGeom>
              <a:avLst/>
              <a:gdLst/>
              <a:ahLst/>
              <a:rect l="l" t="t" r="r" b="b"/>
              <a:pathLst>
                <a:path w="361" h="387">
                  <a:moveTo>
                    <a:pt x="0" y="227"/>
                  </a:moveTo>
                  <a:lnTo>
                    <a:pt x="242" y="0"/>
                  </a:lnTo>
                  <a:lnTo>
                    <a:pt x="329" y="80"/>
                  </a:lnTo>
                  <a:lnTo>
                    <a:pt x="350" y="108"/>
                  </a:lnTo>
                  <a:lnTo>
                    <a:pt x="355" y="125"/>
                  </a:lnTo>
                  <a:lnTo>
                    <a:pt x="360" y="136"/>
                  </a:lnTo>
                  <a:lnTo>
                    <a:pt x="360" y="148"/>
                  </a:lnTo>
                  <a:lnTo>
                    <a:pt x="355" y="165"/>
                  </a:lnTo>
                  <a:lnTo>
                    <a:pt x="344" y="182"/>
                  </a:lnTo>
                  <a:lnTo>
                    <a:pt x="334" y="193"/>
                  </a:lnTo>
                  <a:lnTo>
                    <a:pt x="324" y="205"/>
                  </a:lnTo>
                  <a:lnTo>
                    <a:pt x="308" y="222"/>
                  </a:lnTo>
                  <a:lnTo>
                    <a:pt x="298" y="222"/>
                  </a:lnTo>
                  <a:lnTo>
                    <a:pt x="288" y="227"/>
                  </a:lnTo>
                  <a:lnTo>
                    <a:pt x="278" y="227"/>
                  </a:lnTo>
                  <a:lnTo>
                    <a:pt x="267" y="227"/>
                  </a:lnTo>
                  <a:lnTo>
                    <a:pt x="247" y="227"/>
                  </a:lnTo>
                  <a:lnTo>
                    <a:pt x="252" y="239"/>
                  </a:lnTo>
                  <a:lnTo>
                    <a:pt x="247" y="256"/>
                  </a:lnTo>
                  <a:lnTo>
                    <a:pt x="242" y="273"/>
                  </a:lnTo>
                  <a:lnTo>
                    <a:pt x="236" y="284"/>
                  </a:lnTo>
                  <a:lnTo>
                    <a:pt x="185" y="335"/>
                  </a:lnTo>
                  <a:lnTo>
                    <a:pt x="170" y="352"/>
                  </a:lnTo>
                  <a:lnTo>
                    <a:pt x="165" y="369"/>
                  </a:lnTo>
                  <a:lnTo>
                    <a:pt x="165" y="386"/>
                  </a:lnTo>
                  <a:lnTo>
                    <a:pt x="149" y="369"/>
                  </a:lnTo>
                  <a:lnTo>
                    <a:pt x="98" y="330"/>
                  </a:lnTo>
                  <a:lnTo>
                    <a:pt x="98" y="318"/>
                  </a:lnTo>
                  <a:lnTo>
                    <a:pt x="103" y="312"/>
                  </a:lnTo>
                  <a:lnTo>
                    <a:pt x="103" y="307"/>
                  </a:lnTo>
                  <a:lnTo>
                    <a:pt x="129" y="284"/>
                  </a:lnTo>
                  <a:lnTo>
                    <a:pt x="165" y="250"/>
                  </a:lnTo>
                  <a:lnTo>
                    <a:pt x="170" y="239"/>
                  </a:lnTo>
                  <a:lnTo>
                    <a:pt x="175" y="233"/>
                  </a:lnTo>
                  <a:lnTo>
                    <a:pt x="180" y="222"/>
                  </a:lnTo>
                  <a:lnTo>
                    <a:pt x="175" y="205"/>
                  </a:lnTo>
                  <a:lnTo>
                    <a:pt x="170" y="199"/>
                  </a:lnTo>
                  <a:lnTo>
                    <a:pt x="165" y="193"/>
                  </a:lnTo>
                  <a:lnTo>
                    <a:pt x="154" y="182"/>
                  </a:lnTo>
                  <a:lnTo>
                    <a:pt x="195" y="142"/>
                  </a:lnTo>
                  <a:lnTo>
                    <a:pt x="216" y="159"/>
                  </a:lnTo>
                  <a:lnTo>
                    <a:pt x="226" y="165"/>
                  </a:lnTo>
                  <a:lnTo>
                    <a:pt x="242" y="165"/>
                  </a:lnTo>
                  <a:lnTo>
                    <a:pt x="262" y="159"/>
                  </a:lnTo>
                  <a:lnTo>
                    <a:pt x="267" y="148"/>
                  </a:lnTo>
                  <a:lnTo>
                    <a:pt x="278" y="142"/>
                  </a:lnTo>
                  <a:lnTo>
                    <a:pt x="283" y="136"/>
                  </a:lnTo>
                  <a:lnTo>
                    <a:pt x="283" y="125"/>
                  </a:lnTo>
                  <a:lnTo>
                    <a:pt x="278" y="114"/>
                  </a:lnTo>
                  <a:lnTo>
                    <a:pt x="272" y="102"/>
                  </a:lnTo>
                  <a:lnTo>
                    <a:pt x="252" y="85"/>
                  </a:lnTo>
                  <a:lnTo>
                    <a:pt x="46" y="278"/>
                  </a:lnTo>
                  <a:lnTo>
                    <a:pt x="0" y="227"/>
                  </a:lnTo>
                </a:path>
              </a:pathLst>
            </a:custGeom>
            <a:solidFill>
              <a:srgbClr val="114ffb"/>
            </a:solidFill>
            <a:ln cap="rnd" w="12600">
              <a:solidFill>
                <a:srgbClr val="114ff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4356000" y="922680"/>
              <a:ext cx="511200" cy="654480"/>
            </a:xfrm>
            <a:custGeom>
              <a:avLst/>
              <a:gdLst/>
              <a:ahLst/>
              <a:rect l="l" t="t" r="r" b="b"/>
              <a:pathLst>
                <a:path w="741" h="895">
                  <a:moveTo>
                    <a:pt x="0" y="473"/>
                  </a:moveTo>
                  <a:lnTo>
                    <a:pt x="493" y="0"/>
                  </a:lnTo>
                  <a:lnTo>
                    <a:pt x="740" y="239"/>
                  </a:lnTo>
                  <a:lnTo>
                    <a:pt x="252" y="706"/>
                  </a:lnTo>
                  <a:lnTo>
                    <a:pt x="401" y="843"/>
                  </a:lnTo>
                  <a:lnTo>
                    <a:pt x="349" y="894"/>
                  </a:lnTo>
                  <a:lnTo>
                    <a:pt x="144" y="695"/>
                  </a:lnTo>
                  <a:lnTo>
                    <a:pt x="627" y="234"/>
                  </a:lnTo>
                  <a:lnTo>
                    <a:pt x="493" y="103"/>
                  </a:lnTo>
                  <a:lnTo>
                    <a:pt x="51" y="530"/>
                  </a:lnTo>
                  <a:lnTo>
                    <a:pt x="0" y="473"/>
                  </a:lnTo>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3975840" y="685800"/>
              <a:ext cx="660960" cy="653760"/>
            </a:xfrm>
            <a:custGeom>
              <a:avLst/>
              <a:gdLst/>
              <a:ahLst/>
              <a:rect l="l" t="t" r="r" b="b"/>
              <a:pathLst>
                <a:path w="958" h="894">
                  <a:moveTo>
                    <a:pt x="0" y="666"/>
                  </a:moveTo>
                  <a:lnTo>
                    <a:pt x="700" y="0"/>
                  </a:lnTo>
                  <a:lnTo>
                    <a:pt x="957" y="239"/>
                  </a:lnTo>
                  <a:lnTo>
                    <a:pt x="463" y="711"/>
                  </a:lnTo>
                  <a:lnTo>
                    <a:pt x="607" y="848"/>
                  </a:lnTo>
                  <a:lnTo>
                    <a:pt x="556" y="893"/>
                  </a:lnTo>
                  <a:lnTo>
                    <a:pt x="350" y="700"/>
                  </a:lnTo>
                  <a:lnTo>
                    <a:pt x="844" y="239"/>
                  </a:lnTo>
                  <a:lnTo>
                    <a:pt x="700" y="108"/>
                  </a:lnTo>
                  <a:lnTo>
                    <a:pt x="57" y="717"/>
                  </a:lnTo>
                  <a:lnTo>
                    <a:pt x="0" y="666"/>
                  </a:lnTo>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816360" y="1168200"/>
              <a:ext cx="263520" cy="266760"/>
            </a:xfrm>
            <a:custGeom>
              <a:avLst/>
              <a:gdLst/>
              <a:ahLst/>
              <a:rect l="l" t="t" r="r" b="b"/>
              <a:pathLst>
                <a:path w="382" h="365">
                  <a:moveTo>
                    <a:pt x="381" y="131"/>
                  </a:moveTo>
                  <a:lnTo>
                    <a:pt x="242" y="0"/>
                  </a:lnTo>
                  <a:lnTo>
                    <a:pt x="0" y="228"/>
                  </a:lnTo>
                  <a:lnTo>
                    <a:pt x="139" y="364"/>
                  </a:lnTo>
                  <a:lnTo>
                    <a:pt x="185" y="313"/>
                  </a:lnTo>
                  <a:lnTo>
                    <a:pt x="108" y="239"/>
                  </a:lnTo>
                  <a:lnTo>
                    <a:pt x="160" y="188"/>
                  </a:lnTo>
                  <a:lnTo>
                    <a:pt x="237" y="262"/>
                  </a:lnTo>
                  <a:lnTo>
                    <a:pt x="288" y="211"/>
                  </a:lnTo>
                  <a:lnTo>
                    <a:pt x="211" y="142"/>
                  </a:lnTo>
                  <a:lnTo>
                    <a:pt x="252" y="97"/>
                  </a:lnTo>
                  <a:lnTo>
                    <a:pt x="335" y="171"/>
                  </a:lnTo>
                  <a:lnTo>
                    <a:pt x="381" y="131"/>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4238640" y="1593360"/>
              <a:ext cx="224280" cy="225000"/>
            </a:xfrm>
            <a:custGeom>
              <a:avLst/>
              <a:gdLst/>
              <a:ahLst/>
              <a:rect l="l" t="t" r="r" b="b"/>
              <a:pathLst>
                <a:path w="325" h="308">
                  <a:moveTo>
                    <a:pt x="154" y="193"/>
                  </a:moveTo>
                  <a:lnTo>
                    <a:pt x="242" y="114"/>
                  </a:lnTo>
                  <a:lnTo>
                    <a:pt x="247" y="102"/>
                  </a:lnTo>
                  <a:lnTo>
                    <a:pt x="252" y="97"/>
                  </a:lnTo>
                  <a:lnTo>
                    <a:pt x="252" y="91"/>
                  </a:lnTo>
                  <a:lnTo>
                    <a:pt x="247" y="80"/>
                  </a:lnTo>
                  <a:lnTo>
                    <a:pt x="242" y="74"/>
                  </a:lnTo>
                  <a:lnTo>
                    <a:pt x="236" y="68"/>
                  </a:lnTo>
                  <a:lnTo>
                    <a:pt x="231" y="68"/>
                  </a:lnTo>
                  <a:lnTo>
                    <a:pt x="221" y="68"/>
                  </a:lnTo>
                  <a:lnTo>
                    <a:pt x="216" y="68"/>
                  </a:lnTo>
                  <a:lnTo>
                    <a:pt x="211" y="74"/>
                  </a:lnTo>
                  <a:lnTo>
                    <a:pt x="200" y="80"/>
                  </a:lnTo>
                  <a:lnTo>
                    <a:pt x="82" y="193"/>
                  </a:lnTo>
                  <a:lnTo>
                    <a:pt x="77" y="199"/>
                  </a:lnTo>
                  <a:lnTo>
                    <a:pt x="72" y="205"/>
                  </a:lnTo>
                  <a:lnTo>
                    <a:pt x="72" y="211"/>
                  </a:lnTo>
                  <a:lnTo>
                    <a:pt x="72" y="216"/>
                  </a:lnTo>
                  <a:lnTo>
                    <a:pt x="77" y="233"/>
                  </a:lnTo>
                  <a:lnTo>
                    <a:pt x="87" y="239"/>
                  </a:lnTo>
                  <a:lnTo>
                    <a:pt x="98" y="239"/>
                  </a:lnTo>
                  <a:lnTo>
                    <a:pt x="103" y="239"/>
                  </a:lnTo>
                  <a:lnTo>
                    <a:pt x="113" y="233"/>
                  </a:lnTo>
                  <a:lnTo>
                    <a:pt x="118" y="228"/>
                  </a:lnTo>
                  <a:lnTo>
                    <a:pt x="154" y="193"/>
                  </a:lnTo>
                  <a:lnTo>
                    <a:pt x="211" y="245"/>
                  </a:lnTo>
                  <a:lnTo>
                    <a:pt x="190" y="267"/>
                  </a:lnTo>
                  <a:lnTo>
                    <a:pt x="164" y="285"/>
                  </a:lnTo>
                  <a:lnTo>
                    <a:pt x="144" y="296"/>
                  </a:lnTo>
                  <a:lnTo>
                    <a:pt x="123" y="302"/>
                  </a:lnTo>
                  <a:lnTo>
                    <a:pt x="103" y="307"/>
                  </a:lnTo>
                  <a:lnTo>
                    <a:pt x="77" y="302"/>
                  </a:lnTo>
                  <a:lnTo>
                    <a:pt x="62" y="296"/>
                  </a:lnTo>
                  <a:lnTo>
                    <a:pt x="46" y="285"/>
                  </a:lnTo>
                  <a:lnTo>
                    <a:pt x="36" y="273"/>
                  </a:lnTo>
                  <a:lnTo>
                    <a:pt x="21" y="256"/>
                  </a:lnTo>
                  <a:lnTo>
                    <a:pt x="10" y="239"/>
                  </a:lnTo>
                  <a:lnTo>
                    <a:pt x="5" y="228"/>
                  </a:lnTo>
                  <a:lnTo>
                    <a:pt x="0" y="211"/>
                  </a:lnTo>
                  <a:lnTo>
                    <a:pt x="0" y="193"/>
                  </a:lnTo>
                  <a:lnTo>
                    <a:pt x="0" y="182"/>
                  </a:lnTo>
                  <a:lnTo>
                    <a:pt x="10" y="165"/>
                  </a:lnTo>
                  <a:lnTo>
                    <a:pt x="26" y="148"/>
                  </a:lnTo>
                  <a:lnTo>
                    <a:pt x="154" y="17"/>
                  </a:lnTo>
                  <a:lnTo>
                    <a:pt x="175" y="6"/>
                  </a:lnTo>
                  <a:lnTo>
                    <a:pt x="190" y="0"/>
                  </a:lnTo>
                  <a:lnTo>
                    <a:pt x="206" y="0"/>
                  </a:lnTo>
                  <a:lnTo>
                    <a:pt x="221" y="0"/>
                  </a:lnTo>
                  <a:lnTo>
                    <a:pt x="236" y="0"/>
                  </a:lnTo>
                  <a:lnTo>
                    <a:pt x="252" y="6"/>
                  </a:lnTo>
                  <a:lnTo>
                    <a:pt x="272" y="17"/>
                  </a:lnTo>
                  <a:lnTo>
                    <a:pt x="283" y="28"/>
                  </a:lnTo>
                  <a:lnTo>
                    <a:pt x="293" y="40"/>
                  </a:lnTo>
                  <a:lnTo>
                    <a:pt x="303" y="51"/>
                  </a:lnTo>
                  <a:lnTo>
                    <a:pt x="308" y="57"/>
                  </a:lnTo>
                  <a:lnTo>
                    <a:pt x="314" y="68"/>
                  </a:lnTo>
                  <a:lnTo>
                    <a:pt x="319" y="85"/>
                  </a:lnTo>
                  <a:lnTo>
                    <a:pt x="324" y="97"/>
                  </a:lnTo>
                  <a:lnTo>
                    <a:pt x="324" y="114"/>
                  </a:lnTo>
                  <a:lnTo>
                    <a:pt x="319" y="131"/>
                  </a:lnTo>
                  <a:lnTo>
                    <a:pt x="314" y="142"/>
                  </a:lnTo>
                  <a:lnTo>
                    <a:pt x="298" y="159"/>
                  </a:lnTo>
                  <a:lnTo>
                    <a:pt x="211" y="245"/>
                  </a:lnTo>
                  <a:lnTo>
                    <a:pt x="154" y="193"/>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3" name=""/>
          <p:cNvSpPr/>
          <p:nvPr/>
        </p:nvSpPr>
        <p:spPr>
          <a:xfrm>
            <a:off x="1523880" y="2971800"/>
            <a:ext cx="6172200" cy="16002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99"/>
                </a:solidFill>
                <a:effectLst/>
                <a:uFillTx/>
                <a:latin typeface="Arial Black"/>
              </a:rPr>
              <a:t>Enron Europe</a:t>
            </a:r>
            <a:endParaRPr b="0" lang="en-US" sz="3200" strike="noStrike" u="none">
              <a:solidFill>
                <a:srgbClr val="000000"/>
              </a:solidFill>
              <a:effectLst/>
              <a:uFillTx/>
              <a:latin typeface="Times New Roman"/>
            </a:endParaRPr>
          </a:p>
          <a:p>
            <a:pPr algn="ctr">
              <a:lnSpc>
                <a:spcPct val="7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dc5900"/>
                </a:solidFill>
                <a:effectLst/>
                <a:uFillTx/>
                <a:latin typeface="Arial Black"/>
              </a:rPr>
              <a:t>Project Doorstep</a:t>
            </a:r>
            <a:r>
              <a:rPr b="0" lang="en-US" sz="3200" strike="noStrike" u="none">
                <a:solidFill>
                  <a:srgbClr val="ff0000"/>
                </a:solidFill>
                <a:effectLst/>
                <a:uFillTx/>
                <a:latin typeface="Arial Black"/>
              </a:rPr>
              <a:t> </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Arial Black"/>
              </a:rPr>
              <a:t>Enron Australia Pty. Ltd.</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Sydney, Australia</a:t>
            </a:r>
            <a:r>
              <a:rPr b="0" lang="en-US" sz="2800" strike="noStrike" u="none">
                <a:solidFill>
                  <a:srgbClr val="3939cd"/>
                </a:solidFill>
                <a:effectLst/>
                <a:uFillTx/>
                <a:latin typeface="Arial Black"/>
              </a:rPr>
              <a:t> </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99"/>
                </a:solidFill>
                <a:effectLst/>
                <a:uFillTx/>
                <a:latin typeface="Arial Black"/>
              </a:rPr>
              <a:t>April 2001</a:t>
            </a:r>
            <a:endParaRPr b="0" lang="en-US" sz="1800" strike="noStrike" u="none">
              <a:solidFill>
                <a:srgbClr val="000000"/>
              </a:solidFill>
              <a:effectLst/>
              <a:uFillTx/>
              <a:latin typeface="Times New Roman"/>
            </a:endParaRPr>
          </a:p>
        </p:txBody>
      </p:sp>
      <p:sp>
        <p:nvSpPr>
          <p:cNvPr id="14" name=""/>
          <p:cNvSpPr/>
          <p:nvPr/>
        </p:nvSpPr>
        <p:spPr>
          <a:xfrm>
            <a:off x="3962520" y="6324480"/>
            <a:ext cx="23619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616161"/>
                </a:solidFill>
                <a:effectLst/>
                <a:uFillTx/>
                <a:latin typeface="Arial Black"/>
              </a:rPr>
              <a:t>Confidential</a:t>
            </a:r>
            <a:endParaRPr b="0" lang="en-US" sz="1400" strike="noStrike" u="none">
              <a:solidFill>
                <a:srgbClr val="000000"/>
              </a:solidFill>
              <a:effectLst/>
              <a:uFillTx/>
              <a:latin typeface="Times New Roman"/>
            </a:endParaRPr>
          </a:p>
        </p:txBody>
      </p:sp>
      <p:sp>
        <p:nvSpPr>
          <p:cNvPr id="15" name=""/>
          <p:cNvSpPr/>
          <p:nvPr/>
        </p:nvSpPr>
        <p:spPr>
          <a:xfrm>
            <a:off x="4114800" y="5791320"/>
            <a:ext cx="16765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Black"/>
              </a:rPr>
              <a:t>DRAFT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2"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893"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894"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95"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96"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97"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98"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899"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900"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901"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902" name=""/>
          <p:cNvSpPr/>
          <p:nvPr/>
        </p:nvSpPr>
        <p:spPr>
          <a:xfrm>
            <a:off x="1219320" y="1676520"/>
            <a:ext cx="213336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3" name=""/>
          <p:cNvSpPr/>
          <p:nvPr/>
        </p:nvSpPr>
        <p:spPr>
          <a:xfrm>
            <a:off x="335268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4" name=""/>
          <p:cNvSpPr/>
          <p:nvPr/>
        </p:nvSpPr>
        <p:spPr>
          <a:xfrm>
            <a:off x="548640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5" name=""/>
          <p:cNvSpPr/>
          <p:nvPr/>
        </p:nvSpPr>
        <p:spPr>
          <a:xfrm>
            <a:off x="7620120" y="1676520"/>
            <a:ext cx="114300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6" name=""/>
          <p:cNvSpPr/>
          <p:nvPr/>
        </p:nvSpPr>
        <p:spPr>
          <a:xfrm>
            <a:off x="1219320" y="3581280"/>
            <a:ext cx="213336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7" name=""/>
          <p:cNvSpPr/>
          <p:nvPr/>
        </p:nvSpPr>
        <p:spPr>
          <a:xfrm>
            <a:off x="335268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8" name=""/>
          <p:cNvSpPr/>
          <p:nvPr/>
        </p:nvSpPr>
        <p:spPr>
          <a:xfrm>
            <a:off x="548640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9" name=""/>
          <p:cNvSpPr/>
          <p:nvPr/>
        </p:nvSpPr>
        <p:spPr>
          <a:xfrm>
            <a:off x="7620120" y="3581280"/>
            <a:ext cx="114300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0" name=""/>
          <p:cNvSpPr/>
          <p:nvPr/>
        </p:nvSpPr>
        <p:spPr>
          <a:xfrm>
            <a:off x="1219320" y="1676520"/>
            <a:ext cx="220968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SRA’s (A$ 9 million portfolio value) are not captured in Enpower and are valued in excel pivot tables.  </a:t>
            </a:r>
            <a:endParaRPr b="0" lang="en-US" sz="1200" strike="noStrike" u="none">
              <a:solidFill>
                <a:srgbClr val="000000"/>
              </a:solidFill>
              <a:effectLst/>
              <a:uFillTx/>
              <a:latin typeface="Times New Roman"/>
            </a:endParaRPr>
          </a:p>
        </p:txBody>
      </p:sp>
      <p:sp>
        <p:nvSpPr>
          <p:cNvPr id="911" name=""/>
          <p:cNvSpPr/>
          <p:nvPr/>
        </p:nvSpPr>
        <p:spPr>
          <a:xfrm>
            <a:off x="3352680" y="1663560"/>
            <a:ext cx="205740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characteristics of SRA’s do not allow for input into Enpower without refining Enpower IT programming.</a:t>
            </a:r>
            <a:endParaRPr b="0" lang="en-US" sz="1200" strike="noStrike" u="none">
              <a:solidFill>
                <a:srgbClr val="000000"/>
              </a:solidFill>
              <a:effectLst/>
              <a:uFillTx/>
              <a:latin typeface="Times New Roman"/>
            </a:endParaRPr>
          </a:p>
        </p:txBody>
      </p:sp>
      <p:sp>
        <p:nvSpPr>
          <p:cNvPr id="912" name=""/>
          <p:cNvSpPr/>
          <p:nvPr/>
        </p:nvSpPr>
        <p:spPr>
          <a:xfrm>
            <a:off x="5486400" y="1676520"/>
            <a:ext cx="2133720" cy="1835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Accelerate efforts to get SRA deals into Enpower as this has been an issue since last  Doorstep.  </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Resource has been allocated in Sydney to the task and is currently testing the enhancements programmed to date. </a:t>
            </a:r>
            <a:endParaRPr b="0" lang="en-US" sz="1200" strike="noStrike" u="none">
              <a:solidFill>
                <a:srgbClr val="000000"/>
              </a:solidFill>
              <a:effectLst/>
              <a:uFillTx/>
              <a:latin typeface="Times New Roman"/>
            </a:endParaRPr>
          </a:p>
        </p:txBody>
      </p:sp>
      <p:sp>
        <p:nvSpPr>
          <p:cNvPr id="913" name=""/>
          <p:cNvSpPr/>
          <p:nvPr/>
        </p:nvSpPr>
        <p:spPr>
          <a:xfrm>
            <a:off x="1219320" y="3598920"/>
            <a:ext cx="213336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takes approximately four hours to run the P&amp;L and DPR from Enpower and as a result is run overnight.  This becomes a problem if books need to be re-calculated and prevents the trading group from receiving daily P&amp;L until at least 10: 30 next day. . </a:t>
            </a:r>
            <a:endParaRPr b="0" lang="en-US" sz="1200" strike="noStrike" u="none">
              <a:solidFill>
                <a:srgbClr val="000000"/>
              </a:solidFill>
              <a:effectLst/>
              <a:uFillTx/>
              <a:latin typeface="Times New Roman"/>
            </a:endParaRPr>
          </a:p>
        </p:txBody>
      </p:sp>
      <p:sp>
        <p:nvSpPr>
          <p:cNvPr id="914"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5" name=""/>
          <p:cNvSpPr/>
          <p:nvPr/>
        </p:nvSpPr>
        <p:spPr>
          <a:xfrm>
            <a:off x="457200" y="1676520"/>
            <a:ext cx="38088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6" name=""/>
          <p:cNvSpPr/>
          <p:nvPr/>
        </p:nvSpPr>
        <p:spPr>
          <a:xfrm>
            <a:off x="457200" y="3581280"/>
            <a:ext cx="38088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7"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1</a:t>
            </a:r>
            <a:endParaRPr b="0" lang="en-US" sz="1200" strike="noStrike" u="none">
              <a:solidFill>
                <a:srgbClr val="000000"/>
              </a:solidFill>
              <a:effectLst/>
              <a:uFillTx/>
              <a:latin typeface="Times New Roman"/>
            </a:endParaRPr>
          </a:p>
        </p:txBody>
      </p:sp>
      <p:sp>
        <p:nvSpPr>
          <p:cNvPr id="918" name=""/>
          <p:cNvSpPr/>
          <p:nvPr/>
        </p:nvSpPr>
        <p:spPr>
          <a:xfrm>
            <a:off x="457200" y="367524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2</a:t>
            </a:r>
            <a:endParaRPr b="0" lang="en-US" sz="1200" strike="noStrike" u="none">
              <a:solidFill>
                <a:srgbClr val="000000"/>
              </a:solidFill>
              <a:effectLst/>
              <a:uFillTx/>
              <a:latin typeface="Times New Roman"/>
            </a:endParaRPr>
          </a:p>
        </p:txBody>
      </p:sp>
      <p:sp>
        <p:nvSpPr>
          <p:cNvPr id="919"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pic>
        <p:nvPicPr>
          <p:cNvPr id="920" name="" descr=""/>
          <p:cNvPicPr/>
          <p:nvPr/>
        </p:nvPicPr>
        <p:blipFill>
          <a:blip r:embed="rId1"/>
          <a:stretch/>
        </p:blipFill>
        <p:spPr>
          <a:xfrm>
            <a:off x="152280" y="228600"/>
            <a:ext cx="524160" cy="552600"/>
          </a:xfrm>
          <a:prstGeom prst="rect">
            <a:avLst/>
          </a:prstGeom>
          <a:noFill/>
          <a:ln w="0">
            <a:noFill/>
          </a:ln>
        </p:spPr>
      </p:pic>
      <p:sp>
        <p:nvSpPr>
          <p:cNvPr id="921"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922"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3"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4"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5"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26"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9</a:t>
            </a:r>
            <a:endParaRPr b="0" lang="en-US" sz="1600" strike="noStrike" u="none">
              <a:solidFill>
                <a:srgbClr val="000000"/>
              </a:solidFill>
              <a:effectLst/>
              <a:uFillTx/>
              <a:latin typeface="Times New Roman"/>
            </a:endParaRPr>
          </a:p>
        </p:txBody>
      </p:sp>
      <p:sp>
        <p:nvSpPr>
          <p:cNvPr id="927"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8"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Sydney Office Review – 04/01</a:t>
            </a:r>
            <a:endParaRPr b="0" lang="en-US" sz="1600" strike="noStrike" u="none">
              <a:solidFill>
                <a:srgbClr val="000000"/>
              </a:solidFill>
              <a:effectLst/>
              <a:uFillTx/>
              <a:latin typeface="Times New Roman"/>
            </a:endParaRPr>
          </a:p>
        </p:txBody>
      </p:sp>
      <p:sp>
        <p:nvSpPr>
          <p:cNvPr id="929"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930" name=""/>
          <p:cNvSpPr/>
          <p:nvPr/>
        </p:nvSpPr>
        <p:spPr>
          <a:xfrm>
            <a:off x="3581280" y="595944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1" name=""/>
          <p:cNvSpPr/>
          <p:nvPr/>
        </p:nvSpPr>
        <p:spPr>
          <a:xfrm>
            <a:off x="3809880" y="595944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2" name=""/>
          <p:cNvSpPr/>
          <p:nvPr/>
        </p:nvSpPr>
        <p:spPr>
          <a:xfrm>
            <a:off x="2438280" y="595944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3" name=""/>
          <p:cNvSpPr/>
          <p:nvPr/>
        </p:nvSpPr>
        <p:spPr>
          <a:xfrm>
            <a:off x="2666880" y="595944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4" name=""/>
          <p:cNvSpPr/>
          <p:nvPr/>
        </p:nvSpPr>
        <p:spPr>
          <a:xfrm>
            <a:off x="1295280" y="595944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5" name=""/>
          <p:cNvSpPr/>
          <p:nvPr/>
        </p:nvSpPr>
        <p:spPr>
          <a:xfrm>
            <a:off x="1523880" y="595944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6" name=""/>
          <p:cNvSpPr/>
          <p:nvPr/>
        </p:nvSpPr>
        <p:spPr>
          <a:xfrm>
            <a:off x="4038480" y="594360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937" name=""/>
          <p:cNvSpPr/>
          <p:nvPr/>
        </p:nvSpPr>
        <p:spPr>
          <a:xfrm>
            <a:off x="2819520" y="595944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938" name=""/>
          <p:cNvSpPr/>
          <p:nvPr/>
        </p:nvSpPr>
        <p:spPr>
          <a:xfrm>
            <a:off x="1676520" y="59594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939" name=""/>
          <p:cNvSpPr/>
          <p:nvPr/>
        </p:nvSpPr>
        <p:spPr>
          <a:xfrm>
            <a:off x="3657600" y="6035760"/>
            <a:ext cx="76320" cy="75960"/>
          </a:xfrm>
          <a:prstGeom prst="ellipse">
            <a:avLst/>
          </a:prstGeom>
          <a:solidFill>
            <a:srgbClr val="00cc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940" name=""/>
          <p:cNvSpPr/>
          <p:nvPr/>
        </p:nvSpPr>
        <p:spPr>
          <a:xfrm>
            <a:off x="2514600" y="6035760"/>
            <a:ext cx="76320" cy="75960"/>
          </a:xfrm>
          <a:prstGeom prst="ellipse">
            <a:avLst/>
          </a:prstGeom>
          <a:solidFill>
            <a:srgbClr val="ffff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941" name=""/>
          <p:cNvSpPr/>
          <p:nvPr/>
        </p:nvSpPr>
        <p:spPr>
          <a:xfrm>
            <a:off x="1371600" y="6035760"/>
            <a:ext cx="76320" cy="75960"/>
          </a:xfrm>
          <a:prstGeom prst="ellipse">
            <a:avLst/>
          </a:prstGeom>
          <a:solidFill>
            <a:srgbClr val="ff00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942" name=""/>
          <p:cNvSpPr/>
          <p:nvPr/>
        </p:nvSpPr>
        <p:spPr>
          <a:xfrm>
            <a:off x="380880" y="59436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943"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44"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945"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946" name=""/>
          <p:cNvSpPr/>
          <p:nvPr/>
        </p:nvSpPr>
        <p:spPr>
          <a:xfrm>
            <a:off x="838080" y="1676520"/>
            <a:ext cx="38124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47" name=""/>
          <p:cNvSpPr/>
          <p:nvPr/>
        </p:nvSpPr>
        <p:spPr>
          <a:xfrm>
            <a:off x="838080" y="3581280"/>
            <a:ext cx="38124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48" name=""/>
          <p:cNvSpPr/>
          <p:nvPr/>
        </p:nvSpPr>
        <p:spPr>
          <a:xfrm>
            <a:off x="990720" y="1752480"/>
            <a:ext cx="152280" cy="152640"/>
          </a:xfrm>
          <a:prstGeom prst="ellipse">
            <a:avLst/>
          </a:prstGeom>
          <a:gradFill rotWithShape="0">
            <a:gsLst>
              <a:gs pos="0">
                <a:srgbClr val="ff0000"/>
              </a:gs>
              <a:gs pos="100000">
                <a:srgbClr val="9a0000"/>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49" name=""/>
          <p:cNvSpPr/>
          <p:nvPr/>
        </p:nvSpPr>
        <p:spPr>
          <a:xfrm>
            <a:off x="990720" y="3720960"/>
            <a:ext cx="152280" cy="152640"/>
          </a:xfrm>
          <a:prstGeom prst="ellipse">
            <a:avLst/>
          </a:prstGeom>
          <a:gradFill rotWithShape="0">
            <a:gsLst>
              <a:gs pos="0">
                <a:srgbClr val="ffff00"/>
              </a:gs>
              <a:gs pos="100000">
                <a:srgbClr val="a1a100"/>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50" name=""/>
          <p:cNvSpPr/>
          <p:nvPr/>
        </p:nvSpPr>
        <p:spPr>
          <a:xfrm>
            <a:off x="3352680" y="3598920"/>
            <a:ext cx="198144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Problems exist within the Enpower version being utilized by Enron Australia that have not been adequately addressed.</a:t>
            </a:r>
            <a:endParaRPr b="0" lang="en-US" sz="1200" strike="noStrike" u="none">
              <a:solidFill>
                <a:srgbClr val="000000"/>
              </a:solidFill>
              <a:effectLst/>
              <a:uFillTx/>
              <a:latin typeface="Times New Roman"/>
            </a:endParaRPr>
          </a:p>
        </p:txBody>
      </p:sp>
      <p:sp>
        <p:nvSpPr>
          <p:cNvPr id="951" name=""/>
          <p:cNvSpPr/>
          <p:nvPr/>
        </p:nvSpPr>
        <p:spPr>
          <a:xfrm>
            <a:off x="5486400" y="3598920"/>
            <a:ext cx="1981080" cy="20181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Identify IT resource that can assist users to significantly reduce the calculation run-time.  </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New programmer hired in Sydney is currently reviewing the options for improvement, but Houston will be required to make any major improvements.</a:t>
            </a:r>
            <a:endParaRPr b="0" lang="en-US" sz="1200" strike="noStrike" u="none">
              <a:solidFill>
                <a:srgbClr val="000000"/>
              </a:solidFill>
              <a:effectLst/>
              <a:uFillTx/>
              <a:latin typeface="Times New Roman"/>
            </a:endParaRPr>
          </a:p>
        </p:txBody>
      </p:sp>
      <p:sp>
        <p:nvSpPr>
          <p:cNvPr id="952" name=""/>
          <p:cNvSpPr/>
          <p:nvPr/>
        </p:nvSpPr>
        <p:spPr>
          <a:xfrm>
            <a:off x="7620120" y="1660680"/>
            <a:ext cx="114300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Heidi Mason</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6/30/01</a:t>
            </a:r>
            <a:endParaRPr b="0" lang="en-US" sz="1200" strike="noStrike" u="none">
              <a:solidFill>
                <a:srgbClr val="000000"/>
              </a:solidFill>
              <a:effectLst/>
              <a:uFillTx/>
              <a:latin typeface="Times New Roman"/>
            </a:endParaRPr>
          </a:p>
        </p:txBody>
      </p:sp>
      <p:sp>
        <p:nvSpPr>
          <p:cNvPr id="953" name=""/>
          <p:cNvSpPr/>
          <p:nvPr/>
        </p:nvSpPr>
        <p:spPr>
          <a:xfrm>
            <a:off x="7620120" y="3581280"/>
            <a:ext cx="114300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Heidi Mason</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6/30/01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54" name=""/>
          <p:cNvSpPr/>
          <p:nvPr/>
        </p:nvSpPr>
        <p:spPr>
          <a:xfrm>
            <a:off x="457200" y="3048120"/>
            <a:ext cx="38088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55"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956"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pic>
        <p:nvPicPr>
          <p:cNvPr id="957" name="" descr=""/>
          <p:cNvPicPr/>
          <p:nvPr/>
        </p:nvPicPr>
        <p:blipFill>
          <a:blip r:embed="rId1"/>
          <a:stretch/>
        </p:blipFill>
        <p:spPr>
          <a:xfrm>
            <a:off x="152280" y="228600"/>
            <a:ext cx="524160" cy="552600"/>
          </a:xfrm>
          <a:prstGeom prst="rect">
            <a:avLst/>
          </a:prstGeom>
          <a:noFill/>
          <a:ln w="0">
            <a:noFill/>
          </a:ln>
        </p:spPr>
      </p:pic>
      <p:sp>
        <p:nvSpPr>
          <p:cNvPr id="958"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959"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0"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1"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2"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63" name=""/>
          <p:cNvSpPr/>
          <p:nvPr/>
        </p:nvSpPr>
        <p:spPr>
          <a:xfrm>
            <a:off x="8077320" y="6400800"/>
            <a:ext cx="8636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10</a:t>
            </a:r>
            <a:endParaRPr b="0" lang="en-US" sz="1600" strike="noStrike" u="none">
              <a:solidFill>
                <a:srgbClr val="000000"/>
              </a:solidFill>
              <a:effectLst/>
              <a:uFillTx/>
              <a:latin typeface="Times New Roman"/>
            </a:endParaRPr>
          </a:p>
        </p:txBody>
      </p:sp>
      <p:sp>
        <p:nvSpPr>
          <p:cNvPr id="964"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5"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Sydney Office Review – 04/01</a:t>
            </a:r>
            <a:endParaRPr b="0" lang="en-US" sz="1600" strike="noStrike" u="none">
              <a:solidFill>
                <a:srgbClr val="000000"/>
              </a:solidFill>
              <a:effectLst/>
              <a:uFillTx/>
              <a:latin typeface="Times New Roman"/>
            </a:endParaRPr>
          </a:p>
        </p:txBody>
      </p:sp>
      <p:sp>
        <p:nvSpPr>
          <p:cNvPr id="966"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967"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8"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9"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0"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1"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972"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973"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974"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975" name=""/>
          <p:cNvSpPr/>
          <p:nvPr/>
        </p:nvSpPr>
        <p:spPr>
          <a:xfrm>
            <a:off x="1219320" y="3048120"/>
            <a:ext cx="213336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6" name=""/>
          <p:cNvSpPr/>
          <p:nvPr/>
        </p:nvSpPr>
        <p:spPr>
          <a:xfrm>
            <a:off x="3352680" y="3048120"/>
            <a:ext cx="213372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7" name=""/>
          <p:cNvSpPr/>
          <p:nvPr/>
        </p:nvSpPr>
        <p:spPr>
          <a:xfrm>
            <a:off x="5486400" y="3048120"/>
            <a:ext cx="213372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8" name=""/>
          <p:cNvSpPr/>
          <p:nvPr/>
        </p:nvSpPr>
        <p:spPr>
          <a:xfrm>
            <a:off x="7620120" y="3048120"/>
            <a:ext cx="114300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9"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0"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981" name=""/>
          <p:cNvSpPr/>
          <p:nvPr/>
        </p:nvSpPr>
        <p:spPr>
          <a:xfrm>
            <a:off x="3581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2" name=""/>
          <p:cNvSpPr/>
          <p:nvPr/>
        </p:nvSpPr>
        <p:spPr>
          <a:xfrm>
            <a:off x="3809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3" name=""/>
          <p:cNvSpPr/>
          <p:nvPr/>
        </p:nvSpPr>
        <p:spPr>
          <a:xfrm>
            <a:off x="2438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4" name=""/>
          <p:cNvSpPr/>
          <p:nvPr/>
        </p:nvSpPr>
        <p:spPr>
          <a:xfrm>
            <a:off x="2666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5" name=""/>
          <p:cNvSpPr/>
          <p:nvPr/>
        </p:nvSpPr>
        <p:spPr>
          <a:xfrm>
            <a:off x="1295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6" name=""/>
          <p:cNvSpPr/>
          <p:nvPr/>
        </p:nvSpPr>
        <p:spPr>
          <a:xfrm>
            <a:off x="1523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7" name=""/>
          <p:cNvSpPr/>
          <p:nvPr/>
        </p:nvSpPr>
        <p:spPr>
          <a:xfrm>
            <a:off x="4038480" y="608004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988" name=""/>
          <p:cNvSpPr/>
          <p:nvPr/>
        </p:nvSpPr>
        <p:spPr>
          <a:xfrm>
            <a:off x="2819520" y="609588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989" name=""/>
          <p:cNvSpPr/>
          <p:nvPr/>
        </p:nvSpPr>
        <p:spPr>
          <a:xfrm>
            <a:off x="1676520" y="609588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990" name=""/>
          <p:cNvSpPr/>
          <p:nvPr/>
        </p:nvSpPr>
        <p:spPr>
          <a:xfrm>
            <a:off x="3657600" y="617220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991" name=""/>
          <p:cNvSpPr/>
          <p:nvPr/>
        </p:nvSpPr>
        <p:spPr>
          <a:xfrm>
            <a:off x="2514600" y="617220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992" name=""/>
          <p:cNvSpPr/>
          <p:nvPr/>
        </p:nvSpPr>
        <p:spPr>
          <a:xfrm>
            <a:off x="1371600" y="617220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993" name=""/>
          <p:cNvSpPr/>
          <p:nvPr/>
        </p:nvSpPr>
        <p:spPr>
          <a:xfrm>
            <a:off x="380880" y="608004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994"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95"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996" name=""/>
          <p:cNvSpPr/>
          <p:nvPr/>
        </p:nvSpPr>
        <p:spPr>
          <a:xfrm>
            <a:off x="838080" y="3048120"/>
            <a:ext cx="38124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7"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998" name=""/>
          <p:cNvSpPr/>
          <p:nvPr/>
        </p:nvSpPr>
        <p:spPr>
          <a:xfrm>
            <a:off x="457200" y="315432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4</a:t>
            </a:r>
            <a:endParaRPr b="0" lang="en-US" sz="1200" strike="noStrike" u="none">
              <a:solidFill>
                <a:srgbClr val="000000"/>
              </a:solidFill>
              <a:effectLst/>
              <a:uFillTx/>
              <a:latin typeface="Times New Roman"/>
            </a:endParaRPr>
          </a:p>
        </p:txBody>
      </p:sp>
      <p:sp>
        <p:nvSpPr>
          <p:cNvPr id="999" name=""/>
          <p:cNvSpPr/>
          <p:nvPr/>
        </p:nvSpPr>
        <p:spPr>
          <a:xfrm>
            <a:off x="3352680" y="3049560"/>
            <a:ext cx="1981440" cy="1374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Australia uses the Australian dollar as its functional currency and the US$ as its reporting currency and thus is exposed to currency valuation changes.   </a:t>
            </a:r>
            <a:endParaRPr b="0" lang="en-US" sz="1200" strike="noStrike" u="none">
              <a:solidFill>
                <a:srgbClr val="000000"/>
              </a:solidFill>
              <a:effectLst/>
              <a:uFillTx/>
              <a:latin typeface="Times New Roman"/>
            </a:endParaRPr>
          </a:p>
        </p:txBody>
      </p:sp>
      <p:sp>
        <p:nvSpPr>
          <p:cNvPr id="1000" name=""/>
          <p:cNvSpPr/>
          <p:nvPr/>
        </p:nvSpPr>
        <p:spPr>
          <a:xfrm>
            <a:off x="5486400" y="3036960"/>
            <a:ext cx="2133720" cy="2757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Implementation by Treasury of an adequate Corporate policy to ensure currency translation risk is not an issue for remote offices.  </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issue was raised previously by the Sydney office with Management but no final resolution to date. </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corporate-level policy will be developed in the near future.  </a:t>
            </a:r>
            <a:endParaRPr b="0" lang="en-US" sz="1200" strike="noStrike" u="none">
              <a:solidFill>
                <a:srgbClr val="000000"/>
              </a:solidFill>
              <a:effectLst/>
              <a:uFillTx/>
              <a:latin typeface="Times New Roman"/>
            </a:endParaRPr>
          </a:p>
        </p:txBody>
      </p:sp>
      <p:sp>
        <p:nvSpPr>
          <p:cNvPr id="1001" name=""/>
          <p:cNvSpPr/>
          <p:nvPr/>
        </p:nvSpPr>
        <p:spPr>
          <a:xfrm>
            <a:off x="1219320" y="3081240"/>
            <a:ext cx="1981080" cy="2105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Australia has F/X translation risk when monthly P&amp;L is converted to US Dollars for reporting purposes.  F/X transaction risk does not exist because all transactions are executed in Australian dollars and are not converted into another currency.  </a:t>
            </a:r>
            <a:endParaRPr b="0" lang="en-US" sz="1200" strike="noStrike" u="none">
              <a:solidFill>
                <a:srgbClr val="000000"/>
              </a:solidFill>
              <a:effectLst/>
              <a:uFillTx/>
              <a:latin typeface="Times New Roman"/>
            </a:endParaRPr>
          </a:p>
        </p:txBody>
      </p:sp>
      <p:sp>
        <p:nvSpPr>
          <p:cNvPr id="1002" name=""/>
          <p:cNvSpPr/>
          <p:nvPr/>
        </p:nvSpPr>
        <p:spPr>
          <a:xfrm>
            <a:off x="7620120" y="3078000"/>
            <a:ext cx="121896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David Port</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9/30/01</a:t>
            </a:r>
            <a:endParaRPr b="0" lang="en-US" sz="1200" strike="noStrike" u="none">
              <a:solidFill>
                <a:srgbClr val="000000"/>
              </a:solidFill>
              <a:effectLst/>
              <a:uFillTx/>
              <a:latin typeface="Times New Roman"/>
            </a:endParaRPr>
          </a:p>
        </p:txBody>
      </p:sp>
      <p:sp>
        <p:nvSpPr>
          <p:cNvPr id="1003" name=""/>
          <p:cNvSpPr/>
          <p:nvPr/>
        </p:nvSpPr>
        <p:spPr>
          <a:xfrm>
            <a:off x="1219320" y="1676520"/>
            <a:ext cx="213336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4" name=""/>
          <p:cNvSpPr/>
          <p:nvPr/>
        </p:nvSpPr>
        <p:spPr>
          <a:xfrm>
            <a:off x="3352680" y="1676520"/>
            <a:ext cx="2133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5" name=""/>
          <p:cNvSpPr/>
          <p:nvPr/>
        </p:nvSpPr>
        <p:spPr>
          <a:xfrm>
            <a:off x="5486400" y="1676520"/>
            <a:ext cx="2133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6" name=""/>
          <p:cNvSpPr/>
          <p:nvPr/>
        </p:nvSpPr>
        <p:spPr>
          <a:xfrm>
            <a:off x="7620120" y="1676520"/>
            <a:ext cx="114300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7" name=""/>
          <p:cNvSpPr/>
          <p:nvPr/>
        </p:nvSpPr>
        <p:spPr>
          <a:xfrm>
            <a:off x="1219320" y="1690560"/>
            <a:ext cx="1981080" cy="1374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 Credit Watch Report is distributed for commercial personnel to reference.  In addition, Coal Trading is actively pursuing markets in credit risk areas such as China and Indonesia.  </a:t>
            </a:r>
            <a:endParaRPr b="0" lang="en-US" sz="1200" strike="noStrike" u="none">
              <a:solidFill>
                <a:srgbClr val="000000"/>
              </a:solidFill>
              <a:effectLst/>
              <a:uFillTx/>
              <a:latin typeface="Times New Roman"/>
            </a:endParaRPr>
          </a:p>
        </p:txBody>
      </p:sp>
      <p:sp>
        <p:nvSpPr>
          <p:cNvPr id="1008" name=""/>
          <p:cNvSpPr/>
          <p:nvPr/>
        </p:nvSpPr>
        <p:spPr>
          <a:xfrm>
            <a:off x="457200" y="1676520"/>
            <a:ext cx="38088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9"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3</a:t>
            </a:r>
            <a:endParaRPr b="0" lang="en-US" sz="1200" strike="noStrike" u="none">
              <a:solidFill>
                <a:srgbClr val="000000"/>
              </a:solidFill>
              <a:effectLst/>
              <a:uFillTx/>
              <a:latin typeface="Times New Roman"/>
            </a:endParaRPr>
          </a:p>
        </p:txBody>
      </p:sp>
      <p:sp>
        <p:nvSpPr>
          <p:cNvPr id="1010" name=""/>
          <p:cNvSpPr/>
          <p:nvPr/>
        </p:nvSpPr>
        <p:spPr>
          <a:xfrm>
            <a:off x="838080" y="1676520"/>
            <a:ext cx="38124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1" name=""/>
          <p:cNvSpPr/>
          <p:nvPr/>
        </p:nvSpPr>
        <p:spPr>
          <a:xfrm>
            <a:off x="3352680" y="1676520"/>
            <a:ext cx="1981440" cy="1374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Credit support has been managed in Houston and part-time in Sydney by a RAC resource which has prevented a complete set of credit tools from being developed.    </a:t>
            </a:r>
            <a:endParaRPr b="0" lang="en-US" sz="1200" strike="noStrike" u="none">
              <a:solidFill>
                <a:srgbClr val="000000"/>
              </a:solidFill>
              <a:effectLst/>
              <a:uFillTx/>
              <a:latin typeface="Times New Roman"/>
            </a:endParaRPr>
          </a:p>
        </p:txBody>
      </p:sp>
      <p:sp>
        <p:nvSpPr>
          <p:cNvPr id="1012" name=""/>
          <p:cNvSpPr/>
          <p:nvPr/>
        </p:nvSpPr>
        <p:spPr>
          <a:xfrm>
            <a:off x="5486400" y="1676520"/>
            <a:ext cx="198108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John Suttle (RAC) will be filling this role for Enron Australia when he relocates in the next few months. </a:t>
            </a:r>
            <a:endParaRPr b="0" lang="en-US" sz="1200" strike="noStrike" u="none">
              <a:solidFill>
                <a:srgbClr val="000000"/>
              </a:solidFill>
              <a:effectLst/>
              <a:uFillTx/>
              <a:latin typeface="Times New Roman"/>
            </a:endParaRPr>
          </a:p>
        </p:txBody>
      </p:sp>
      <p:sp>
        <p:nvSpPr>
          <p:cNvPr id="1013" name=""/>
          <p:cNvSpPr/>
          <p:nvPr/>
        </p:nvSpPr>
        <p:spPr>
          <a:xfrm>
            <a:off x="990720" y="1752480"/>
            <a:ext cx="152280" cy="152640"/>
          </a:xfrm>
          <a:prstGeom prst="ellipse">
            <a:avLst/>
          </a:prstGeom>
          <a:gradFill rotWithShape="0">
            <a:gsLst>
              <a:gs pos="0">
                <a:srgbClr val="ffff00"/>
              </a:gs>
              <a:gs pos="100000">
                <a:srgbClr val="b8b800"/>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4" name=""/>
          <p:cNvSpPr/>
          <p:nvPr/>
        </p:nvSpPr>
        <p:spPr>
          <a:xfrm>
            <a:off x="7620120" y="1676520"/>
            <a:ext cx="106668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John Suttle </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6/30/01</a:t>
            </a:r>
            <a:endParaRPr b="0" lang="en-US" sz="1200" strike="noStrike" u="none">
              <a:solidFill>
                <a:srgbClr val="000000"/>
              </a:solidFill>
              <a:effectLst/>
              <a:uFillTx/>
              <a:latin typeface="Times New Roman"/>
            </a:endParaRPr>
          </a:p>
        </p:txBody>
      </p:sp>
      <p:sp>
        <p:nvSpPr>
          <p:cNvPr id="1015" name=""/>
          <p:cNvSpPr/>
          <p:nvPr/>
        </p:nvSpPr>
        <p:spPr>
          <a:xfrm>
            <a:off x="990720" y="3200400"/>
            <a:ext cx="152280" cy="152280"/>
          </a:xfrm>
          <a:prstGeom prst="ellipse">
            <a:avLst/>
          </a:prstGeom>
          <a:gradFill rotWithShape="0">
            <a:gsLst>
              <a:gs pos="0">
                <a:srgbClr val="ffff00"/>
              </a:gs>
              <a:gs pos="100000">
                <a:srgbClr val="b8b800"/>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16" name=""/>
          <p:cNvSpPr/>
          <p:nvPr/>
        </p:nvSpPr>
        <p:spPr>
          <a:xfrm>
            <a:off x="685800" y="1523880"/>
            <a:ext cx="8001000" cy="121932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7" name=""/>
          <p:cNvSpPr/>
          <p:nvPr/>
        </p:nvSpPr>
        <p:spPr>
          <a:xfrm>
            <a:off x="609480" y="121932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Deal Test Sample</a:t>
            </a:r>
            <a:endParaRPr b="0" lang="en-US" sz="1600" strike="noStrike" u="none">
              <a:solidFill>
                <a:srgbClr val="000000"/>
              </a:solidFill>
              <a:effectLst/>
              <a:uFillTx/>
              <a:latin typeface="Times New Roman"/>
            </a:endParaRPr>
          </a:p>
        </p:txBody>
      </p:sp>
      <p:sp>
        <p:nvSpPr>
          <p:cNvPr id="1018" name=""/>
          <p:cNvSpPr/>
          <p:nvPr/>
        </p:nvSpPr>
        <p:spPr>
          <a:xfrm>
            <a:off x="571500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Summary of </a:t>
            </a:r>
            <a:endParaRPr b="0" lang="en-US" sz="2400" strike="noStrike" u="none">
              <a:solidFill>
                <a:srgbClr val="000000"/>
              </a:solidFill>
              <a:effectLst/>
              <a:uFillTx/>
              <a:latin typeface="Times New Roman"/>
            </a:endParaRPr>
          </a:p>
        </p:txBody>
      </p:sp>
      <p:sp>
        <p:nvSpPr>
          <p:cNvPr id="1019"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Deal Test</a:t>
            </a:r>
            <a:endParaRPr b="0" lang="en-US" sz="2400" strike="noStrike" u="none">
              <a:solidFill>
                <a:srgbClr val="000000"/>
              </a:solidFill>
              <a:effectLst/>
              <a:uFillTx/>
              <a:latin typeface="Times New Roman"/>
            </a:endParaRPr>
          </a:p>
        </p:txBody>
      </p:sp>
      <p:sp>
        <p:nvSpPr>
          <p:cNvPr id="1020" name=""/>
          <p:cNvSpPr/>
          <p:nvPr/>
        </p:nvSpPr>
        <p:spPr>
          <a:xfrm>
            <a:off x="762120" y="3124080"/>
            <a:ext cx="8001000" cy="16002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1" name=""/>
          <p:cNvSpPr/>
          <p:nvPr/>
        </p:nvSpPr>
        <p:spPr>
          <a:xfrm>
            <a:off x="609480" y="281952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Summary of Findings</a:t>
            </a:r>
            <a:endParaRPr b="0" lang="en-US" sz="1600" strike="noStrike" u="none">
              <a:solidFill>
                <a:srgbClr val="000000"/>
              </a:solidFill>
              <a:effectLst/>
              <a:uFillTx/>
              <a:latin typeface="Times New Roman"/>
            </a:endParaRPr>
          </a:p>
        </p:txBody>
      </p:sp>
      <p:sp>
        <p:nvSpPr>
          <p:cNvPr id="1022" name=""/>
          <p:cNvSpPr/>
          <p:nvPr/>
        </p:nvSpPr>
        <p:spPr>
          <a:xfrm>
            <a:off x="685800" y="5105520"/>
            <a:ext cx="8001000" cy="6094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3" name=""/>
          <p:cNvSpPr/>
          <p:nvPr/>
        </p:nvSpPr>
        <p:spPr>
          <a:xfrm>
            <a:off x="609480" y="4800600"/>
            <a:ext cx="19814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Other </a:t>
            </a:r>
            <a:endParaRPr b="0" lang="en-US" sz="1600" strike="noStrike" u="none">
              <a:solidFill>
                <a:srgbClr val="000000"/>
              </a:solidFill>
              <a:effectLst/>
              <a:uFillTx/>
              <a:latin typeface="Times New Roman"/>
            </a:endParaRPr>
          </a:p>
        </p:txBody>
      </p:sp>
      <p:pic>
        <p:nvPicPr>
          <p:cNvPr id="1024" name="" descr=""/>
          <p:cNvPicPr/>
          <p:nvPr/>
        </p:nvPicPr>
        <p:blipFill>
          <a:blip r:embed="rId1"/>
          <a:stretch/>
        </p:blipFill>
        <p:spPr>
          <a:xfrm>
            <a:off x="152280" y="228600"/>
            <a:ext cx="524160" cy="552600"/>
          </a:xfrm>
          <a:prstGeom prst="rect">
            <a:avLst/>
          </a:prstGeom>
          <a:noFill/>
          <a:ln w="0">
            <a:noFill/>
          </a:ln>
        </p:spPr>
      </p:pic>
      <p:sp>
        <p:nvSpPr>
          <p:cNvPr id="1025"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1026"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7"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8"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9"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30" name=""/>
          <p:cNvSpPr/>
          <p:nvPr/>
        </p:nvSpPr>
        <p:spPr>
          <a:xfrm>
            <a:off x="8077320" y="6400800"/>
            <a:ext cx="101592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11</a:t>
            </a:r>
            <a:endParaRPr b="0" lang="en-US" sz="1600" strike="noStrike" u="none">
              <a:solidFill>
                <a:srgbClr val="000000"/>
              </a:solidFill>
              <a:effectLst/>
              <a:uFillTx/>
              <a:latin typeface="Times New Roman"/>
            </a:endParaRPr>
          </a:p>
        </p:txBody>
      </p:sp>
      <p:sp>
        <p:nvSpPr>
          <p:cNvPr id="1031"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32" name=""/>
          <p:cNvSpPr/>
          <p:nvPr/>
        </p:nvSpPr>
        <p:spPr>
          <a:xfrm>
            <a:off x="28447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Sydney Office Review – 04/01</a:t>
            </a:r>
            <a:endParaRPr b="0" lang="en-US" sz="1600" strike="noStrike" u="none">
              <a:solidFill>
                <a:srgbClr val="000000"/>
              </a:solidFill>
              <a:effectLst/>
              <a:uFillTx/>
              <a:latin typeface="Times New Roman"/>
            </a:endParaRPr>
          </a:p>
        </p:txBody>
      </p:sp>
      <p:sp>
        <p:nvSpPr>
          <p:cNvPr id="1033"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1034" name=""/>
          <p:cNvSpPr/>
          <p:nvPr/>
        </p:nvSpPr>
        <p:spPr>
          <a:xfrm>
            <a:off x="762120" y="1600200"/>
            <a:ext cx="3124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10 Power Trades</a:t>
            </a:r>
            <a:endParaRPr b="0" lang="en-US" sz="1400" strike="noStrike" u="none">
              <a:solidFill>
                <a:srgbClr val="000000"/>
              </a:solidFill>
              <a:effectLst/>
              <a:uFillTx/>
              <a:latin typeface="Times New Roman"/>
            </a:endParaRPr>
          </a:p>
        </p:txBody>
      </p:sp>
      <p:sp>
        <p:nvSpPr>
          <p:cNvPr id="1035" name=""/>
          <p:cNvSpPr/>
          <p:nvPr/>
        </p:nvSpPr>
        <p:spPr>
          <a:xfrm>
            <a:off x="762120" y="1828800"/>
            <a:ext cx="41907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01 Settlement Residue Auction Trade</a:t>
            </a:r>
            <a:endParaRPr b="0" lang="en-US" sz="1400" strike="noStrike" u="none">
              <a:solidFill>
                <a:srgbClr val="000000"/>
              </a:solidFill>
              <a:effectLst/>
              <a:uFillTx/>
              <a:latin typeface="Times New Roman"/>
            </a:endParaRPr>
          </a:p>
        </p:txBody>
      </p:sp>
      <p:sp>
        <p:nvSpPr>
          <p:cNvPr id="1036" name=""/>
          <p:cNvSpPr/>
          <p:nvPr/>
        </p:nvSpPr>
        <p:spPr>
          <a:xfrm>
            <a:off x="762120" y="2057400"/>
            <a:ext cx="3124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02 Weather Trades</a:t>
            </a:r>
            <a:endParaRPr b="0" lang="en-US" sz="1400" strike="noStrike" u="none">
              <a:solidFill>
                <a:srgbClr val="000000"/>
              </a:solidFill>
              <a:effectLst/>
              <a:uFillTx/>
              <a:latin typeface="Times New Roman"/>
            </a:endParaRPr>
          </a:p>
        </p:txBody>
      </p:sp>
      <p:sp>
        <p:nvSpPr>
          <p:cNvPr id="1037" name=""/>
          <p:cNvSpPr/>
          <p:nvPr/>
        </p:nvSpPr>
        <p:spPr>
          <a:xfrm>
            <a:off x="762120" y="2286000"/>
            <a:ext cx="70102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02 Coal Trades - only tied contract to deal log as settlement takes place in London</a:t>
            </a:r>
            <a:endParaRPr b="0" lang="en-US" sz="1400" strike="noStrike" u="none">
              <a:solidFill>
                <a:srgbClr val="000000"/>
              </a:solidFill>
              <a:effectLst/>
              <a:uFillTx/>
              <a:latin typeface="Times New Roman"/>
            </a:endParaRPr>
          </a:p>
        </p:txBody>
      </p:sp>
      <p:sp>
        <p:nvSpPr>
          <p:cNvPr id="1038" name=""/>
          <p:cNvSpPr/>
          <p:nvPr/>
        </p:nvSpPr>
        <p:spPr>
          <a:xfrm>
            <a:off x="838080" y="3124080"/>
            <a:ext cx="8458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Did not substantially verify Credit’s approval to check if counterparty was approved and within</a:t>
            </a:r>
            <a:endParaRPr b="0" lang="en-US" sz="1400" strike="noStrike" u="none">
              <a:solidFill>
                <a:srgbClr val="000000"/>
              </a:solidFill>
              <a:effectLst/>
              <a:uFillTx/>
              <a:latin typeface="Times New Roman"/>
            </a:endParaRPr>
          </a:p>
        </p:txBody>
      </p:sp>
      <p:sp>
        <p:nvSpPr>
          <p:cNvPr id="1039" name=""/>
          <p:cNvSpPr/>
          <p:nvPr/>
        </p:nvSpPr>
        <p:spPr>
          <a:xfrm>
            <a:off x="762120" y="3841920"/>
            <a:ext cx="80010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1 deal ticket did not show evidence of sign-off by Head Trader.  Local procedures require that </a:t>
            </a:r>
            <a:endParaRPr b="0" lang="en-US" sz="1400" strike="noStrike" u="none">
              <a:solidFill>
                <a:srgbClr val="000000"/>
              </a:solidFill>
              <a:effectLst/>
              <a:uFillTx/>
              <a:latin typeface="Times New Roman"/>
            </a:endParaRPr>
          </a:p>
        </p:txBody>
      </p:sp>
      <p:sp>
        <p:nvSpPr>
          <p:cNvPr id="1040" name=""/>
          <p:cNvSpPr/>
          <p:nvPr/>
        </p:nvSpPr>
        <p:spPr>
          <a:xfrm>
            <a:off x="762120" y="4343400"/>
            <a:ext cx="80010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1 trade did not have an executed ISDA, which is in the process of being executed.  </a:t>
            </a:r>
            <a:endParaRPr b="0" lang="en-US" sz="1400" strike="noStrike" u="none">
              <a:solidFill>
                <a:srgbClr val="000000"/>
              </a:solidFill>
              <a:effectLst/>
              <a:uFillTx/>
              <a:latin typeface="Times New Roman"/>
            </a:endParaRPr>
          </a:p>
        </p:txBody>
      </p:sp>
      <p:sp>
        <p:nvSpPr>
          <p:cNvPr id="1041" name=""/>
          <p:cNvSpPr/>
          <p:nvPr/>
        </p:nvSpPr>
        <p:spPr>
          <a:xfrm>
            <a:off x="990720" y="3352680"/>
            <a:ext cx="80010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limits at deal execution.  However, credit approval and tracking process should be improved </a:t>
            </a:r>
            <a:endParaRPr b="0" lang="en-US" sz="1400" strike="noStrike" u="none">
              <a:solidFill>
                <a:srgbClr val="000000"/>
              </a:solidFill>
              <a:effectLst/>
              <a:uFillTx/>
              <a:latin typeface="Times New Roman"/>
            </a:endParaRPr>
          </a:p>
        </p:txBody>
      </p:sp>
      <p:sp>
        <p:nvSpPr>
          <p:cNvPr id="1042" name=""/>
          <p:cNvSpPr/>
          <p:nvPr/>
        </p:nvSpPr>
        <p:spPr>
          <a:xfrm>
            <a:off x="990720" y="3581280"/>
            <a:ext cx="80010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when permanent credit individual is relocated from Houston.</a:t>
            </a:r>
            <a:endParaRPr b="0" lang="en-US" sz="1400" strike="noStrike" u="none">
              <a:solidFill>
                <a:srgbClr val="000000"/>
              </a:solidFill>
              <a:effectLst/>
              <a:uFillTx/>
              <a:latin typeface="Times New Roman"/>
            </a:endParaRPr>
          </a:p>
        </p:txBody>
      </p:sp>
      <p:sp>
        <p:nvSpPr>
          <p:cNvPr id="1043" name=""/>
          <p:cNvSpPr/>
          <p:nvPr/>
        </p:nvSpPr>
        <p:spPr>
          <a:xfrm>
            <a:off x="914400" y="4038480"/>
            <a:ext cx="6705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Head Trader sign-off on all system deal tickets</a:t>
            </a:r>
            <a:endParaRPr b="0" lang="en-US" sz="1400" strike="noStrike" u="none">
              <a:solidFill>
                <a:srgbClr val="000000"/>
              </a:solidFill>
              <a:effectLst/>
              <a:uFillTx/>
              <a:latin typeface="Times New Roman"/>
            </a:endParaRPr>
          </a:p>
        </p:txBody>
      </p:sp>
      <p:sp>
        <p:nvSpPr>
          <p:cNvPr id="1044" name=""/>
          <p:cNvSpPr/>
          <p:nvPr/>
        </p:nvSpPr>
        <p:spPr>
          <a:xfrm>
            <a:off x="762120" y="5105520"/>
            <a:ext cx="80010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In general, local office was able to easily retrieve requested documentation and has effectively </a:t>
            </a:r>
            <a:endParaRPr b="0" lang="en-US" sz="1400" strike="noStrike" u="none">
              <a:solidFill>
                <a:srgbClr val="000000"/>
              </a:solidFill>
              <a:effectLst/>
              <a:uFillTx/>
              <a:latin typeface="Times New Roman"/>
            </a:endParaRPr>
          </a:p>
        </p:txBody>
      </p:sp>
      <p:sp>
        <p:nvSpPr>
          <p:cNvPr id="1045" name=""/>
          <p:cNvSpPr/>
          <p:nvPr/>
        </p:nvSpPr>
        <p:spPr>
          <a:xfrm>
            <a:off x="914400" y="5334120"/>
            <a:ext cx="80010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segregated most of the important duties.  </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6" name=""/>
          <p:cNvSpPr/>
          <p:nvPr/>
        </p:nvSpPr>
        <p:spPr>
          <a:xfrm>
            <a:off x="685800" y="1371600"/>
            <a:ext cx="8001000" cy="48006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47" name=""/>
          <p:cNvSpPr/>
          <p:nvPr/>
        </p:nvSpPr>
        <p:spPr>
          <a:xfrm>
            <a:off x="609480" y="106668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Market Structure</a:t>
            </a:r>
            <a:endParaRPr b="0" lang="en-US" sz="1600" strike="noStrike" u="none">
              <a:solidFill>
                <a:srgbClr val="000000"/>
              </a:solidFill>
              <a:effectLst/>
              <a:uFillTx/>
              <a:latin typeface="Times New Roman"/>
            </a:endParaRPr>
          </a:p>
        </p:txBody>
      </p:sp>
      <p:sp>
        <p:nvSpPr>
          <p:cNvPr id="1048" name=""/>
          <p:cNvSpPr/>
          <p:nvPr/>
        </p:nvSpPr>
        <p:spPr>
          <a:xfrm>
            <a:off x="5715000" y="30492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Office Analysis </a:t>
            </a:r>
            <a:endParaRPr b="0" lang="en-US" sz="2400" strike="noStrike" u="none">
              <a:solidFill>
                <a:srgbClr val="000000"/>
              </a:solidFill>
              <a:effectLst/>
              <a:uFillTx/>
              <a:latin typeface="Times New Roman"/>
            </a:endParaRPr>
          </a:p>
        </p:txBody>
      </p:sp>
      <p:sp>
        <p:nvSpPr>
          <p:cNvPr id="1049"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Framework </a:t>
            </a:r>
            <a:endParaRPr b="0" lang="en-US" sz="2400" strike="noStrike" u="none">
              <a:solidFill>
                <a:srgbClr val="000000"/>
              </a:solidFill>
              <a:effectLst/>
              <a:uFillTx/>
              <a:latin typeface="Times New Roman"/>
            </a:endParaRPr>
          </a:p>
        </p:txBody>
      </p:sp>
      <p:pic>
        <p:nvPicPr>
          <p:cNvPr id="1050" name="" descr=""/>
          <p:cNvPicPr/>
          <p:nvPr/>
        </p:nvPicPr>
        <p:blipFill>
          <a:blip r:embed="rId1"/>
          <a:stretch/>
        </p:blipFill>
        <p:spPr>
          <a:xfrm>
            <a:off x="152280" y="228600"/>
            <a:ext cx="524160" cy="552600"/>
          </a:xfrm>
          <a:prstGeom prst="rect">
            <a:avLst/>
          </a:prstGeom>
          <a:noFill/>
          <a:ln w="0">
            <a:noFill/>
          </a:ln>
        </p:spPr>
      </p:pic>
      <p:sp>
        <p:nvSpPr>
          <p:cNvPr id="1051"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1052"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3"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4"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5"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56" name=""/>
          <p:cNvSpPr/>
          <p:nvPr/>
        </p:nvSpPr>
        <p:spPr>
          <a:xfrm>
            <a:off x="8077320" y="6400800"/>
            <a:ext cx="78732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12</a:t>
            </a:r>
            <a:endParaRPr b="0" lang="en-US" sz="1600" strike="noStrike" u="none">
              <a:solidFill>
                <a:srgbClr val="000000"/>
              </a:solidFill>
              <a:effectLst/>
              <a:uFillTx/>
              <a:latin typeface="Times New Roman"/>
            </a:endParaRPr>
          </a:p>
        </p:txBody>
      </p:sp>
      <p:sp>
        <p:nvSpPr>
          <p:cNvPr id="1057"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8"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Sydney Office Review – 04/01</a:t>
            </a:r>
            <a:endParaRPr b="0" lang="en-US" sz="1600" strike="noStrike" u="none">
              <a:solidFill>
                <a:srgbClr val="000000"/>
              </a:solidFill>
              <a:effectLst/>
              <a:uFillTx/>
              <a:latin typeface="Times New Roman"/>
            </a:endParaRPr>
          </a:p>
        </p:txBody>
      </p:sp>
      <p:sp>
        <p:nvSpPr>
          <p:cNvPr id="1059"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1060" name=""/>
          <p:cNvSpPr/>
          <p:nvPr/>
        </p:nvSpPr>
        <p:spPr>
          <a:xfrm>
            <a:off x="762120" y="1676520"/>
            <a:ext cx="777240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Deals are financial, primarily OTC, and traded for quarterly or yearly terms.  Physical trading market does not exist as all physical power within Australia is dispatched to users through a compulsory pool operated by the National Electricity Market Management Company (NEMMCO)</a:t>
            </a:r>
            <a:endParaRPr b="0" lang="en-US" sz="1400" strike="noStrike" u="none">
              <a:solidFill>
                <a:srgbClr val="000000"/>
              </a:solidFill>
              <a:effectLst/>
              <a:uFillTx/>
              <a:latin typeface="Times New Roman"/>
            </a:endParaRPr>
          </a:p>
        </p:txBody>
      </p:sp>
      <p:sp>
        <p:nvSpPr>
          <p:cNvPr id="1061" name=""/>
          <p:cNvSpPr/>
          <p:nvPr/>
        </p:nvSpPr>
        <p:spPr>
          <a:xfrm>
            <a:off x="762120" y="2666880"/>
            <a:ext cx="777240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Market is still in its early development stage and focus is on educating potential customers on the advantages of weather derivatives.  Enron Australia has executed sixteen Weather transactions since June 2000 with the majority of those transactions done with Aquila/Utilicorp.  </a:t>
            </a:r>
            <a:endParaRPr b="0" lang="en-US" sz="1400" strike="noStrike" u="none">
              <a:solidFill>
                <a:srgbClr val="000000"/>
              </a:solidFill>
              <a:effectLst/>
              <a:uFillTx/>
              <a:latin typeface="Times New Roman"/>
            </a:endParaRPr>
          </a:p>
        </p:txBody>
      </p:sp>
      <p:sp>
        <p:nvSpPr>
          <p:cNvPr id="1062" name=""/>
          <p:cNvSpPr/>
          <p:nvPr/>
        </p:nvSpPr>
        <p:spPr>
          <a:xfrm>
            <a:off x="762120" y="3657600"/>
            <a:ext cx="784836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Deals are physical and were executed primarily in markets in Japan, Indonesia and Australia.  Current strategy is to continue to develop these markets and also expand into China and Malaysia.  </a:t>
            </a:r>
            <a:endParaRPr b="0" lang="en-US" sz="1400" strike="noStrike" u="none">
              <a:solidFill>
                <a:srgbClr val="000000"/>
              </a:solidFill>
              <a:effectLst/>
              <a:uFillTx/>
              <a:latin typeface="Times New Roman"/>
            </a:endParaRPr>
          </a:p>
        </p:txBody>
      </p:sp>
      <p:sp>
        <p:nvSpPr>
          <p:cNvPr id="1063" name=""/>
          <p:cNvSpPr/>
          <p:nvPr/>
        </p:nvSpPr>
        <p:spPr>
          <a:xfrm>
            <a:off x="762120" y="4648320"/>
            <a:ext cx="777240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Origination currently working to expand Enron presence in the Asia/Pacific market and facilitate potential cross-commodity transactions.  Transactions conducted in the region will be executed through London Metals Group.  </a:t>
            </a:r>
            <a:endParaRPr b="0" lang="en-US" sz="1400" strike="noStrike" u="none">
              <a:solidFill>
                <a:srgbClr val="000000"/>
              </a:solidFill>
              <a:effectLst/>
              <a:uFillTx/>
              <a:latin typeface="Times New Roman"/>
            </a:endParaRPr>
          </a:p>
        </p:txBody>
      </p:sp>
      <p:sp>
        <p:nvSpPr>
          <p:cNvPr id="1064" name=""/>
          <p:cNvSpPr/>
          <p:nvPr/>
        </p:nvSpPr>
        <p:spPr>
          <a:xfrm>
            <a:off x="762120" y="5638680"/>
            <a:ext cx="7772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Business units currently studying feasibility of placing commercial resources in Sydney.  </a:t>
            </a:r>
            <a:endParaRPr b="0" lang="en-US" sz="1400" strike="noStrike" u="none">
              <a:solidFill>
                <a:srgbClr val="000000"/>
              </a:solidFill>
              <a:effectLst/>
              <a:uFillTx/>
              <a:latin typeface="Times New Roman"/>
            </a:endParaRPr>
          </a:p>
        </p:txBody>
      </p:sp>
      <p:sp>
        <p:nvSpPr>
          <p:cNvPr id="1065" name=""/>
          <p:cNvSpPr/>
          <p:nvPr/>
        </p:nvSpPr>
        <p:spPr>
          <a:xfrm>
            <a:off x="762120" y="1447920"/>
            <a:ext cx="18288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Black"/>
              </a:rPr>
              <a:t>Power</a:t>
            </a:r>
            <a:endParaRPr b="0" lang="en-US" sz="1400" strike="noStrike" u="none">
              <a:solidFill>
                <a:srgbClr val="000000"/>
              </a:solidFill>
              <a:effectLst/>
              <a:uFillTx/>
              <a:latin typeface="Times New Roman"/>
            </a:endParaRPr>
          </a:p>
        </p:txBody>
      </p:sp>
      <p:sp>
        <p:nvSpPr>
          <p:cNvPr id="1066" name=""/>
          <p:cNvSpPr/>
          <p:nvPr/>
        </p:nvSpPr>
        <p:spPr>
          <a:xfrm>
            <a:off x="762120" y="2438280"/>
            <a:ext cx="18288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Black"/>
              </a:rPr>
              <a:t>Weather</a:t>
            </a:r>
            <a:endParaRPr b="0" lang="en-US" sz="1400" strike="noStrike" u="none">
              <a:solidFill>
                <a:srgbClr val="000000"/>
              </a:solidFill>
              <a:effectLst/>
              <a:uFillTx/>
              <a:latin typeface="Times New Roman"/>
            </a:endParaRPr>
          </a:p>
        </p:txBody>
      </p:sp>
      <p:sp>
        <p:nvSpPr>
          <p:cNvPr id="1067" name=""/>
          <p:cNvSpPr/>
          <p:nvPr/>
        </p:nvSpPr>
        <p:spPr>
          <a:xfrm>
            <a:off x="762120" y="3429000"/>
            <a:ext cx="18288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Black"/>
              </a:rPr>
              <a:t>Coal</a:t>
            </a:r>
            <a:endParaRPr b="0" lang="en-US" sz="1400" strike="noStrike" u="none">
              <a:solidFill>
                <a:srgbClr val="000000"/>
              </a:solidFill>
              <a:effectLst/>
              <a:uFillTx/>
              <a:latin typeface="Times New Roman"/>
            </a:endParaRPr>
          </a:p>
        </p:txBody>
      </p:sp>
      <p:sp>
        <p:nvSpPr>
          <p:cNvPr id="1068" name=""/>
          <p:cNvSpPr/>
          <p:nvPr/>
        </p:nvSpPr>
        <p:spPr>
          <a:xfrm>
            <a:off x="762120" y="4419720"/>
            <a:ext cx="18288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Black"/>
              </a:rPr>
              <a:t>Metals</a:t>
            </a:r>
            <a:endParaRPr b="0" lang="en-US" sz="1400" strike="noStrike" u="none">
              <a:solidFill>
                <a:srgbClr val="000000"/>
              </a:solidFill>
              <a:effectLst/>
              <a:uFillTx/>
              <a:latin typeface="Times New Roman"/>
            </a:endParaRPr>
          </a:p>
        </p:txBody>
      </p:sp>
      <p:sp>
        <p:nvSpPr>
          <p:cNvPr id="1069" name=""/>
          <p:cNvSpPr/>
          <p:nvPr/>
        </p:nvSpPr>
        <p:spPr>
          <a:xfrm>
            <a:off x="762120" y="5410080"/>
            <a:ext cx="30477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Black"/>
              </a:rPr>
              <a:t>Broadband/Pulp &amp; Paper</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p:nvPr/>
        </p:nvSpPr>
        <p:spPr>
          <a:xfrm>
            <a:off x="304920" y="5334120"/>
            <a:ext cx="8229600" cy="5331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a:off x="304920" y="2743200"/>
            <a:ext cx="8229600" cy="4572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a:off x="304920" y="1447920"/>
            <a:ext cx="8229600" cy="9903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2502000" y="1689120"/>
            <a:ext cx="4114800" cy="457200"/>
          </a:xfrm>
          <a:prstGeom prst="rect">
            <a:avLst/>
          </a:prstGeom>
          <a:noFill/>
          <a:ln w="0">
            <a:noFill/>
          </a:ln>
        </p:spPr>
        <p:style>
          <a:lnRef idx="0"/>
          <a:fillRef idx="0"/>
          <a:effectRef idx="0"/>
          <a:fontRef idx="minor"/>
        </p:style>
        <p:txBody>
          <a:bodyPr lIns="91800" rIns="91800" anchor="t">
            <a:spAutoFit/>
          </a:bodyPr>
          <a:p>
            <a:endParaRPr b="0" lang="en-US" sz="2400" strike="noStrike" u="none">
              <a:solidFill>
                <a:srgbClr val="000000"/>
              </a:solidFill>
              <a:effectLst/>
              <a:uFillTx/>
              <a:latin typeface="Times New Roman"/>
            </a:endParaRPr>
          </a:p>
        </p:txBody>
      </p:sp>
      <p:sp>
        <p:nvSpPr>
          <p:cNvPr id="20" name=""/>
          <p:cNvSpPr/>
          <p:nvPr/>
        </p:nvSpPr>
        <p:spPr>
          <a:xfrm>
            <a:off x="642960" y="1893960"/>
            <a:ext cx="183960" cy="45720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 name=""/>
          <p:cNvSpPr/>
          <p:nvPr/>
        </p:nvSpPr>
        <p:spPr>
          <a:xfrm>
            <a:off x="1096920" y="1655640"/>
            <a:ext cx="415800" cy="457200"/>
          </a:xfrm>
          <a:prstGeom prst="rect">
            <a:avLst/>
          </a:prstGeom>
          <a:noFill/>
          <a:ln w="0">
            <a:noFill/>
          </a:ln>
        </p:spPr>
        <p:style>
          <a:lnRef idx="0"/>
          <a:fillRef idx="0"/>
          <a:effectRef idx="0"/>
          <a:fontRef idx="minor"/>
        </p:style>
        <p:txBody>
          <a:bodyPr wrap="none" lIns="92160" rIns="92160" tIns="46080" bIns="46080" anchor="t">
            <a:spAutoFit/>
          </a:bodyPr>
          <a:p>
            <a:pPr algn="ctr">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2" name="" descr=""/>
          <p:cNvPicPr/>
          <p:nvPr/>
        </p:nvPicPr>
        <p:blipFill>
          <a:blip r:embed="rId1"/>
          <a:stretch/>
        </p:blipFill>
        <p:spPr>
          <a:xfrm>
            <a:off x="0" y="228600"/>
            <a:ext cx="523800" cy="552600"/>
          </a:xfrm>
          <a:prstGeom prst="rect">
            <a:avLst/>
          </a:prstGeom>
          <a:noFill/>
          <a:ln w="0">
            <a:noFill/>
          </a:ln>
        </p:spPr>
      </p:pic>
      <p:sp>
        <p:nvSpPr>
          <p:cNvPr id="23" name=""/>
          <p:cNvSpPr/>
          <p:nvPr/>
        </p:nvSpPr>
        <p:spPr>
          <a:xfrm>
            <a:off x="4724280" y="304920"/>
            <a:ext cx="358164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Project Participants</a:t>
            </a:r>
            <a:endParaRPr b="0" lang="en-US" sz="2400" strike="noStrike" u="none">
              <a:solidFill>
                <a:srgbClr val="000000"/>
              </a:solidFill>
              <a:effectLst/>
              <a:uFillTx/>
              <a:latin typeface="Times New Roman"/>
            </a:endParaRPr>
          </a:p>
        </p:txBody>
      </p:sp>
      <p:sp>
        <p:nvSpPr>
          <p:cNvPr id="24" name=""/>
          <p:cNvSpPr/>
          <p:nvPr/>
        </p:nvSpPr>
        <p:spPr>
          <a:xfrm>
            <a:off x="52380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25" name=""/>
          <p:cNvSpPr/>
          <p:nvPr/>
        </p:nvSpPr>
        <p:spPr>
          <a:xfrm>
            <a:off x="380880" y="1447920"/>
            <a:ext cx="8001000" cy="9478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We performed an on-site review of processes, procedures and controls that support the trading and operations activities of Enron Australia Pty. Ltd. located in Sydney, Australia.  Our review procedures included interviews with key office personnel on April 23-24, 2001.  We also performed a test of commodity transactions from deal execution through settlement.</a:t>
            </a:r>
            <a:endParaRPr b="0" lang="en-US" sz="1400" strike="noStrike" u="none">
              <a:solidFill>
                <a:srgbClr val="000000"/>
              </a:solidFill>
              <a:effectLst/>
              <a:uFillTx/>
              <a:latin typeface="Times New Roman"/>
            </a:endParaRPr>
          </a:p>
        </p:txBody>
      </p:sp>
      <p:sp>
        <p:nvSpPr>
          <p:cNvPr id="26" name=""/>
          <p:cNvSpPr/>
          <p:nvPr/>
        </p:nvSpPr>
        <p:spPr>
          <a:xfrm>
            <a:off x="228600" y="5313240"/>
            <a:ext cx="7696080" cy="328680"/>
          </a:xfrm>
          <a:prstGeom prst="rect">
            <a:avLst/>
          </a:prstGeom>
          <a:noFill/>
          <a:ln w="0">
            <a:noFill/>
          </a:ln>
        </p:spPr>
        <p:style>
          <a:lnRef idx="0"/>
          <a:fillRef idx="0"/>
          <a:effectRef idx="0"/>
          <a:fontRef idx="minor"/>
        </p:style>
        <p:txBody>
          <a:bodyPr lIns="90000" rIns="90000" tIns="46800" bIns="46800" anchor="t">
            <a:spAutoFit/>
          </a:bodyPr>
          <a:p>
            <a:pPr>
              <a:lnSpc>
                <a:spcPct val="11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For further understanding of objectives or observations, please contact Brent Price at</a:t>
            </a:r>
            <a:endParaRPr b="0" lang="en-US" sz="1400" strike="noStrike" u="none">
              <a:solidFill>
                <a:srgbClr val="000000"/>
              </a:solidFill>
              <a:effectLst/>
              <a:uFillTx/>
              <a:latin typeface="Times New Roman"/>
            </a:endParaRPr>
          </a:p>
        </p:txBody>
      </p:sp>
      <p:sp>
        <p:nvSpPr>
          <p:cNvPr id="27" name=""/>
          <p:cNvSpPr/>
          <p:nvPr/>
        </p:nvSpPr>
        <p:spPr>
          <a:xfrm>
            <a:off x="304920" y="3505320"/>
            <a:ext cx="8229600" cy="15238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380880" y="2819520"/>
            <a:ext cx="30481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Brent Price, Enron Global Markets</a:t>
            </a:r>
            <a:endParaRPr b="0" lang="en-US" sz="1400" strike="noStrike" u="none">
              <a:solidFill>
                <a:srgbClr val="000000"/>
              </a:solidFill>
              <a:effectLst/>
              <a:uFillTx/>
              <a:latin typeface="Times New Roman"/>
            </a:endParaRPr>
          </a:p>
        </p:txBody>
      </p:sp>
      <p:sp>
        <p:nvSpPr>
          <p:cNvPr id="29" name=""/>
          <p:cNvSpPr/>
          <p:nvPr/>
        </p:nvSpPr>
        <p:spPr>
          <a:xfrm>
            <a:off x="380880" y="3524400"/>
            <a:ext cx="29718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Paul Quilkey, Managing Director</a:t>
            </a:r>
            <a:endParaRPr b="0" lang="en-US" sz="1400" strike="noStrike" u="none">
              <a:solidFill>
                <a:srgbClr val="000000"/>
              </a:solidFill>
              <a:effectLst/>
              <a:uFillTx/>
              <a:latin typeface="Times New Roman"/>
            </a:endParaRPr>
          </a:p>
        </p:txBody>
      </p:sp>
      <p:sp>
        <p:nvSpPr>
          <p:cNvPr id="30" name=""/>
          <p:cNvSpPr/>
          <p:nvPr/>
        </p:nvSpPr>
        <p:spPr>
          <a:xfrm>
            <a:off x="5334120" y="609480"/>
            <a:ext cx="358128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&amp; Objectives</a:t>
            </a:r>
            <a:endParaRPr b="0" lang="en-US" sz="2400" strike="noStrike" u="none">
              <a:solidFill>
                <a:srgbClr val="000000"/>
              </a:solidFill>
              <a:effectLst/>
              <a:uFillTx/>
              <a:latin typeface="Times New Roman"/>
            </a:endParaRPr>
          </a:p>
        </p:txBody>
      </p:sp>
      <p:sp>
        <p:nvSpPr>
          <p:cNvPr id="31" name=""/>
          <p:cNvSpPr/>
          <p:nvPr/>
        </p:nvSpPr>
        <p:spPr>
          <a:xfrm>
            <a:off x="533520" y="5562720"/>
            <a:ext cx="5333760" cy="328680"/>
          </a:xfrm>
          <a:prstGeom prst="rect">
            <a:avLst/>
          </a:prstGeom>
          <a:noFill/>
          <a:ln w="0">
            <a:noFill/>
          </a:ln>
        </p:spPr>
        <p:style>
          <a:lnRef idx="0"/>
          <a:fillRef idx="0"/>
          <a:effectRef idx="0"/>
          <a:fontRef idx="minor"/>
        </p:style>
        <p:txBody>
          <a:bodyPr lIns="90000" rIns="90000" tIns="46800" bIns="46800" anchor="t">
            <a:spAutoFit/>
          </a:bodyPr>
          <a:p>
            <a:pPr>
              <a:lnSpc>
                <a:spcPct val="11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(713) 853-7647 or bprice@enron.com</a:t>
            </a:r>
            <a:endParaRPr b="0" lang="en-US" sz="1400" strike="noStrike" u="none">
              <a:solidFill>
                <a:srgbClr val="000000"/>
              </a:solidFill>
              <a:effectLst/>
              <a:uFillTx/>
              <a:latin typeface="Times New Roman"/>
            </a:endParaRPr>
          </a:p>
        </p:txBody>
      </p:sp>
      <p:sp>
        <p:nvSpPr>
          <p:cNvPr id="32" name=""/>
          <p:cNvSpPr/>
          <p:nvPr/>
        </p:nvSpPr>
        <p:spPr>
          <a:xfrm>
            <a:off x="4876920" y="2819520"/>
            <a:ext cx="4267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Juan Camarillo, Enron Assurance Services</a:t>
            </a:r>
            <a:endParaRPr b="0" lang="en-US" sz="1400" strike="noStrike" u="none">
              <a:solidFill>
                <a:srgbClr val="000000"/>
              </a:solidFill>
              <a:effectLst/>
              <a:uFillTx/>
              <a:latin typeface="Times New Roman"/>
            </a:endParaRPr>
          </a:p>
        </p:txBody>
      </p:sp>
      <p:sp>
        <p:nvSpPr>
          <p:cNvPr id="33" name=""/>
          <p:cNvSpPr/>
          <p:nvPr/>
        </p:nvSpPr>
        <p:spPr>
          <a:xfrm>
            <a:off x="380880" y="3733920"/>
            <a:ext cx="29718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Ramond Yeow, Director - Trading</a:t>
            </a:r>
            <a:endParaRPr b="0" lang="en-US" sz="1400" strike="noStrike" u="none">
              <a:solidFill>
                <a:srgbClr val="000000"/>
              </a:solidFill>
              <a:effectLst/>
              <a:uFillTx/>
              <a:latin typeface="Times New Roman"/>
            </a:endParaRPr>
          </a:p>
        </p:txBody>
      </p:sp>
      <p:sp>
        <p:nvSpPr>
          <p:cNvPr id="34" name=""/>
          <p:cNvSpPr/>
          <p:nvPr/>
        </p:nvSpPr>
        <p:spPr>
          <a:xfrm>
            <a:off x="380880" y="3962520"/>
            <a:ext cx="29718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Heidi Mason, CFO</a:t>
            </a:r>
            <a:endParaRPr b="0" lang="en-US" sz="1400" strike="noStrike" u="none">
              <a:solidFill>
                <a:srgbClr val="000000"/>
              </a:solidFill>
              <a:effectLst/>
              <a:uFillTx/>
              <a:latin typeface="Times New Roman"/>
            </a:endParaRPr>
          </a:p>
        </p:txBody>
      </p:sp>
      <p:sp>
        <p:nvSpPr>
          <p:cNvPr id="35" name=""/>
          <p:cNvSpPr/>
          <p:nvPr/>
        </p:nvSpPr>
        <p:spPr>
          <a:xfrm>
            <a:off x="380880" y="4191120"/>
            <a:ext cx="29718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Justin De Hertog, Risk Manager</a:t>
            </a:r>
            <a:endParaRPr b="0" lang="en-US" sz="1400" strike="noStrike" u="none">
              <a:solidFill>
                <a:srgbClr val="000000"/>
              </a:solidFill>
              <a:effectLst/>
              <a:uFillTx/>
              <a:latin typeface="Times New Roman"/>
            </a:endParaRPr>
          </a:p>
        </p:txBody>
      </p:sp>
      <p:sp>
        <p:nvSpPr>
          <p:cNvPr id="36" name=""/>
          <p:cNvSpPr/>
          <p:nvPr/>
        </p:nvSpPr>
        <p:spPr>
          <a:xfrm>
            <a:off x="380880" y="4419720"/>
            <a:ext cx="35816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Christian Werner, Risk Manager - Weather</a:t>
            </a:r>
            <a:endParaRPr b="0" lang="en-US" sz="1400" strike="noStrike" u="none">
              <a:solidFill>
                <a:srgbClr val="000000"/>
              </a:solidFill>
              <a:effectLst/>
              <a:uFillTx/>
              <a:latin typeface="Times New Roman"/>
            </a:endParaRPr>
          </a:p>
        </p:txBody>
      </p:sp>
      <p:sp>
        <p:nvSpPr>
          <p:cNvPr id="37" name=""/>
          <p:cNvSpPr/>
          <p:nvPr/>
        </p:nvSpPr>
        <p:spPr>
          <a:xfrm>
            <a:off x="380880" y="4648320"/>
            <a:ext cx="3505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Takehiro Miyai, Manager  – Coal Trading</a:t>
            </a:r>
            <a:endParaRPr b="0" lang="en-US" sz="1400" strike="noStrike" u="none">
              <a:solidFill>
                <a:srgbClr val="000000"/>
              </a:solidFill>
              <a:effectLst/>
              <a:uFillTx/>
              <a:latin typeface="Times New Roman"/>
            </a:endParaRPr>
          </a:p>
        </p:txBody>
      </p:sp>
      <p:sp>
        <p:nvSpPr>
          <p:cNvPr id="38" name=""/>
          <p:cNvSpPr/>
          <p:nvPr/>
        </p:nvSpPr>
        <p:spPr>
          <a:xfrm>
            <a:off x="4800600" y="3505320"/>
            <a:ext cx="34290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Jez Peters, Associate – Coal Trading</a:t>
            </a:r>
            <a:endParaRPr b="0" lang="en-US" sz="1400" strike="noStrike" u="none">
              <a:solidFill>
                <a:srgbClr val="000000"/>
              </a:solidFill>
              <a:effectLst/>
              <a:uFillTx/>
              <a:latin typeface="Times New Roman"/>
            </a:endParaRPr>
          </a:p>
        </p:txBody>
      </p:sp>
      <p:sp>
        <p:nvSpPr>
          <p:cNvPr id="39" name=""/>
          <p:cNvSpPr/>
          <p:nvPr/>
        </p:nvSpPr>
        <p:spPr>
          <a:xfrm>
            <a:off x="4800600" y="3733920"/>
            <a:ext cx="29718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Allan Ford, Manager - RAC</a:t>
            </a:r>
            <a:endParaRPr b="0" lang="en-US" sz="1400" strike="noStrike" u="none">
              <a:solidFill>
                <a:srgbClr val="000000"/>
              </a:solidFill>
              <a:effectLst/>
              <a:uFillTx/>
              <a:latin typeface="Times New Roman"/>
            </a:endParaRPr>
          </a:p>
        </p:txBody>
      </p:sp>
      <p:sp>
        <p:nvSpPr>
          <p:cNvPr id="40" name=""/>
          <p:cNvSpPr/>
          <p:nvPr/>
        </p:nvSpPr>
        <p:spPr>
          <a:xfrm>
            <a:off x="4800600" y="3962520"/>
            <a:ext cx="29718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David Minns, Senior Legal Counsel</a:t>
            </a:r>
            <a:endParaRPr b="0" lang="en-US" sz="1400" strike="noStrike" u="none">
              <a:solidFill>
                <a:srgbClr val="000000"/>
              </a:solidFill>
              <a:effectLst/>
              <a:uFillTx/>
              <a:latin typeface="Times New Roman"/>
            </a:endParaRPr>
          </a:p>
        </p:txBody>
      </p:sp>
      <p:sp>
        <p:nvSpPr>
          <p:cNvPr id="41" name=""/>
          <p:cNvSpPr/>
          <p:nvPr/>
        </p:nvSpPr>
        <p:spPr>
          <a:xfrm>
            <a:off x="4800600" y="4191120"/>
            <a:ext cx="29718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Dzung Tran, Trading Support</a:t>
            </a:r>
            <a:endParaRPr b="0" lang="en-US" sz="1400" strike="noStrike" u="none">
              <a:solidFill>
                <a:srgbClr val="000000"/>
              </a:solidFill>
              <a:effectLst/>
              <a:uFillTx/>
              <a:latin typeface="Times New Roman"/>
            </a:endParaRPr>
          </a:p>
        </p:txBody>
      </p:sp>
      <p:sp>
        <p:nvSpPr>
          <p:cNvPr id="42"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6"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1</a:t>
            </a:r>
            <a:endParaRPr b="0" lang="en-US" sz="1600" strike="noStrike" u="none">
              <a:solidFill>
                <a:srgbClr val="000000"/>
              </a:solidFill>
              <a:effectLst/>
              <a:uFillTx/>
              <a:latin typeface="Times New Roman"/>
            </a:endParaRPr>
          </a:p>
        </p:txBody>
      </p:sp>
      <p:sp>
        <p:nvSpPr>
          <p:cNvPr id="47"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Sydney Office Review – 04/01</a:t>
            </a:r>
            <a:endParaRPr b="0" lang="en-US" sz="1600" strike="noStrike" u="none">
              <a:solidFill>
                <a:srgbClr val="000000"/>
              </a:solidFill>
              <a:effectLst/>
              <a:uFillTx/>
              <a:latin typeface="Times New Roman"/>
            </a:endParaRPr>
          </a:p>
        </p:txBody>
      </p:sp>
      <p:sp>
        <p:nvSpPr>
          <p:cNvPr id="49"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50" name=""/>
          <p:cNvSpPr/>
          <p:nvPr/>
        </p:nvSpPr>
        <p:spPr>
          <a:xfrm>
            <a:off x="228600" y="114300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The objective of this review</a:t>
            </a:r>
            <a:endParaRPr b="0" lang="en-US" sz="1600" strike="noStrike" u="none">
              <a:solidFill>
                <a:srgbClr val="000000"/>
              </a:solidFill>
              <a:effectLst/>
              <a:uFillTx/>
              <a:latin typeface="Times New Roman"/>
            </a:endParaRPr>
          </a:p>
        </p:txBody>
      </p:sp>
      <p:sp>
        <p:nvSpPr>
          <p:cNvPr id="51" name=""/>
          <p:cNvSpPr/>
          <p:nvPr/>
        </p:nvSpPr>
        <p:spPr>
          <a:xfrm>
            <a:off x="228600" y="2438280"/>
            <a:ext cx="33526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Doorstep Team Members</a:t>
            </a:r>
            <a:endParaRPr b="0" lang="en-US" sz="1600" strike="noStrike" u="none">
              <a:solidFill>
                <a:srgbClr val="000000"/>
              </a:solidFill>
              <a:effectLst/>
              <a:uFillTx/>
              <a:latin typeface="Times New Roman"/>
            </a:endParaRPr>
          </a:p>
        </p:txBody>
      </p:sp>
      <p:sp>
        <p:nvSpPr>
          <p:cNvPr id="52" name=""/>
          <p:cNvSpPr/>
          <p:nvPr/>
        </p:nvSpPr>
        <p:spPr>
          <a:xfrm>
            <a:off x="228600" y="3200400"/>
            <a:ext cx="3809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Office Personnel Interviewed</a:t>
            </a:r>
            <a:endParaRPr b="0" lang="en-US" sz="1600" strike="noStrike" u="none">
              <a:solidFill>
                <a:srgbClr val="000000"/>
              </a:solidFill>
              <a:effectLst/>
              <a:uFillTx/>
              <a:latin typeface="Times New Roman"/>
            </a:endParaRPr>
          </a:p>
        </p:txBody>
      </p:sp>
      <p:sp>
        <p:nvSpPr>
          <p:cNvPr id="53" name=""/>
          <p:cNvSpPr/>
          <p:nvPr/>
        </p:nvSpPr>
        <p:spPr>
          <a:xfrm>
            <a:off x="228600" y="5029200"/>
            <a:ext cx="38862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Questions?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
          <p:cNvSpPr/>
          <p:nvPr/>
        </p:nvSpPr>
        <p:spPr>
          <a:xfrm>
            <a:off x="5410080" y="22860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Summary of</a:t>
            </a:r>
            <a:endParaRPr b="0" lang="en-US" sz="2400" strike="noStrike" u="none">
              <a:solidFill>
                <a:srgbClr val="000000"/>
              </a:solidFill>
              <a:effectLst/>
              <a:uFillTx/>
              <a:latin typeface="Times New Roman"/>
            </a:endParaRPr>
          </a:p>
        </p:txBody>
      </p:sp>
      <p:sp>
        <p:nvSpPr>
          <p:cNvPr id="55" name=""/>
          <p:cNvSpPr/>
          <p:nvPr/>
        </p:nvSpPr>
        <p:spPr>
          <a:xfrm>
            <a:off x="5638680" y="53352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Office Highlights</a:t>
            </a:r>
            <a:endParaRPr b="0" lang="en-US" sz="2400" strike="noStrike" u="none">
              <a:solidFill>
                <a:srgbClr val="000000"/>
              </a:solidFill>
              <a:effectLst/>
              <a:uFillTx/>
              <a:latin typeface="Times New Roman"/>
            </a:endParaRPr>
          </a:p>
        </p:txBody>
      </p:sp>
      <p:sp>
        <p:nvSpPr>
          <p:cNvPr id="56" name=""/>
          <p:cNvSpPr/>
          <p:nvPr/>
        </p:nvSpPr>
        <p:spPr>
          <a:xfrm>
            <a:off x="380880" y="1143000"/>
            <a:ext cx="8382240" cy="190512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304920" y="882720"/>
            <a:ext cx="3809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Office Profile</a:t>
            </a:r>
            <a:endParaRPr b="0" lang="en-US" sz="1600" strike="noStrike" u="none">
              <a:solidFill>
                <a:srgbClr val="000000"/>
              </a:solidFill>
              <a:effectLst/>
              <a:uFillTx/>
              <a:latin typeface="Times New Roman"/>
            </a:endParaRPr>
          </a:p>
        </p:txBody>
      </p:sp>
      <p:sp>
        <p:nvSpPr>
          <p:cNvPr id="58" name=""/>
          <p:cNvSpPr/>
          <p:nvPr/>
        </p:nvSpPr>
        <p:spPr>
          <a:xfrm>
            <a:off x="380880" y="1371600"/>
            <a:ext cx="82296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Primary emphasis of office is marketing risk management products in Power, Weather and Coal</a:t>
            </a:r>
            <a:endParaRPr b="0" lang="en-US" sz="1400" strike="noStrike" u="none">
              <a:solidFill>
                <a:srgbClr val="000000"/>
              </a:solidFill>
              <a:effectLst/>
              <a:uFillTx/>
              <a:latin typeface="Times New Roman"/>
            </a:endParaRPr>
          </a:p>
        </p:txBody>
      </p:sp>
      <p:sp>
        <p:nvSpPr>
          <p:cNvPr id="59" name=""/>
          <p:cNvSpPr/>
          <p:nvPr/>
        </p:nvSpPr>
        <p:spPr>
          <a:xfrm>
            <a:off x="380880" y="1143000"/>
            <a:ext cx="82296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office has thirty-eight local office personnel and one Ex-pat (the Managing Director)</a:t>
            </a:r>
            <a:endParaRPr b="0" lang="en-US" sz="1400" strike="noStrike" u="none">
              <a:solidFill>
                <a:srgbClr val="000000"/>
              </a:solidFill>
              <a:effectLst/>
              <a:uFillTx/>
              <a:latin typeface="Times New Roman"/>
            </a:endParaRPr>
          </a:p>
        </p:txBody>
      </p:sp>
      <p:sp>
        <p:nvSpPr>
          <p:cNvPr id="60" name=""/>
          <p:cNvSpPr/>
          <p:nvPr/>
        </p:nvSpPr>
        <p:spPr>
          <a:xfrm>
            <a:off x="380880" y="4267080"/>
            <a:ext cx="8382240" cy="99072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304920" y="400680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Transaction Data (1Q2001)</a:t>
            </a:r>
            <a:endParaRPr b="0" lang="en-US" sz="1600" strike="noStrike" u="none">
              <a:solidFill>
                <a:srgbClr val="000000"/>
              </a:solidFill>
              <a:effectLst/>
              <a:uFillTx/>
              <a:latin typeface="Times New Roman"/>
            </a:endParaRPr>
          </a:p>
        </p:txBody>
      </p:sp>
      <p:pic>
        <p:nvPicPr>
          <p:cNvPr id="62" name="" descr=""/>
          <p:cNvPicPr/>
          <p:nvPr/>
        </p:nvPicPr>
        <p:blipFill>
          <a:blip r:embed="rId1"/>
          <a:stretch/>
        </p:blipFill>
        <p:spPr>
          <a:xfrm>
            <a:off x="152280" y="228600"/>
            <a:ext cx="524160" cy="552600"/>
          </a:xfrm>
          <a:prstGeom prst="rect">
            <a:avLst/>
          </a:prstGeom>
          <a:noFill/>
          <a:ln w="0">
            <a:noFill/>
          </a:ln>
        </p:spPr>
      </p:pic>
      <p:sp>
        <p:nvSpPr>
          <p:cNvPr id="63"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64"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8"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2</a:t>
            </a:r>
            <a:endParaRPr b="0" lang="en-US" sz="1600" strike="noStrike" u="none">
              <a:solidFill>
                <a:srgbClr val="000000"/>
              </a:solidFill>
              <a:effectLst/>
              <a:uFillTx/>
              <a:latin typeface="Times New Roman"/>
            </a:endParaRPr>
          </a:p>
        </p:txBody>
      </p:sp>
      <p:sp>
        <p:nvSpPr>
          <p:cNvPr id="69"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28195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Sydney Office Review – 04/01</a:t>
            </a:r>
            <a:endParaRPr b="0" lang="en-US" sz="1600" strike="noStrike" u="none">
              <a:solidFill>
                <a:srgbClr val="000000"/>
              </a:solidFill>
              <a:effectLst/>
              <a:uFillTx/>
              <a:latin typeface="Times New Roman"/>
            </a:endParaRPr>
          </a:p>
        </p:txBody>
      </p:sp>
      <p:sp>
        <p:nvSpPr>
          <p:cNvPr id="71"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72" name=""/>
          <p:cNvSpPr/>
          <p:nvPr/>
        </p:nvSpPr>
        <p:spPr>
          <a:xfrm>
            <a:off x="380880" y="3276720"/>
            <a:ext cx="8382240" cy="7300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304920" y="3016080"/>
            <a:ext cx="33526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Counterparties</a:t>
            </a:r>
            <a:endParaRPr b="0" lang="en-US" sz="1600" strike="noStrike" u="none">
              <a:solidFill>
                <a:srgbClr val="000000"/>
              </a:solidFill>
              <a:effectLst/>
              <a:uFillTx/>
              <a:latin typeface="Times New Roman"/>
            </a:endParaRPr>
          </a:p>
        </p:txBody>
      </p:sp>
      <p:sp>
        <p:nvSpPr>
          <p:cNvPr id="74" name=""/>
          <p:cNvSpPr/>
          <p:nvPr/>
        </p:nvSpPr>
        <p:spPr>
          <a:xfrm>
            <a:off x="380880" y="3276720"/>
            <a:ext cx="7848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Counterparties are primarily Power retailers and generators</a:t>
            </a:r>
            <a:endParaRPr b="0" lang="en-US" sz="1400" strike="noStrike" u="none">
              <a:solidFill>
                <a:srgbClr val="000000"/>
              </a:solidFill>
              <a:effectLst/>
              <a:uFillTx/>
              <a:latin typeface="Times New Roman"/>
            </a:endParaRPr>
          </a:p>
        </p:txBody>
      </p:sp>
      <p:sp>
        <p:nvSpPr>
          <p:cNvPr id="75" name=""/>
          <p:cNvSpPr/>
          <p:nvPr/>
        </p:nvSpPr>
        <p:spPr>
          <a:xfrm>
            <a:off x="380880" y="4267080"/>
            <a:ext cx="8458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408 Power trades (401 swaps and 7 swaptions) were executed with a total volume of 10.12TWh</a:t>
            </a:r>
            <a:endParaRPr b="0" lang="en-US" sz="1400" strike="noStrike" u="none">
              <a:solidFill>
                <a:srgbClr val="000000"/>
              </a:solidFill>
              <a:effectLst/>
              <a:uFillTx/>
              <a:latin typeface="Times New Roman"/>
            </a:endParaRPr>
          </a:p>
        </p:txBody>
      </p:sp>
      <p:sp>
        <p:nvSpPr>
          <p:cNvPr id="76" name=""/>
          <p:cNvSpPr/>
          <p:nvPr/>
        </p:nvSpPr>
        <p:spPr>
          <a:xfrm>
            <a:off x="380880" y="3505320"/>
            <a:ext cx="7848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Three counterparties make up approximately forty-nine percent of volumes (See page 5)</a:t>
            </a:r>
            <a:endParaRPr b="0" lang="en-US" sz="1400" strike="noStrike" u="none">
              <a:solidFill>
                <a:srgbClr val="000000"/>
              </a:solidFill>
              <a:effectLst/>
              <a:uFillTx/>
              <a:latin typeface="Times New Roman"/>
            </a:endParaRPr>
          </a:p>
        </p:txBody>
      </p:sp>
      <p:sp>
        <p:nvSpPr>
          <p:cNvPr id="77" name=""/>
          <p:cNvSpPr/>
          <p:nvPr/>
        </p:nvSpPr>
        <p:spPr>
          <a:xfrm>
            <a:off x="380880" y="4495680"/>
            <a:ext cx="81536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7 Weather trades were executed, all of which were financial swaps - Weather is consolidated in </a:t>
            </a:r>
            <a:endParaRPr b="0" lang="en-US" sz="1400" strike="noStrike" u="none">
              <a:solidFill>
                <a:srgbClr val="000000"/>
              </a:solidFill>
              <a:effectLst/>
              <a:uFillTx/>
              <a:latin typeface="Times New Roman"/>
            </a:endParaRPr>
          </a:p>
        </p:txBody>
      </p:sp>
      <p:sp>
        <p:nvSpPr>
          <p:cNvPr id="78" name=""/>
          <p:cNvSpPr/>
          <p:nvPr/>
        </p:nvSpPr>
        <p:spPr>
          <a:xfrm>
            <a:off x="380880" y="4952880"/>
            <a:ext cx="8458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9 Coal deals were executed, all of which were physical - Coal is carried in the EGM London risk books</a:t>
            </a:r>
            <a:endParaRPr b="0" lang="en-US" sz="1400" strike="noStrike" u="none">
              <a:solidFill>
                <a:srgbClr val="000000"/>
              </a:solidFill>
              <a:effectLst/>
              <a:uFillTx/>
              <a:latin typeface="Times New Roman"/>
            </a:endParaRPr>
          </a:p>
        </p:txBody>
      </p:sp>
      <p:sp>
        <p:nvSpPr>
          <p:cNvPr id="79" name=""/>
          <p:cNvSpPr/>
          <p:nvPr/>
        </p:nvSpPr>
        <p:spPr>
          <a:xfrm>
            <a:off x="380880" y="5486400"/>
            <a:ext cx="8382240" cy="76212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304920" y="522612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Financial Data </a:t>
            </a:r>
            <a:endParaRPr b="0" lang="en-US" sz="1600" strike="noStrike" u="none">
              <a:solidFill>
                <a:srgbClr val="000000"/>
              </a:solidFill>
              <a:effectLst/>
              <a:uFillTx/>
              <a:latin typeface="Times New Roman"/>
            </a:endParaRPr>
          </a:p>
        </p:txBody>
      </p:sp>
      <p:sp>
        <p:nvSpPr>
          <p:cNvPr id="81" name=""/>
          <p:cNvSpPr/>
          <p:nvPr/>
        </p:nvSpPr>
        <p:spPr>
          <a:xfrm>
            <a:off x="380880" y="5486400"/>
            <a:ext cx="7162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Year-to-date profit from trading operations was A$10.2 million</a:t>
            </a:r>
            <a:endParaRPr b="0" lang="en-US" sz="1400" strike="noStrike" u="none">
              <a:solidFill>
                <a:srgbClr val="000000"/>
              </a:solidFill>
              <a:effectLst/>
              <a:uFillTx/>
              <a:latin typeface="Times New Roman"/>
            </a:endParaRPr>
          </a:p>
        </p:txBody>
      </p:sp>
      <p:sp>
        <p:nvSpPr>
          <p:cNvPr id="82" name=""/>
          <p:cNvSpPr/>
          <p:nvPr/>
        </p:nvSpPr>
        <p:spPr>
          <a:xfrm>
            <a:off x="380880" y="5715000"/>
            <a:ext cx="8458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P&amp;L is primarily impacted by curve shifts and new deals</a:t>
            </a:r>
            <a:endParaRPr b="0" lang="en-US" sz="1400" strike="noStrike" u="none">
              <a:solidFill>
                <a:srgbClr val="000000"/>
              </a:solidFill>
              <a:effectLst/>
              <a:uFillTx/>
              <a:latin typeface="Times New Roman"/>
            </a:endParaRPr>
          </a:p>
        </p:txBody>
      </p:sp>
      <p:sp>
        <p:nvSpPr>
          <p:cNvPr id="83" name=""/>
          <p:cNvSpPr/>
          <p:nvPr/>
        </p:nvSpPr>
        <p:spPr>
          <a:xfrm>
            <a:off x="380880" y="5943600"/>
            <a:ext cx="8458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one day VaR at 3/30/01 was US$488,312; VaR limit for Enron Australia is US$3 million</a:t>
            </a:r>
            <a:endParaRPr b="0" lang="en-US" sz="1400" strike="noStrike" u="none">
              <a:solidFill>
                <a:srgbClr val="000000"/>
              </a:solidFill>
              <a:effectLst/>
              <a:uFillTx/>
              <a:latin typeface="Times New Roman"/>
            </a:endParaRPr>
          </a:p>
        </p:txBody>
      </p:sp>
      <p:sp>
        <p:nvSpPr>
          <p:cNvPr id="84" name=""/>
          <p:cNvSpPr/>
          <p:nvPr/>
        </p:nvSpPr>
        <p:spPr>
          <a:xfrm>
            <a:off x="380880" y="3733920"/>
            <a:ext cx="7848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Competitors include Duke, TXU and Utilicorp</a:t>
            </a:r>
            <a:endParaRPr b="0" lang="en-US" sz="1400" strike="noStrike" u="none">
              <a:solidFill>
                <a:srgbClr val="000000"/>
              </a:solidFill>
              <a:effectLst/>
              <a:uFillTx/>
              <a:latin typeface="Times New Roman"/>
            </a:endParaRPr>
          </a:p>
        </p:txBody>
      </p:sp>
      <p:sp>
        <p:nvSpPr>
          <p:cNvPr id="85" name=""/>
          <p:cNvSpPr/>
          <p:nvPr/>
        </p:nvSpPr>
        <p:spPr>
          <a:xfrm>
            <a:off x="380880" y="1600200"/>
            <a:ext cx="8458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Power P&amp;L is consolidated within EEL; Coal &amp; Weather P&amp;L is consolidated within EGM</a:t>
            </a:r>
            <a:endParaRPr b="0" lang="en-US" sz="1400" strike="noStrike" u="none">
              <a:solidFill>
                <a:srgbClr val="000000"/>
              </a:solidFill>
              <a:effectLst/>
              <a:uFillTx/>
              <a:latin typeface="Times New Roman"/>
            </a:endParaRPr>
          </a:p>
        </p:txBody>
      </p:sp>
      <p:sp>
        <p:nvSpPr>
          <p:cNvPr id="86" name=""/>
          <p:cNvSpPr/>
          <p:nvPr/>
        </p:nvSpPr>
        <p:spPr>
          <a:xfrm>
            <a:off x="380880" y="1828800"/>
            <a:ext cx="83822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Most deals executed have been in Power which are all financial with some having physical </a:t>
            </a:r>
            <a:endParaRPr b="0" lang="en-US" sz="1400" strike="noStrike" u="none">
              <a:solidFill>
                <a:srgbClr val="000000"/>
              </a:solidFill>
              <a:effectLst/>
              <a:uFillTx/>
              <a:latin typeface="Times New Roman"/>
            </a:endParaRPr>
          </a:p>
        </p:txBody>
      </p:sp>
      <p:sp>
        <p:nvSpPr>
          <p:cNvPr id="87" name=""/>
          <p:cNvSpPr/>
          <p:nvPr/>
        </p:nvSpPr>
        <p:spPr>
          <a:xfrm>
            <a:off x="685800" y="2057400"/>
            <a:ext cx="74674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characteristics - Settlement Residue Auctions (A regional basis spread position)</a:t>
            </a:r>
            <a:endParaRPr b="0" lang="en-US" sz="1400" strike="noStrike" u="none">
              <a:solidFill>
                <a:srgbClr val="000000"/>
              </a:solidFill>
              <a:effectLst/>
              <a:uFillTx/>
              <a:latin typeface="Times New Roman"/>
            </a:endParaRPr>
          </a:p>
        </p:txBody>
      </p:sp>
      <p:sp>
        <p:nvSpPr>
          <p:cNvPr id="88" name=""/>
          <p:cNvSpPr/>
          <p:nvPr/>
        </p:nvSpPr>
        <p:spPr>
          <a:xfrm>
            <a:off x="380880" y="2286000"/>
            <a:ext cx="83822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office has several originators who focus on Power asset opportunities, as well as Metals</a:t>
            </a:r>
            <a:endParaRPr b="0" lang="en-US" sz="1400" strike="noStrike" u="none">
              <a:solidFill>
                <a:srgbClr val="000000"/>
              </a:solidFill>
              <a:effectLst/>
              <a:uFillTx/>
              <a:latin typeface="Times New Roman"/>
            </a:endParaRPr>
          </a:p>
        </p:txBody>
      </p:sp>
      <p:sp>
        <p:nvSpPr>
          <p:cNvPr id="89" name=""/>
          <p:cNvSpPr/>
          <p:nvPr/>
        </p:nvSpPr>
        <p:spPr>
          <a:xfrm>
            <a:off x="380880" y="2514600"/>
            <a:ext cx="80010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Middle and Back Office support services are provided to Japan and EGM Weather (Houston);</a:t>
            </a:r>
            <a:endParaRPr b="0" lang="en-US" sz="1400" strike="noStrike" u="none">
              <a:solidFill>
                <a:srgbClr val="000000"/>
              </a:solidFill>
              <a:effectLst/>
              <a:uFillTx/>
              <a:latin typeface="Times New Roman"/>
            </a:endParaRPr>
          </a:p>
        </p:txBody>
      </p:sp>
      <p:sp>
        <p:nvSpPr>
          <p:cNvPr id="90" name=""/>
          <p:cNvSpPr/>
          <p:nvPr/>
        </p:nvSpPr>
        <p:spPr>
          <a:xfrm>
            <a:off x="685800" y="2743200"/>
            <a:ext cx="7848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Australian Coal activity is supported by EGM operations in London</a:t>
            </a:r>
            <a:endParaRPr b="0" lang="en-US" sz="1400" strike="noStrike" u="none">
              <a:solidFill>
                <a:srgbClr val="000000"/>
              </a:solidFill>
              <a:effectLst/>
              <a:uFillTx/>
              <a:latin typeface="Times New Roman"/>
            </a:endParaRPr>
          </a:p>
        </p:txBody>
      </p:sp>
      <p:sp>
        <p:nvSpPr>
          <p:cNvPr id="91" name=""/>
          <p:cNvSpPr/>
          <p:nvPr/>
        </p:nvSpPr>
        <p:spPr>
          <a:xfrm>
            <a:off x="685800" y="4724280"/>
            <a:ext cx="7848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EGM Houston risk books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
          <p:cNvSpPr/>
          <p:nvPr/>
        </p:nvSpPr>
        <p:spPr>
          <a:xfrm>
            <a:off x="4724280" y="304920"/>
            <a:ext cx="449604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Organization Chart - </a:t>
            </a:r>
            <a:endParaRPr b="0" lang="en-US" sz="2400" strike="noStrike" u="none">
              <a:solidFill>
                <a:srgbClr val="000000"/>
              </a:solidFill>
              <a:effectLst/>
              <a:uFillTx/>
              <a:latin typeface="Times New Roman"/>
            </a:endParaRPr>
          </a:p>
        </p:txBody>
      </p:sp>
      <p:sp>
        <p:nvSpPr>
          <p:cNvPr id="93" name=""/>
          <p:cNvSpPr/>
          <p:nvPr/>
        </p:nvSpPr>
        <p:spPr>
          <a:xfrm>
            <a:off x="52578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Commercial Staff</a:t>
            </a:r>
            <a:endParaRPr b="0" lang="en-US" sz="2400" strike="noStrike" u="none">
              <a:solidFill>
                <a:srgbClr val="000000"/>
              </a:solidFill>
              <a:effectLst/>
              <a:uFillTx/>
              <a:latin typeface="Times New Roman"/>
            </a:endParaRPr>
          </a:p>
        </p:txBody>
      </p:sp>
      <p:pic>
        <p:nvPicPr>
          <p:cNvPr id="94" name="" descr=""/>
          <p:cNvPicPr/>
          <p:nvPr/>
        </p:nvPicPr>
        <p:blipFill>
          <a:blip r:embed="rId1"/>
          <a:stretch/>
        </p:blipFill>
        <p:spPr>
          <a:xfrm>
            <a:off x="0" y="228600"/>
            <a:ext cx="523800" cy="552600"/>
          </a:xfrm>
          <a:prstGeom prst="rect">
            <a:avLst/>
          </a:prstGeom>
          <a:noFill/>
          <a:ln w="0">
            <a:noFill/>
          </a:ln>
        </p:spPr>
      </p:pic>
      <p:sp>
        <p:nvSpPr>
          <p:cNvPr id="95" name=""/>
          <p:cNvSpPr/>
          <p:nvPr/>
        </p:nvSpPr>
        <p:spPr>
          <a:xfrm>
            <a:off x="52380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96"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0"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3</a:t>
            </a:r>
            <a:endParaRPr b="0" lang="en-US" sz="1600" strike="noStrike" u="none">
              <a:solidFill>
                <a:srgbClr val="000000"/>
              </a:solidFill>
              <a:effectLst/>
              <a:uFillTx/>
              <a:latin typeface="Times New Roman"/>
            </a:endParaRPr>
          </a:p>
        </p:txBody>
      </p:sp>
      <p:sp>
        <p:nvSpPr>
          <p:cNvPr id="101"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Sydney Office Review – 04/01</a:t>
            </a:r>
            <a:endParaRPr b="0" lang="en-US" sz="1600" strike="noStrike" u="none">
              <a:solidFill>
                <a:srgbClr val="000000"/>
              </a:solidFill>
              <a:effectLst/>
              <a:uFillTx/>
              <a:latin typeface="Times New Roman"/>
            </a:endParaRPr>
          </a:p>
        </p:txBody>
      </p:sp>
      <p:sp>
        <p:nvSpPr>
          <p:cNvPr id="103"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104" name=""/>
          <p:cNvSpPr/>
          <p:nvPr/>
        </p:nvSpPr>
        <p:spPr>
          <a:xfrm>
            <a:off x="2592360" y="2819520"/>
            <a:ext cx="1093680" cy="3808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Origination</a:t>
            </a:r>
            <a:endParaRPr b="0" lang="en-US" sz="1200" strike="noStrike" u="none">
              <a:solidFill>
                <a:srgbClr val="000000"/>
              </a:solidFill>
              <a:effectLst/>
              <a:uFillTx/>
              <a:latin typeface="Times New Roman"/>
            </a:endParaRPr>
          </a:p>
        </p:txBody>
      </p:sp>
      <p:sp>
        <p:nvSpPr>
          <p:cNvPr id="105" name=""/>
          <p:cNvSpPr/>
          <p:nvPr/>
        </p:nvSpPr>
        <p:spPr>
          <a:xfrm>
            <a:off x="3822840" y="2819520"/>
            <a:ext cx="1014120" cy="3808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Coal</a:t>
            </a:r>
            <a:endParaRPr b="0" lang="en-US" sz="1200" strike="noStrike" u="none">
              <a:solidFill>
                <a:srgbClr val="000000"/>
              </a:solidFill>
              <a:effectLst/>
              <a:uFillTx/>
              <a:latin typeface="Times New Roman"/>
            </a:endParaRPr>
          </a:p>
        </p:txBody>
      </p:sp>
      <p:sp>
        <p:nvSpPr>
          <p:cNvPr id="106" name=""/>
          <p:cNvSpPr/>
          <p:nvPr/>
        </p:nvSpPr>
        <p:spPr>
          <a:xfrm>
            <a:off x="568440" y="2819520"/>
            <a:ext cx="1852560" cy="3808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Portfolio Management</a:t>
            </a:r>
            <a:endParaRPr b="0" lang="en-US" sz="1200" strike="noStrike" u="none">
              <a:solidFill>
                <a:srgbClr val="000000"/>
              </a:solidFill>
              <a:effectLst/>
              <a:uFillTx/>
              <a:latin typeface="Times New Roman"/>
            </a:endParaRPr>
          </a:p>
        </p:txBody>
      </p:sp>
      <p:sp>
        <p:nvSpPr>
          <p:cNvPr id="107" name=""/>
          <p:cNvSpPr/>
          <p:nvPr/>
        </p:nvSpPr>
        <p:spPr>
          <a:xfrm>
            <a:off x="2649600" y="3809880"/>
            <a:ext cx="10364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David Bartnik</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Director</a:t>
            </a:r>
            <a:endParaRPr b="0" lang="en-US" sz="1000" strike="noStrike" u="none">
              <a:solidFill>
                <a:srgbClr val="000000"/>
              </a:solidFill>
              <a:effectLst/>
              <a:uFillTx/>
              <a:latin typeface="Times New Roman"/>
            </a:endParaRPr>
          </a:p>
        </p:txBody>
      </p:sp>
      <p:sp>
        <p:nvSpPr>
          <p:cNvPr id="108" name=""/>
          <p:cNvSpPr/>
          <p:nvPr/>
        </p:nvSpPr>
        <p:spPr>
          <a:xfrm>
            <a:off x="928800" y="3276720"/>
            <a:ext cx="10364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Raymond Yeow</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Director</a:t>
            </a:r>
            <a:endParaRPr b="0" lang="en-US" sz="1000" strike="noStrike" u="none">
              <a:solidFill>
                <a:srgbClr val="000000"/>
              </a:solidFill>
              <a:effectLst/>
              <a:uFillTx/>
              <a:latin typeface="Times New Roman"/>
            </a:endParaRPr>
          </a:p>
        </p:txBody>
      </p:sp>
      <p:sp>
        <p:nvSpPr>
          <p:cNvPr id="109" name=""/>
          <p:cNvSpPr/>
          <p:nvPr/>
        </p:nvSpPr>
        <p:spPr>
          <a:xfrm>
            <a:off x="2638440" y="3276720"/>
            <a:ext cx="103680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Stephen Lowe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Director</a:t>
            </a:r>
            <a:endParaRPr b="0" lang="en-US" sz="1000" strike="noStrike" u="none">
              <a:solidFill>
                <a:srgbClr val="000000"/>
              </a:solidFill>
              <a:effectLst/>
              <a:uFillTx/>
              <a:latin typeface="Times New Roman"/>
            </a:endParaRPr>
          </a:p>
        </p:txBody>
      </p:sp>
      <p:sp>
        <p:nvSpPr>
          <p:cNvPr id="110" name=""/>
          <p:cNvSpPr/>
          <p:nvPr/>
        </p:nvSpPr>
        <p:spPr>
          <a:xfrm>
            <a:off x="1486080" y="5410080"/>
            <a:ext cx="1037880" cy="45720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Jerven Zhan</a:t>
            </a:r>
            <a:r>
              <a:rPr b="0" lang="en-AU" sz="1000" strike="noStrike" u="none">
                <a:solidFill>
                  <a:srgbClr val="000000"/>
                </a:solidFill>
                <a:effectLst/>
                <a:uFillTx/>
                <a:latin typeface="Arial"/>
              </a:rPr>
              <a:t>g</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Analyst</a:t>
            </a:r>
            <a:endParaRPr b="0" lang="en-US" sz="1000" strike="noStrike" u="none">
              <a:solidFill>
                <a:srgbClr val="000000"/>
              </a:solidFill>
              <a:effectLst/>
              <a:uFillTx/>
              <a:latin typeface="Times New Roman"/>
            </a:endParaRPr>
          </a:p>
        </p:txBody>
      </p:sp>
      <p:sp>
        <p:nvSpPr>
          <p:cNvPr id="111" name=""/>
          <p:cNvSpPr/>
          <p:nvPr/>
        </p:nvSpPr>
        <p:spPr>
          <a:xfrm>
            <a:off x="392040" y="5410080"/>
            <a:ext cx="10382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Troy Wilson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Analyst</a:t>
            </a:r>
            <a:endParaRPr b="0" lang="en-US" sz="1000" strike="noStrike" u="none">
              <a:solidFill>
                <a:srgbClr val="000000"/>
              </a:solidFill>
              <a:effectLst/>
              <a:uFillTx/>
              <a:latin typeface="Times New Roman"/>
            </a:endParaRPr>
          </a:p>
        </p:txBody>
      </p:sp>
      <p:sp>
        <p:nvSpPr>
          <p:cNvPr id="112" name=""/>
          <p:cNvSpPr/>
          <p:nvPr/>
        </p:nvSpPr>
        <p:spPr>
          <a:xfrm>
            <a:off x="1430280" y="2590920"/>
            <a:ext cx="5334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1430280" y="25909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4302000" y="25909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3139920" y="25909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3811680" y="3276720"/>
            <a:ext cx="1038240" cy="3045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Trading</a:t>
            </a:r>
            <a:endParaRPr b="0" lang="en-US" sz="1000" strike="noStrike" u="none">
              <a:solidFill>
                <a:srgbClr val="000000"/>
              </a:solidFill>
              <a:effectLst/>
              <a:uFillTx/>
              <a:latin typeface="Times New Roman"/>
            </a:endParaRPr>
          </a:p>
        </p:txBody>
      </p:sp>
      <p:sp>
        <p:nvSpPr>
          <p:cNvPr id="117" name=""/>
          <p:cNvSpPr/>
          <p:nvPr/>
        </p:nvSpPr>
        <p:spPr>
          <a:xfrm>
            <a:off x="3811680" y="4952880"/>
            <a:ext cx="1038240" cy="3049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Finance</a:t>
            </a:r>
            <a:endParaRPr b="0" lang="en-US" sz="1000" strike="noStrike" u="none">
              <a:solidFill>
                <a:srgbClr val="000000"/>
              </a:solidFill>
              <a:effectLst/>
              <a:uFillTx/>
              <a:latin typeface="Times New Roman"/>
            </a:endParaRPr>
          </a:p>
        </p:txBody>
      </p:sp>
      <p:sp>
        <p:nvSpPr>
          <p:cNvPr id="118" name=""/>
          <p:cNvSpPr/>
          <p:nvPr/>
        </p:nvSpPr>
        <p:spPr>
          <a:xfrm>
            <a:off x="3811680" y="5334120"/>
            <a:ext cx="10382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Peter Doherty</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Director</a:t>
            </a:r>
            <a:endParaRPr b="0" lang="en-US" sz="1000" strike="noStrike" u="none">
              <a:solidFill>
                <a:srgbClr val="000000"/>
              </a:solidFill>
              <a:effectLst/>
              <a:uFillTx/>
              <a:latin typeface="Times New Roman"/>
            </a:endParaRPr>
          </a:p>
        </p:txBody>
      </p:sp>
      <p:sp>
        <p:nvSpPr>
          <p:cNvPr id="119" name=""/>
          <p:cNvSpPr/>
          <p:nvPr/>
        </p:nvSpPr>
        <p:spPr>
          <a:xfrm>
            <a:off x="392040" y="3809880"/>
            <a:ext cx="10382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Connell Burke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Manager</a:t>
            </a:r>
            <a:endParaRPr b="0" lang="en-US" sz="1000" strike="noStrike" u="none">
              <a:solidFill>
                <a:srgbClr val="000000"/>
              </a:solidFill>
              <a:effectLst/>
              <a:uFillTx/>
              <a:latin typeface="Times New Roman"/>
            </a:endParaRPr>
          </a:p>
        </p:txBody>
      </p:sp>
      <p:sp>
        <p:nvSpPr>
          <p:cNvPr id="120" name=""/>
          <p:cNvSpPr/>
          <p:nvPr/>
        </p:nvSpPr>
        <p:spPr>
          <a:xfrm>
            <a:off x="939960" y="4343400"/>
            <a:ext cx="10364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Karl Tomlinson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Trd Analysis</a:t>
            </a:r>
            <a:endParaRPr b="0" lang="en-US" sz="1000" strike="noStrike" u="none">
              <a:solidFill>
                <a:srgbClr val="000000"/>
              </a:solidFill>
              <a:effectLst/>
              <a:uFillTx/>
              <a:latin typeface="Times New Roman"/>
            </a:endParaRPr>
          </a:p>
        </p:txBody>
      </p:sp>
      <p:sp>
        <p:nvSpPr>
          <p:cNvPr id="121" name=""/>
          <p:cNvSpPr/>
          <p:nvPr/>
        </p:nvSpPr>
        <p:spPr>
          <a:xfrm>
            <a:off x="1498680" y="3809880"/>
            <a:ext cx="10364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Paul Smith</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Manager</a:t>
            </a:r>
            <a:endParaRPr b="0" lang="en-US" sz="1000" strike="noStrike" u="none">
              <a:solidFill>
                <a:srgbClr val="000000"/>
              </a:solidFill>
              <a:effectLst/>
              <a:uFillTx/>
              <a:latin typeface="Times New Roman"/>
            </a:endParaRPr>
          </a:p>
        </p:txBody>
      </p:sp>
      <p:sp>
        <p:nvSpPr>
          <p:cNvPr id="122" name=""/>
          <p:cNvSpPr/>
          <p:nvPr/>
        </p:nvSpPr>
        <p:spPr>
          <a:xfrm>
            <a:off x="380880" y="4876920"/>
            <a:ext cx="1036800" cy="45720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Sarah Brown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Associate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23" name=""/>
          <p:cNvSpPr/>
          <p:nvPr/>
        </p:nvSpPr>
        <p:spPr>
          <a:xfrm>
            <a:off x="1486080" y="4876920"/>
            <a:ext cx="1037880" cy="45720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Cheryl Smith</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Associate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24" name=""/>
          <p:cNvSpPr/>
          <p:nvPr/>
        </p:nvSpPr>
        <p:spPr>
          <a:xfrm>
            <a:off x="3811680" y="3657600"/>
            <a:ext cx="1038240" cy="45720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Takehiro Miyai</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Manager</a:t>
            </a:r>
            <a:endParaRPr b="0" lang="en-US" sz="1000" strike="noStrike" u="none">
              <a:solidFill>
                <a:srgbClr val="000000"/>
              </a:solidFill>
              <a:effectLst/>
              <a:uFillTx/>
              <a:latin typeface="Times New Roman"/>
            </a:endParaRPr>
          </a:p>
        </p:txBody>
      </p:sp>
      <p:sp>
        <p:nvSpPr>
          <p:cNvPr id="125" name=""/>
          <p:cNvSpPr/>
          <p:nvPr/>
        </p:nvSpPr>
        <p:spPr>
          <a:xfrm>
            <a:off x="6284880" y="2819520"/>
            <a:ext cx="1030320" cy="3808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200" strike="noStrike" u="none">
                <a:solidFill>
                  <a:srgbClr val="000000"/>
                </a:solidFill>
                <a:effectLst/>
                <a:uFillTx/>
                <a:latin typeface="Arial"/>
              </a:rPr>
              <a:t>Metals</a:t>
            </a:r>
            <a:endParaRPr b="0" lang="en-US" sz="1200" strike="noStrike" u="none">
              <a:solidFill>
                <a:srgbClr val="000000"/>
              </a:solidFill>
              <a:effectLst/>
              <a:uFillTx/>
              <a:latin typeface="Times New Roman"/>
            </a:endParaRPr>
          </a:p>
        </p:txBody>
      </p:sp>
      <p:sp>
        <p:nvSpPr>
          <p:cNvPr id="126" name=""/>
          <p:cNvSpPr/>
          <p:nvPr/>
        </p:nvSpPr>
        <p:spPr>
          <a:xfrm>
            <a:off x="6273720" y="3276720"/>
            <a:ext cx="103680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Owen Murphy</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General Mgr</a:t>
            </a:r>
            <a:endParaRPr b="0" lang="en-US" sz="1000" strike="noStrike" u="none">
              <a:solidFill>
                <a:srgbClr val="000000"/>
              </a:solidFill>
              <a:effectLst/>
              <a:uFillTx/>
              <a:latin typeface="Times New Roman"/>
            </a:endParaRPr>
          </a:p>
        </p:txBody>
      </p:sp>
      <p:sp>
        <p:nvSpPr>
          <p:cNvPr id="127" name=""/>
          <p:cNvSpPr/>
          <p:nvPr/>
        </p:nvSpPr>
        <p:spPr>
          <a:xfrm>
            <a:off x="4986360" y="2819520"/>
            <a:ext cx="1162080" cy="3808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200" strike="noStrike" u="none">
                <a:solidFill>
                  <a:srgbClr val="000000"/>
                </a:solidFill>
                <a:effectLst/>
                <a:uFillTx/>
                <a:latin typeface="Arial"/>
              </a:rPr>
              <a:t>RAC</a:t>
            </a:r>
            <a:endParaRPr b="0" lang="en-US" sz="1200" strike="noStrike" u="none">
              <a:solidFill>
                <a:srgbClr val="000000"/>
              </a:solidFill>
              <a:effectLst/>
              <a:uFillTx/>
              <a:latin typeface="Times New Roman"/>
            </a:endParaRPr>
          </a:p>
        </p:txBody>
      </p:sp>
      <p:sp>
        <p:nvSpPr>
          <p:cNvPr id="128" name=""/>
          <p:cNvSpPr/>
          <p:nvPr/>
        </p:nvSpPr>
        <p:spPr>
          <a:xfrm>
            <a:off x="5030640" y="3276720"/>
            <a:ext cx="10382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John Suttle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Manager</a:t>
            </a:r>
            <a:endParaRPr b="0" lang="en-US" sz="1000" strike="noStrike" u="none">
              <a:solidFill>
                <a:srgbClr val="000000"/>
              </a:solidFill>
              <a:effectLst/>
              <a:uFillTx/>
              <a:latin typeface="Times New Roman"/>
            </a:endParaRPr>
          </a:p>
        </p:txBody>
      </p:sp>
      <p:sp>
        <p:nvSpPr>
          <p:cNvPr id="129" name=""/>
          <p:cNvSpPr/>
          <p:nvPr/>
        </p:nvSpPr>
        <p:spPr>
          <a:xfrm>
            <a:off x="6764400" y="25909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6284880" y="3809880"/>
            <a:ext cx="103032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Max Soble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Director</a:t>
            </a:r>
            <a:endParaRPr b="0" lang="en-US" sz="1000" strike="noStrike" u="none">
              <a:solidFill>
                <a:srgbClr val="000000"/>
              </a:solidFill>
              <a:effectLst/>
              <a:uFillTx/>
              <a:latin typeface="Times New Roman"/>
            </a:endParaRPr>
          </a:p>
        </p:txBody>
      </p:sp>
      <p:sp>
        <p:nvSpPr>
          <p:cNvPr id="131" name=""/>
          <p:cNvSpPr/>
          <p:nvPr/>
        </p:nvSpPr>
        <p:spPr>
          <a:xfrm>
            <a:off x="6284880" y="4343400"/>
            <a:ext cx="103032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Robert Heynen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Director</a:t>
            </a:r>
            <a:endParaRPr b="0" lang="en-US" sz="1000" strike="noStrike" u="none">
              <a:solidFill>
                <a:srgbClr val="000000"/>
              </a:solidFill>
              <a:effectLst/>
              <a:uFillTx/>
              <a:latin typeface="Times New Roman"/>
            </a:endParaRPr>
          </a:p>
        </p:txBody>
      </p:sp>
      <p:sp>
        <p:nvSpPr>
          <p:cNvPr id="132" name=""/>
          <p:cNvSpPr/>
          <p:nvPr/>
        </p:nvSpPr>
        <p:spPr>
          <a:xfrm>
            <a:off x="3811680" y="4191120"/>
            <a:ext cx="10382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Jez Peters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Associate</a:t>
            </a:r>
            <a:endParaRPr b="0" lang="en-US" sz="1000" strike="noStrike" u="none">
              <a:solidFill>
                <a:srgbClr val="000000"/>
              </a:solidFill>
              <a:effectLst/>
              <a:uFillTx/>
              <a:latin typeface="Times New Roman"/>
            </a:endParaRPr>
          </a:p>
        </p:txBody>
      </p:sp>
      <p:sp>
        <p:nvSpPr>
          <p:cNvPr id="133" name=""/>
          <p:cNvSpPr/>
          <p:nvPr/>
        </p:nvSpPr>
        <p:spPr>
          <a:xfrm>
            <a:off x="7467480" y="2819520"/>
            <a:ext cx="1067040" cy="3808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200" strike="noStrike" u="none">
                <a:solidFill>
                  <a:srgbClr val="000000"/>
                </a:solidFill>
                <a:effectLst/>
                <a:uFillTx/>
                <a:latin typeface="Arial"/>
              </a:rPr>
              <a:t>EBS</a:t>
            </a:r>
            <a:endParaRPr b="0" lang="en-US" sz="1200" strike="noStrike" u="none">
              <a:solidFill>
                <a:srgbClr val="000000"/>
              </a:solidFill>
              <a:effectLst/>
              <a:uFillTx/>
              <a:latin typeface="Times New Roman"/>
            </a:endParaRPr>
          </a:p>
        </p:txBody>
      </p:sp>
      <p:sp>
        <p:nvSpPr>
          <p:cNvPr id="134" name=""/>
          <p:cNvSpPr/>
          <p:nvPr/>
        </p:nvSpPr>
        <p:spPr>
          <a:xfrm>
            <a:off x="7467480" y="3276720"/>
            <a:ext cx="105588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Patrick Leahy</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Manager</a:t>
            </a:r>
            <a:endParaRPr b="0" lang="en-US" sz="1000" strike="noStrike" u="none">
              <a:solidFill>
                <a:srgbClr val="000000"/>
              </a:solidFill>
              <a:effectLst/>
              <a:uFillTx/>
              <a:latin typeface="Times New Roman"/>
            </a:endParaRPr>
          </a:p>
        </p:txBody>
      </p:sp>
      <p:sp>
        <p:nvSpPr>
          <p:cNvPr id="135" name=""/>
          <p:cNvSpPr/>
          <p:nvPr/>
        </p:nvSpPr>
        <p:spPr>
          <a:xfrm>
            <a:off x="5054760" y="3809880"/>
            <a:ext cx="10364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Allan Ford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Manager</a:t>
            </a:r>
            <a:endParaRPr b="0" lang="en-US" sz="1000" strike="noStrike" u="none">
              <a:solidFill>
                <a:srgbClr val="000000"/>
              </a:solidFill>
              <a:effectLst/>
              <a:uFillTx/>
              <a:latin typeface="Times New Roman"/>
            </a:endParaRPr>
          </a:p>
        </p:txBody>
      </p:sp>
      <p:sp>
        <p:nvSpPr>
          <p:cNvPr id="136" name=""/>
          <p:cNvSpPr/>
          <p:nvPr/>
        </p:nvSpPr>
        <p:spPr>
          <a:xfrm>
            <a:off x="5600880" y="25909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flipV="1">
            <a:off x="4572000" y="2133360"/>
            <a:ext cx="0" cy="68580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flipV="1">
            <a:off x="2362320" y="2133720"/>
            <a:ext cx="0" cy="4572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 name=""/>
          <p:cNvSpPr/>
          <p:nvPr/>
        </p:nvSpPr>
        <p:spPr>
          <a:xfrm>
            <a:off x="1703520" y="1523880"/>
            <a:ext cx="1481040" cy="609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Paul Quilkey</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MD EAPL</a:t>
            </a:r>
            <a:endParaRPr b="0" lang="en-US" sz="1000" strike="noStrike" u="none">
              <a:solidFill>
                <a:srgbClr val="000000"/>
              </a:solidFill>
              <a:effectLst/>
              <a:uFillTx/>
              <a:latin typeface="Times New Roman"/>
            </a:endParaRPr>
          </a:p>
        </p:txBody>
      </p:sp>
      <p:sp>
        <p:nvSpPr>
          <p:cNvPr id="140" name=""/>
          <p:cNvSpPr/>
          <p:nvPr/>
        </p:nvSpPr>
        <p:spPr>
          <a:xfrm>
            <a:off x="6696000" y="1523880"/>
            <a:ext cx="1025640" cy="609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000" strike="noStrike" u="none">
                <a:solidFill>
                  <a:srgbClr val="000000"/>
                </a:solidFill>
                <a:effectLst/>
                <a:uFillTx/>
                <a:latin typeface="Arial"/>
              </a:rPr>
              <a:t>Metals –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000" strike="noStrike" u="none">
                <a:solidFill>
                  <a:srgbClr val="000000"/>
                </a:solidFill>
                <a:effectLst/>
                <a:uFillTx/>
                <a:latin typeface="Arial"/>
              </a:rPr>
              <a:t>Bacon/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000" strike="noStrike" u="none">
                <a:solidFill>
                  <a:srgbClr val="000000"/>
                </a:solidFill>
                <a:effectLst/>
                <a:uFillTx/>
                <a:latin typeface="Arial"/>
              </a:rPr>
              <a:t>Hainsworth</a:t>
            </a:r>
            <a:endParaRPr b="0" lang="en-US" sz="1000" strike="noStrike" u="none">
              <a:solidFill>
                <a:srgbClr val="000000"/>
              </a:solidFill>
              <a:effectLst/>
              <a:uFillTx/>
              <a:latin typeface="Times New Roman"/>
            </a:endParaRPr>
          </a:p>
        </p:txBody>
      </p:sp>
      <p:sp>
        <p:nvSpPr>
          <p:cNvPr id="141" name=""/>
          <p:cNvSpPr/>
          <p:nvPr/>
        </p:nvSpPr>
        <p:spPr>
          <a:xfrm>
            <a:off x="4029120" y="1523880"/>
            <a:ext cx="1162080" cy="609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000" strike="noStrike" u="none">
                <a:solidFill>
                  <a:srgbClr val="000000"/>
                </a:solidFill>
                <a:effectLst/>
                <a:uFillTx/>
                <a:latin typeface="Arial"/>
              </a:rPr>
              <a:t>Coal –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000" strike="noStrike" u="none">
                <a:solidFill>
                  <a:srgbClr val="000000"/>
                </a:solidFill>
                <a:effectLst/>
                <a:uFillTx/>
                <a:latin typeface="Arial"/>
              </a:rPr>
              <a:t>Staley/McClellan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000" strike="noStrike" u="none">
                <a:solidFill>
                  <a:srgbClr val="000000"/>
                </a:solidFill>
                <a:effectLst/>
                <a:uFillTx/>
                <a:latin typeface="Arial"/>
              </a:rPr>
              <a:t>Beyer</a:t>
            </a:r>
            <a:endParaRPr b="0" lang="en-US" sz="1000" strike="noStrike" u="none">
              <a:solidFill>
                <a:srgbClr val="000000"/>
              </a:solidFill>
              <a:effectLst/>
              <a:uFillTx/>
              <a:latin typeface="Times New Roman"/>
            </a:endParaRPr>
          </a:p>
        </p:txBody>
      </p:sp>
      <p:sp>
        <p:nvSpPr>
          <p:cNvPr id="142" name=""/>
          <p:cNvSpPr/>
          <p:nvPr/>
        </p:nvSpPr>
        <p:spPr>
          <a:xfrm>
            <a:off x="5464080" y="1523880"/>
            <a:ext cx="1027080" cy="609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000" strike="noStrike" u="none">
                <a:solidFill>
                  <a:srgbClr val="000000"/>
                </a:solidFill>
                <a:effectLst/>
                <a:uFillTx/>
                <a:latin typeface="Arial"/>
              </a:rPr>
              <a:t>RAC - Murphy</a:t>
            </a:r>
            <a:endParaRPr b="0" lang="en-US" sz="1000" strike="noStrike" u="none">
              <a:solidFill>
                <a:srgbClr val="000000"/>
              </a:solidFill>
              <a:effectLst/>
              <a:uFillTx/>
              <a:latin typeface="Times New Roman"/>
            </a:endParaRPr>
          </a:p>
        </p:txBody>
      </p:sp>
      <p:sp>
        <p:nvSpPr>
          <p:cNvPr id="143" name=""/>
          <p:cNvSpPr/>
          <p:nvPr/>
        </p:nvSpPr>
        <p:spPr>
          <a:xfrm flipV="1">
            <a:off x="5867280" y="2133360"/>
            <a:ext cx="0" cy="68580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flipV="1">
            <a:off x="7086600" y="2133360"/>
            <a:ext cx="0" cy="68580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5" name=""/>
          <p:cNvSpPr/>
          <p:nvPr/>
        </p:nvSpPr>
        <p:spPr>
          <a:xfrm>
            <a:off x="4648320" y="304920"/>
            <a:ext cx="449568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Organization Chart - </a:t>
            </a:r>
            <a:endParaRPr b="0" lang="en-US" sz="2400" strike="noStrike" u="none">
              <a:solidFill>
                <a:srgbClr val="000000"/>
              </a:solidFill>
              <a:effectLst/>
              <a:uFillTx/>
              <a:latin typeface="Times New Roman"/>
            </a:endParaRPr>
          </a:p>
        </p:txBody>
      </p:sp>
      <p:sp>
        <p:nvSpPr>
          <p:cNvPr id="146" name=""/>
          <p:cNvSpPr/>
          <p:nvPr/>
        </p:nvSpPr>
        <p:spPr>
          <a:xfrm>
            <a:off x="4952880" y="609480"/>
            <a:ext cx="41148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Admin &amp; Support Staff</a:t>
            </a:r>
            <a:endParaRPr b="0" lang="en-US" sz="2400" strike="noStrike" u="none">
              <a:solidFill>
                <a:srgbClr val="000000"/>
              </a:solidFill>
              <a:effectLst/>
              <a:uFillTx/>
              <a:latin typeface="Times New Roman"/>
            </a:endParaRPr>
          </a:p>
        </p:txBody>
      </p:sp>
      <p:pic>
        <p:nvPicPr>
          <p:cNvPr id="147" name="" descr=""/>
          <p:cNvPicPr/>
          <p:nvPr/>
        </p:nvPicPr>
        <p:blipFill>
          <a:blip r:embed="rId1"/>
          <a:stretch/>
        </p:blipFill>
        <p:spPr>
          <a:xfrm>
            <a:off x="0" y="228600"/>
            <a:ext cx="523800" cy="552600"/>
          </a:xfrm>
          <a:prstGeom prst="rect">
            <a:avLst/>
          </a:prstGeom>
          <a:noFill/>
          <a:ln w="0">
            <a:noFill/>
          </a:ln>
        </p:spPr>
      </p:pic>
      <p:sp>
        <p:nvSpPr>
          <p:cNvPr id="148" name=""/>
          <p:cNvSpPr/>
          <p:nvPr/>
        </p:nvSpPr>
        <p:spPr>
          <a:xfrm>
            <a:off x="52380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149"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3"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4</a:t>
            </a:r>
            <a:endParaRPr b="0" lang="en-US" sz="1600" strike="noStrike" u="none">
              <a:solidFill>
                <a:srgbClr val="000000"/>
              </a:solidFill>
              <a:effectLst/>
              <a:uFillTx/>
              <a:latin typeface="Times New Roman"/>
            </a:endParaRPr>
          </a:p>
        </p:txBody>
      </p:sp>
      <p:sp>
        <p:nvSpPr>
          <p:cNvPr id="154"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Sydney Office Review – 04/01</a:t>
            </a:r>
            <a:endParaRPr b="0" lang="en-US" sz="1600" strike="noStrike" u="none">
              <a:solidFill>
                <a:srgbClr val="000000"/>
              </a:solidFill>
              <a:effectLst/>
              <a:uFillTx/>
              <a:latin typeface="Times New Roman"/>
            </a:endParaRPr>
          </a:p>
        </p:txBody>
      </p:sp>
      <p:sp>
        <p:nvSpPr>
          <p:cNvPr id="156"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157" name=""/>
          <p:cNvSpPr/>
          <p:nvPr/>
        </p:nvSpPr>
        <p:spPr>
          <a:xfrm>
            <a:off x="1203480" y="2133720"/>
            <a:ext cx="706320" cy="533160"/>
          </a:xfrm>
          <a:prstGeom prst="rect">
            <a:avLst/>
          </a:prstGeom>
          <a:gradFill rotWithShape="0">
            <a:gsLst>
              <a:gs pos="0">
                <a:srgbClr val="c0c0c0"/>
              </a:gs>
              <a:gs pos="100000">
                <a:srgbClr val="ffffff"/>
              </a:gs>
            </a:gsLst>
            <a:lin ang="5400000"/>
          </a:gradFill>
          <a:ln w="1908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Admin</a:t>
            </a:r>
            <a:endParaRPr b="0" lang="en-US" sz="1200" strike="noStrike" u="none">
              <a:solidFill>
                <a:srgbClr val="000000"/>
              </a:solidFill>
              <a:effectLst/>
              <a:uFillTx/>
              <a:latin typeface="Times New Roman"/>
            </a:endParaRPr>
          </a:p>
        </p:txBody>
      </p:sp>
      <p:sp>
        <p:nvSpPr>
          <p:cNvPr id="158" name=""/>
          <p:cNvSpPr/>
          <p:nvPr/>
        </p:nvSpPr>
        <p:spPr>
          <a:xfrm>
            <a:off x="2085840" y="2133720"/>
            <a:ext cx="703440" cy="533160"/>
          </a:xfrm>
          <a:prstGeom prst="rect">
            <a:avLst/>
          </a:prstGeom>
          <a:gradFill rotWithShape="0">
            <a:gsLst>
              <a:gs pos="0">
                <a:srgbClr val="c0c0c0"/>
              </a:gs>
              <a:gs pos="100000">
                <a:srgbClr val="ffffff"/>
              </a:gs>
            </a:gsLst>
            <a:lin ang="5400000"/>
          </a:gradFill>
          <a:ln w="1908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IT</a:t>
            </a:r>
            <a:r>
              <a:rPr b="1" lang="en-AU" sz="1200" strike="noStrike" u="none">
                <a:solidFill>
                  <a:srgbClr val="000000"/>
                </a:solidFill>
                <a:effectLst/>
                <a:uFillTx/>
                <a:latin typeface="Arial"/>
              </a:rPr>
              <a:t>/Sys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200" strike="noStrike" u="none">
                <a:solidFill>
                  <a:srgbClr val="000000"/>
                </a:solidFill>
                <a:effectLst/>
                <a:uFillTx/>
                <a:latin typeface="Arial"/>
              </a:rPr>
              <a:t>Dev</a:t>
            </a:r>
            <a:endParaRPr b="0" lang="en-US" sz="1200" strike="noStrike" u="none">
              <a:solidFill>
                <a:srgbClr val="000000"/>
              </a:solidFill>
              <a:effectLst/>
              <a:uFillTx/>
              <a:latin typeface="Times New Roman"/>
            </a:endParaRPr>
          </a:p>
        </p:txBody>
      </p:sp>
      <p:sp>
        <p:nvSpPr>
          <p:cNvPr id="159" name=""/>
          <p:cNvSpPr/>
          <p:nvPr/>
        </p:nvSpPr>
        <p:spPr>
          <a:xfrm>
            <a:off x="2967120" y="2133720"/>
            <a:ext cx="704880" cy="533160"/>
          </a:xfrm>
          <a:prstGeom prst="rect">
            <a:avLst/>
          </a:prstGeom>
          <a:gradFill rotWithShape="0">
            <a:gsLst>
              <a:gs pos="0">
                <a:srgbClr val="c0c0c0"/>
              </a:gs>
              <a:gs pos="100000">
                <a:srgbClr val="ffffff"/>
              </a:gs>
            </a:gsLst>
            <a:lin ang="5400000"/>
          </a:gradFill>
          <a:ln w="1908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Public</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Affairs</a:t>
            </a:r>
            <a:endParaRPr b="0" lang="en-US" sz="1200" strike="noStrike" u="none">
              <a:solidFill>
                <a:srgbClr val="000000"/>
              </a:solidFill>
              <a:effectLst/>
              <a:uFillTx/>
              <a:latin typeface="Times New Roman"/>
            </a:endParaRPr>
          </a:p>
        </p:txBody>
      </p:sp>
      <p:sp>
        <p:nvSpPr>
          <p:cNvPr id="160" name=""/>
          <p:cNvSpPr/>
          <p:nvPr/>
        </p:nvSpPr>
        <p:spPr>
          <a:xfrm>
            <a:off x="3848040" y="2133720"/>
            <a:ext cx="706320" cy="533160"/>
          </a:xfrm>
          <a:prstGeom prst="rect">
            <a:avLst/>
          </a:prstGeom>
          <a:gradFill rotWithShape="0">
            <a:gsLst>
              <a:gs pos="0">
                <a:srgbClr val="c0c0c0"/>
              </a:gs>
              <a:gs pos="100000">
                <a:srgbClr val="ffffff"/>
              </a:gs>
            </a:gsLst>
            <a:lin ang="5400000"/>
          </a:gradFill>
          <a:ln w="1908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LEGAL</a:t>
            </a:r>
            <a:endParaRPr b="0" lang="en-US" sz="1200" strike="noStrike" u="none">
              <a:solidFill>
                <a:srgbClr val="000000"/>
              </a:solidFill>
              <a:effectLst/>
              <a:uFillTx/>
              <a:latin typeface="Times New Roman"/>
            </a:endParaRPr>
          </a:p>
        </p:txBody>
      </p:sp>
      <p:sp>
        <p:nvSpPr>
          <p:cNvPr id="161" name=""/>
          <p:cNvSpPr/>
          <p:nvPr/>
        </p:nvSpPr>
        <p:spPr>
          <a:xfrm>
            <a:off x="4670280" y="2133720"/>
            <a:ext cx="706680" cy="533160"/>
          </a:xfrm>
          <a:prstGeom prst="rect">
            <a:avLst/>
          </a:prstGeom>
          <a:gradFill rotWithShape="0">
            <a:gsLst>
              <a:gs pos="0">
                <a:srgbClr val="c0c0c0"/>
              </a:gs>
              <a:gs pos="100000">
                <a:srgbClr val="ffffff"/>
              </a:gs>
            </a:gsLst>
            <a:lin ang="5400000"/>
          </a:gradFill>
          <a:ln w="1908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HR</a:t>
            </a:r>
            <a:endParaRPr b="0" lang="en-US" sz="1200" strike="noStrike" u="none">
              <a:solidFill>
                <a:srgbClr val="000000"/>
              </a:solidFill>
              <a:effectLst/>
              <a:uFillTx/>
              <a:latin typeface="Times New Roman"/>
            </a:endParaRPr>
          </a:p>
        </p:txBody>
      </p:sp>
      <p:sp>
        <p:nvSpPr>
          <p:cNvPr id="162" name=""/>
          <p:cNvSpPr/>
          <p:nvPr/>
        </p:nvSpPr>
        <p:spPr>
          <a:xfrm>
            <a:off x="5494320" y="2133720"/>
            <a:ext cx="704880" cy="533160"/>
          </a:xfrm>
          <a:prstGeom prst="rect">
            <a:avLst/>
          </a:prstGeom>
          <a:gradFill rotWithShape="0">
            <a:gsLst>
              <a:gs pos="0">
                <a:srgbClr val="c0c0c0"/>
              </a:gs>
              <a:gs pos="100000">
                <a:srgbClr val="ffffff"/>
              </a:gs>
            </a:gsLst>
            <a:lin ang="5400000"/>
          </a:gradFill>
          <a:ln w="1908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Accounting</a:t>
            </a:r>
            <a:endParaRPr b="0" lang="en-US" sz="1000" strike="noStrike" u="none">
              <a:solidFill>
                <a:srgbClr val="000000"/>
              </a:solidFill>
              <a:effectLst/>
              <a:uFillTx/>
              <a:latin typeface="Times New Roman"/>
            </a:endParaRPr>
          </a:p>
        </p:txBody>
      </p:sp>
      <p:sp>
        <p:nvSpPr>
          <p:cNvPr id="163" name=""/>
          <p:cNvSpPr/>
          <p:nvPr/>
        </p:nvSpPr>
        <p:spPr>
          <a:xfrm>
            <a:off x="6375240" y="2133720"/>
            <a:ext cx="704880" cy="533160"/>
          </a:xfrm>
          <a:prstGeom prst="rect">
            <a:avLst/>
          </a:prstGeom>
          <a:gradFill rotWithShape="0">
            <a:gsLst>
              <a:gs pos="0">
                <a:srgbClr val="c0c0c0"/>
              </a:gs>
              <a:gs pos="100000">
                <a:srgbClr val="ffffff"/>
              </a:gs>
            </a:gsLst>
            <a:lin ang="5400000"/>
          </a:gradFill>
          <a:ln w="1908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Risk</a:t>
            </a:r>
            <a:endParaRPr b="0" lang="en-US" sz="1200" strike="noStrike" u="none">
              <a:solidFill>
                <a:srgbClr val="000000"/>
              </a:solidFill>
              <a:effectLst/>
              <a:uFillTx/>
              <a:latin typeface="Times New Roman"/>
            </a:endParaRPr>
          </a:p>
        </p:txBody>
      </p:sp>
      <p:sp>
        <p:nvSpPr>
          <p:cNvPr id="164" name=""/>
          <p:cNvSpPr/>
          <p:nvPr/>
        </p:nvSpPr>
        <p:spPr>
          <a:xfrm>
            <a:off x="7199280" y="2133720"/>
            <a:ext cx="703440" cy="533160"/>
          </a:xfrm>
          <a:prstGeom prst="rect">
            <a:avLst/>
          </a:prstGeom>
          <a:gradFill rotWithShape="0">
            <a:gsLst>
              <a:gs pos="0">
                <a:srgbClr val="c0c0c0"/>
              </a:gs>
              <a:gs pos="100000">
                <a:srgbClr val="ffffff"/>
              </a:gs>
            </a:gsLst>
            <a:lin ang="5400000"/>
          </a:gradFill>
          <a:ln w="1908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Weather</a:t>
            </a:r>
            <a:endParaRPr b="0" lang="en-US" sz="1200" strike="noStrike" u="none">
              <a:solidFill>
                <a:srgbClr val="000000"/>
              </a:solidFill>
              <a:effectLst/>
              <a:uFillTx/>
              <a:latin typeface="Times New Roman"/>
            </a:endParaRPr>
          </a:p>
        </p:txBody>
      </p:sp>
      <p:sp>
        <p:nvSpPr>
          <p:cNvPr id="165" name=""/>
          <p:cNvSpPr/>
          <p:nvPr/>
        </p:nvSpPr>
        <p:spPr>
          <a:xfrm>
            <a:off x="1203480" y="2870280"/>
            <a:ext cx="706320" cy="6714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Jennifer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Savage</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PA to MD</a:t>
            </a:r>
            <a:endParaRPr b="0" lang="en-US" sz="900" strike="noStrike" u="none">
              <a:solidFill>
                <a:srgbClr val="000000"/>
              </a:solidFill>
              <a:effectLst/>
              <a:uFillTx/>
              <a:latin typeface="Times New Roman"/>
            </a:endParaRPr>
          </a:p>
        </p:txBody>
      </p:sp>
      <p:sp>
        <p:nvSpPr>
          <p:cNvPr id="166" name=""/>
          <p:cNvSpPr/>
          <p:nvPr/>
        </p:nvSpPr>
        <p:spPr>
          <a:xfrm>
            <a:off x="2085840" y="2870280"/>
            <a:ext cx="703440" cy="6714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Elliott Katz</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Manager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IT/Ops</a:t>
            </a:r>
            <a:endParaRPr b="0" lang="en-US" sz="900" strike="noStrike" u="none">
              <a:solidFill>
                <a:srgbClr val="000000"/>
              </a:solidFill>
              <a:effectLst/>
              <a:uFillTx/>
              <a:latin typeface="Times New Roman"/>
            </a:endParaRPr>
          </a:p>
        </p:txBody>
      </p:sp>
      <p:sp>
        <p:nvSpPr>
          <p:cNvPr id="167" name=""/>
          <p:cNvSpPr/>
          <p:nvPr/>
        </p:nvSpPr>
        <p:spPr>
          <a:xfrm>
            <a:off x="3848040" y="2870280"/>
            <a:ext cx="706320" cy="6714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David Minns</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Snr Legal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Counsel</a:t>
            </a:r>
            <a:endParaRPr b="0" lang="en-US" sz="900" strike="noStrike" u="none">
              <a:solidFill>
                <a:srgbClr val="000000"/>
              </a:solidFill>
              <a:effectLst/>
              <a:uFillTx/>
              <a:latin typeface="Times New Roman"/>
            </a:endParaRPr>
          </a:p>
        </p:txBody>
      </p:sp>
      <p:sp>
        <p:nvSpPr>
          <p:cNvPr id="168" name=""/>
          <p:cNvSpPr/>
          <p:nvPr/>
        </p:nvSpPr>
        <p:spPr>
          <a:xfrm>
            <a:off x="1203480" y="3676680"/>
            <a:ext cx="706320" cy="6714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Alison Keogh</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Secretary</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(Legal)</a:t>
            </a:r>
            <a:endParaRPr b="0" lang="en-US" sz="900" strike="noStrike" u="none">
              <a:solidFill>
                <a:srgbClr val="000000"/>
              </a:solidFill>
              <a:effectLst/>
              <a:uFillTx/>
              <a:latin typeface="Times New Roman"/>
            </a:endParaRPr>
          </a:p>
        </p:txBody>
      </p:sp>
      <p:sp>
        <p:nvSpPr>
          <p:cNvPr id="169" name=""/>
          <p:cNvSpPr/>
          <p:nvPr/>
        </p:nvSpPr>
        <p:spPr>
          <a:xfrm>
            <a:off x="1203480" y="4483080"/>
            <a:ext cx="706320" cy="6714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Fiona Skinner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Admin </a:t>
            </a:r>
            <a:r>
              <a:rPr b="0" lang="en-US" sz="900" strike="noStrike" u="none">
                <a:solidFill>
                  <a:srgbClr val="000000"/>
                </a:solidFill>
                <a:effectLst/>
                <a:uFillTx/>
                <a:latin typeface="Arial"/>
              </a:rPr>
              <a:t>Assist.</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(Coal)</a:t>
            </a:r>
            <a:endParaRPr b="0" lang="en-US" sz="900" strike="noStrike" u="none">
              <a:solidFill>
                <a:srgbClr val="000000"/>
              </a:solidFill>
              <a:effectLst/>
              <a:uFillTx/>
              <a:latin typeface="Times New Roman"/>
            </a:endParaRPr>
          </a:p>
        </p:txBody>
      </p:sp>
      <p:sp>
        <p:nvSpPr>
          <p:cNvPr id="170" name=""/>
          <p:cNvSpPr/>
          <p:nvPr/>
        </p:nvSpPr>
        <p:spPr>
          <a:xfrm>
            <a:off x="5494320" y="4483080"/>
            <a:ext cx="704880" cy="6714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Charbel Aklian</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Assistant</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 Accountant</a:t>
            </a:r>
            <a:endParaRPr b="0" lang="en-US" sz="900" strike="noStrike" u="none">
              <a:solidFill>
                <a:srgbClr val="000000"/>
              </a:solidFill>
              <a:effectLst/>
              <a:uFillTx/>
              <a:latin typeface="Times New Roman"/>
            </a:endParaRPr>
          </a:p>
        </p:txBody>
      </p:sp>
      <p:sp>
        <p:nvSpPr>
          <p:cNvPr id="171" name=""/>
          <p:cNvSpPr/>
          <p:nvPr/>
        </p:nvSpPr>
        <p:spPr>
          <a:xfrm>
            <a:off x="5494320" y="3676680"/>
            <a:ext cx="704880" cy="6714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Roz Ti</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Accountant</a:t>
            </a:r>
            <a:endParaRPr b="0" lang="en-US" sz="900" strike="noStrike" u="none">
              <a:solidFill>
                <a:srgbClr val="000000"/>
              </a:solidFill>
              <a:effectLst/>
              <a:uFillTx/>
              <a:latin typeface="Times New Roman"/>
            </a:endParaRPr>
          </a:p>
        </p:txBody>
      </p:sp>
      <p:sp>
        <p:nvSpPr>
          <p:cNvPr id="172" name=""/>
          <p:cNvSpPr/>
          <p:nvPr/>
        </p:nvSpPr>
        <p:spPr>
          <a:xfrm>
            <a:off x="4670280" y="2870280"/>
            <a:ext cx="706680" cy="6714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Melissa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Pullar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HR </a:t>
            </a:r>
            <a:r>
              <a:rPr b="0" lang="en-AU" sz="900" strike="noStrike" u="none">
                <a:solidFill>
                  <a:srgbClr val="000000"/>
                </a:solidFill>
                <a:effectLst/>
                <a:uFillTx/>
                <a:latin typeface="Arial"/>
              </a:rPr>
              <a:t>Rep</a:t>
            </a:r>
            <a:endParaRPr b="0" lang="en-US" sz="900" strike="noStrike" u="none">
              <a:solidFill>
                <a:srgbClr val="000000"/>
              </a:solidFill>
              <a:effectLst/>
              <a:uFillTx/>
              <a:latin typeface="Times New Roman"/>
            </a:endParaRPr>
          </a:p>
        </p:txBody>
      </p:sp>
      <p:sp>
        <p:nvSpPr>
          <p:cNvPr id="173" name=""/>
          <p:cNvSpPr/>
          <p:nvPr/>
        </p:nvSpPr>
        <p:spPr>
          <a:xfrm>
            <a:off x="5494320" y="2870280"/>
            <a:ext cx="704880" cy="6714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Heidi Mason</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Snr Director</a:t>
            </a:r>
            <a:endParaRPr b="0" lang="en-US" sz="900" strike="noStrike" u="none">
              <a:solidFill>
                <a:srgbClr val="000000"/>
              </a:solidFill>
              <a:effectLst/>
              <a:uFillTx/>
              <a:latin typeface="Times New Roman"/>
            </a:endParaRPr>
          </a:p>
        </p:txBody>
      </p:sp>
      <p:sp>
        <p:nvSpPr>
          <p:cNvPr id="174" name=""/>
          <p:cNvSpPr/>
          <p:nvPr/>
        </p:nvSpPr>
        <p:spPr>
          <a:xfrm>
            <a:off x="7199280" y="2852640"/>
            <a:ext cx="703440" cy="6732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Christian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Werner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Weather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Risk Mgr</a:t>
            </a:r>
            <a:endParaRPr b="0" lang="en-US" sz="900" strike="noStrike" u="none">
              <a:solidFill>
                <a:srgbClr val="000000"/>
              </a:solidFill>
              <a:effectLst/>
              <a:uFillTx/>
              <a:latin typeface="Times New Roman"/>
            </a:endParaRPr>
          </a:p>
        </p:txBody>
      </p:sp>
      <p:sp>
        <p:nvSpPr>
          <p:cNvPr id="175" name=""/>
          <p:cNvSpPr/>
          <p:nvPr/>
        </p:nvSpPr>
        <p:spPr>
          <a:xfrm>
            <a:off x="380880" y="2852640"/>
            <a:ext cx="706680" cy="6732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Justin Timothy</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Associate</a:t>
            </a:r>
            <a:endParaRPr b="0" lang="en-US" sz="900" strike="noStrike" u="none">
              <a:solidFill>
                <a:srgbClr val="000000"/>
              </a:solidFill>
              <a:effectLst/>
              <a:uFillTx/>
              <a:latin typeface="Times New Roman"/>
            </a:endParaRPr>
          </a:p>
        </p:txBody>
      </p:sp>
      <p:sp>
        <p:nvSpPr>
          <p:cNvPr id="176" name=""/>
          <p:cNvSpPr/>
          <p:nvPr/>
        </p:nvSpPr>
        <p:spPr>
          <a:xfrm>
            <a:off x="380880" y="2133720"/>
            <a:ext cx="706680" cy="530280"/>
          </a:xfrm>
          <a:prstGeom prst="rect">
            <a:avLst/>
          </a:prstGeom>
          <a:gradFill rotWithShape="0">
            <a:gsLst>
              <a:gs pos="0">
                <a:srgbClr val="c0c0c0"/>
              </a:gs>
              <a:gs pos="100000">
                <a:srgbClr val="ffffff"/>
              </a:gs>
            </a:gsLst>
            <a:lin ang="5400000"/>
          </a:gradFill>
          <a:ln w="1908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PCG</a:t>
            </a:r>
            <a:endParaRPr b="0" lang="en-US" sz="1200" strike="noStrike" u="none">
              <a:solidFill>
                <a:srgbClr val="000000"/>
              </a:solidFill>
              <a:effectLst/>
              <a:uFillTx/>
              <a:latin typeface="Times New Roman"/>
            </a:endParaRPr>
          </a:p>
        </p:txBody>
      </p:sp>
      <p:sp>
        <p:nvSpPr>
          <p:cNvPr id="177" name=""/>
          <p:cNvSpPr/>
          <p:nvPr/>
        </p:nvSpPr>
        <p:spPr>
          <a:xfrm>
            <a:off x="3848040" y="3659040"/>
            <a:ext cx="706320" cy="67176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Rob McGrory</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Manager</a:t>
            </a:r>
            <a:endParaRPr b="0" lang="en-US" sz="900" strike="noStrike" u="none">
              <a:solidFill>
                <a:srgbClr val="000000"/>
              </a:solidFill>
              <a:effectLst/>
              <a:uFillTx/>
              <a:latin typeface="Times New Roman"/>
            </a:endParaRPr>
          </a:p>
        </p:txBody>
      </p:sp>
      <p:sp>
        <p:nvSpPr>
          <p:cNvPr id="178" name=""/>
          <p:cNvSpPr/>
          <p:nvPr/>
        </p:nvSpPr>
        <p:spPr>
          <a:xfrm>
            <a:off x="8058240" y="3668760"/>
            <a:ext cx="704880" cy="6714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Dz</a:t>
            </a:r>
            <a:r>
              <a:rPr b="0" lang="en-US" sz="900" strike="noStrike" u="none">
                <a:solidFill>
                  <a:srgbClr val="000000"/>
                </a:solidFill>
                <a:effectLst/>
                <a:uFillTx/>
                <a:latin typeface="Arial"/>
              </a:rPr>
              <a:t>un</a:t>
            </a:r>
            <a:r>
              <a:rPr b="0" lang="en-AU" sz="900" strike="noStrike" u="none">
                <a:solidFill>
                  <a:srgbClr val="000000"/>
                </a:solidFill>
                <a:effectLst/>
                <a:uFillTx/>
                <a:latin typeface="Arial"/>
              </a:rPr>
              <a:t>g</a:t>
            </a:r>
            <a:r>
              <a:rPr b="0" lang="en-US" sz="900" strike="noStrike" u="none">
                <a:solidFill>
                  <a:srgbClr val="000000"/>
                </a:solidFill>
                <a:effectLst/>
                <a:uFillTx/>
                <a:latin typeface="Arial"/>
              </a:rPr>
              <a:t> Tran</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Trading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Support</a:t>
            </a:r>
            <a:endParaRPr b="0" lang="en-US" sz="900" strike="noStrike" u="none">
              <a:solidFill>
                <a:srgbClr val="000000"/>
              </a:solidFill>
              <a:effectLst/>
              <a:uFillTx/>
              <a:latin typeface="Times New Roman"/>
            </a:endParaRPr>
          </a:p>
        </p:txBody>
      </p:sp>
      <p:sp>
        <p:nvSpPr>
          <p:cNvPr id="179" name=""/>
          <p:cNvSpPr/>
          <p:nvPr/>
        </p:nvSpPr>
        <p:spPr>
          <a:xfrm>
            <a:off x="2967120" y="2852640"/>
            <a:ext cx="704880" cy="6732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Rachel Bejma</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Manager</a:t>
            </a:r>
            <a:endParaRPr b="0" lang="en-US" sz="900" strike="noStrike" u="none">
              <a:solidFill>
                <a:srgbClr val="000000"/>
              </a:solidFill>
              <a:effectLst/>
              <a:uFillTx/>
              <a:latin typeface="Times New Roman"/>
            </a:endParaRPr>
          </a:p>
        </p:txBody>
      </p:sp>
      <p:sp>
        <p:nvSpPr>
          <p:cNvPr id="180" name=""/>
          <p:cNvSpPr/>
          <p:nvPr/>
        </p:nvSpPr>
        <p:spPr>
          <a:xfrm>
            <a:off x="6375240" y="2852640"/>
            <a:ext cx="704880" cy="6732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Justin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Den Hertog</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Manager</a:t>
            </a:r>
            <a:endParaRPr b="0" lang="en-US" sz="900" strike="noStrike" u="none">
              <a:solidFill>
                <a:srgbClr val="000000"/>
              </a:solidFill>
              <a:effectLst/>
              <a:uFillTx/>
              <a:latin typeface="Times New Roman"/>
            </a:endParaRPr>
          </a:p>
        </p:txBody>
      </p:sp>
      <p:sp>
        <p:nvSpPr>
          <p:cNvPr id="181" name=""/>
          <p:cNvSpPr/>
          <p:nvPr/>
        </p:nvSpPr>
        <p:spPr>
          <a:xfrm>
            <a:off x="1203480" y="5272200"/>
            <a:ext cx="706320" cy="6714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Megan Smaller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Admin </a:t>
            </a:r>
            <a:r>
              <a:rPr b="0" lang="en-US" sz="900" strike="noStrike" u="none">
                <a:solidFill>
                  <a:srgbClr val="000000"/>
                </a:solidFill>
                <a:effectLst/>
                <a:uFillTx/>
                <a:latin typeface="Arial"/>
              </a:rPr>
              <a:t>Assist.</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(Reception)</a:t>
            </a:r>
            <a:endParaRPr b="0" lang="en-US" sz="900" strike="noStrike" u="none">
              <a:solidFill>
                <a:srgbClr val="000000"/>
              </a:solidFill>
              <a:effectLst/>
              <a:uFillTx/>
              <a:latin typeface="Times New Roman"/>
            </a:endParaRPr>
          </a:p>
        </p:txBody>
      </p:sp>
      <p:sp>
        <p:nvSpPr>
          <p:cNvPr id="182" name=""/>
          <p:cNvSpPr/>
          <p:nvPr/>
        </p:nvSpPr>
        <p:spPr>
          <a:xfrm>
            <a:off x="2085840" y="3659040"/>
            <a:ext cx="703440" cy="67176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Colin Wood</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Specialist</a:t>
            </a:r>
            <a:endParaRPr b="0" lang="en-US" sz="900" strike="noStrike" u="none">
              <a:solidFill>
                <a:srgbClr val="000000"/>
              </a:solidFill>
              <a:effectLst/>
              <a:uFillTx/>
              <a:latin typeface="Times New Roman"/>
            </a:endParaRPr>
          </a:p>
        </p:txBody>
      </p:sp>
      <p:sp>
        <p:nvSpPr>
          <p:cNvPr id="183" name=""/>
          <p:cNvSpPr/>
          <p:nvPr/>
        </p:nvSpPr>
        <p:spPr>
          <a:xfrm>
            <a:off x="2085840" y="4465800"/>
            <a:ext cx="703440" cy="6714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Dave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Waterworth</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Enrgy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Mrkt Sys </a:t>
            </a:r>
            <a:endParaRPr b="0" lang="en-US" sz="900" strike="noStrike" u="none">
              <a:solidFill>
                <a:srgbClr val="000000"/>
              </a:solidFill>
              <a:effectLst/>
              <a:uFillTx/>
              <a:latin typeface="Times New Roman"/>
            </a:endParaRPr>
          </a:p>
        </p:txBody>
      </p:sp>
      <p:sp>
        <p:nvSpPr>
          <p:cNvPr id="184" name=""/>
          <p:cNvSpPr/>
          <p:nvPr/>
        </p:nvSpPr>
        <p:spPr>
          <a:xfrm>
            <a:off x="2085840" y="5272200"/>
            <a:ext cx="703440" cy="6714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Edward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Hwang</a:t>
            </a:r>
            <a:endParaRPr b="0" lang="en-US" sz="900" strike="noStrike" u="none">
              <a:solidFill>
                <a:srgbClr val="000000"/>
              </a:solidFill>
              <a:effectLst/>
              <a:uFillTx/>
              <a:latin typeface="Times New Roman"/>
            </a:endParaRPr>
          </a:p>
        </p:txBody>
      </p:sp>
      <p:sp>
        <p:nvSpPr>
          <p:cNvPr id="185" name=""/>
          <p:cNvSpPr/>
          <p:nvPr/>
        </p:nvSpPr>
        <p:spPr>
          <a:xfrm>
            <a:off x="8058240" y="2133720"/>
            <a:ext cx="704880" cy="530280"/>
          </a:xfrm>
          <a:prstGeom prst="rect">
            <a:avLst/>
          </a:prstGeom>
          <a:gradFill rotWithShape="0">
            <a:gsLst>
              <a:gs pos="0">
                <a:srgbClr val="c0c0c0"/>
              </a:gs>
              <a:gs pos="100000">
                <a:srgbClr val="ffffff"/>
              </a:gs>
            </a:gsLst>
            <a:lin ang="5400000"/>
          </a:gradFill>
          <a:ln w="1908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Settlements</a:t>
            </a:r>
            <a:endParaRPr b="0" lang="en-US" sz="1000" strike="noStrike" u="none">
              <a:solidFill>
                <a:srgbClr val="000000"/>
              </a:solidFill>
              <a:effectLst/>
              <a:uFillTx/>
              <a:latin typeface="Times New Roman"/>
            </a:endParaRPr>
          </a:p>
        </p:txBody>
      </p:sp>
      <p:sp>
        <p:nvSpPr>
          <p:cNvPr id="186" name=""/>
          <p:cNvSpPr/>
          <p:nvPr/>
        </p:nvSpPr>
        <p:spPr>
          <a:xfrm>
            <a:off x="8058240" y="2867040"/>
            <a:ext cx="704880" cy="671400"/>
          </a:xfrm>
          <a:prstGeom prst="rect">
            <a:avLst/>
          </a:prstGeom>
          <a:noFill/>
          <a:ln w="1908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Heidi Mason</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Snr Director</a:t>
            </a:r>
            <a:endParaRPr b="0" lang="en-US" sz="900" strike="noStrike" u="none">
              <a:solidFill>
                <a:srgbClr val="000000"/>
              </a:solidFill>
              <a:effectLst/>
              <a:uFillTx/>
              <a:latin typeface="Times New Roman"/>
            </a:endParaRPr>
          </a:p>
        </p:txBody>
      </p:sp>
      <p:sp>
        <p:nvSpPr>
          <p:cNvPr id="187" name=""/>
          <p:cNvSpPr/>
          <p:nvPr/>
        </p:nvSpPr>
        <p:spPr>
          <a:xfrm flipV="1">
            <a:off x="2438280" y="1600200"/>
            <a:ext cx="0" cy="5335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 name=""/>
          <p:cNvSpPr/>
          <p:nvPr/>
        </p:nvSpPr>
        <p:spPr>
          <a:xfrm>
            <a:off x="1795320" y="1143000"/>
            <a:ext cx="148140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Paul Quilkey</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MD EAPL</a:t>
            </a:r>
            <a:endParaRPr b="0" lang="en-US" sz="1000" strike="noStrike" u="none">
              <a:solidFill>
                <a:srgbClr val="000000"/>
              </a:solidFill>
              <a:effectLst/>
              <a:uFillTx/>
              <a:latin typeface="Times New Roman"/>
            </a:endParaRPr>
          </a:p>
        </p:txBody>
      </p:sp>
      <p:sp>
        <p:nvSpPr>
          <p:cNvPr id="189" name=""/>
          <p:cNvSpPr/>
          <p:nvPr/>
        </p:nvSpPr>
        <p:spPr>
          <a:xfrm flipV="1">
            <a:off x="685800" y="1904760"/>
            <a:ext cx="0" cy="228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 name=""/>
          <p:cNvSpPr/>
          <p:nvPr/>
        </p:nvSpPr>
        <p:spPr>
          <a:xfrm>
            <a:off x="685800" y="1905120"/>
            <a:ext cx="76960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 name=""/>
          <p:cNvSpPr/>
          <p:nvPr/>
        </p:nvSpPr>
        <p:spPr>
          <a:xfrm flipV="1">
            <a:off x="1523880" y="1904760"/>
            <a:ext cx="0" cy="228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 name=""/>
          <p:cNvSpPr/>
          <p:nvPr/>
        </p:nvSpPr>
        <p:spPr>
          <a:xfrm flipV="1">
            <a:off x="3276720" y="1904760"/>
            <a:ext cx="0" cy="228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 name=""/>
          <p:cNvSpPr/>
          <p:nvPr/>
        </p:nvSpPr>
        <p:spPr>
          <a:xfrm flipV="1">
            <a:off x="4191120" y="1904760"/>
            <a:ext cx="0" cy="228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 name=""/>
          <p:cNvSpPr/>
          <p:nvPr/>
        </p:nvSpPr>
        <p:spPr>
          <a:xfrm flipV="1">
            <a:off x="5029200" y="1904760"/>
            <a:ext cx="0" cy="228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 name=""/>
          <p:cNvSpPr/>
          <p:nvPr/>
        </p:nvSpPr>
        <p:spPr>
          <a:xfrm flipV="1">
            <a:off x="5791320" y="1904760"/>
            <a:ext cx="0" cy="228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 name=""/>
          <p:cNvSpPr/>
          <p:nvPr/>
        </p:nvSpPr>
        <p:spPr>
          <a:xfrm flipV="1">
            <a:off x="6705720" y="1904760"/>
            <a:ext cx="0" cy="228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 name=""/>
          <p:cNvSpPr/>
          <p:nvPr/>
        </p:nvSpPr>
        <p:spPr>
          <a:xfrm flipV="1">
            <a:off x="7543800" y="1904760"/>
            <a:ext cx="0" cy="228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flipV="1">
            <a:off x="8381880" y="1904760"/>
            <a:ext cx="0" cy="228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99" name=""/>
          <p:cNvGrpSpPr/>
          <p:nvPr/>
        </p:nvGrpSpPr>
        <p:grpSpPr>
          <a:xfrm>
            <a:off x="533520" y="1219320"/>
            <a:ext cx="8076960" cy="4572000"/>
            <a:chOff x="533520" y="1219320"/>
            <a:chExt cx="8076960" cy="4572000"/>
          </a:xfrm>
        </p:grpSpPr>
        <p:sp>
          <p:nvSpPr>
            <p:cNvPr id="200" name=""/>
            <p:cNvSpPr/>
            <p:nvPr/>
          </p:nvSpPr>
          <p:spPr>
            <a:xfrm>
              <a:off x="533520" y="1219320"/>
              <a:ext cx="8076960" cy="4572000"/>
            </a:xfrm>
            <a:prstGeom prst="rect">
              <a:avLst/>
            </a:prstGeom>
            <a:gradFill rotWithShape="0">
              <a:gsLst>
                <a:gs pos="0">
                  <a:srgbClr val="808080"/>
                </a:gs>
                <a:gs pos="100000">
                  <a:srgbClr val="dddddd"/>
                </a:gs>
              </a:gsLst>
              <a:lin ang="5400000"/>
            </a:gradFill>
            <a:ln w="9360">
              <a:solidFill>
                <a:srgbClr val="2e2eba"/>
              </a:solidFill>
              <a:miter/>
            </a:ln>
            <a:effectLst>
              <a:outerShdw dist="40186" dir="4303641"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 name=""/>
            <p:cNvSpPr/>
            <p:nvPr/>
          </p:nvSpPr>
          <p:spPr>
            <a:xfrm>
              <a:off x="604800" y="1285920"/>
              <a:ext cx="7905960" cy="4425840"/>
            </a:xfrm>
            <a:prstGeom prst="rect">
              <a:avLst/>
            </a:prstGeom>
            <a:gradFill rotWithShape="0">
              <a:gsLst>
                <a:gs pos="0">
                  <a:srgbClr val="c0c0c0"/>
                </a:gs>
                <a:gs pos="100000">
                  <a:srgbClr val="ffffff"/>
                </a:gs>
              </a:gsLst>
              <a:lin ang="5400000"/>
            </a:gra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a:off x="3188160" y="2392200"/>
              <a:ext cx="2909880" cy="2688840"/>
            </a:xfrm>
            <a:custGeom>
              <a:avLst/>
              <a:gdLst/>
              <a:ahLst/>
              <a:rect l="l" t="t" r="r" b="b"/>
              <a:pathLst>
                <a:path stroke="0" w="21600" h="21600">
                  <a:moveTo>
                    <a:pt x="10800" y="0"/>
                  </a:moveTo>
                  <a:arcTo wR="10800" hR="10800" stAng="-5400000" swAng="135254"/>
                  <a:lnTo>
                    <a:pt x="10800" y="10800"/>
                  </a:lnTo>
                  <a:close/>
                </a:path>
                <a:path fill="none" w="21600" h="21600">
                  <a:moveTo>
                    <a:pt x="10800" y="0"/>
                  </a:moveTo>
                  <a:arcTo wR="10800" hR="10800" stAng="-5400000" swAng="135254"/>
                </a:path>
              </a:pathLst>
            </a:custGeom>
            <a:solidFill>
              <a:srgbClr val="9999ff"/>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3189600" y="2393280"/>
              <a:ext cx="2907000" cy="2687040"/>
            </a:xfrm>
            <a:custGeom>
              <a:avLst/>
              <a:gdLst/>
              <a:ahLst/>
              <a:rect l="l" t="t" r="r" b="b"/>
              <a:pathLst>
                <a:path stroke="0" w="21600" h="21600">
                  <a:moveTo>
                    <a:pt x="11225" y="8"/>
                  </a:moveTo>
                  <a:arcTo wR="10800" hR="10800" stAng="-5264746" swAng="336124"/>
                  <a:lnTo>
                    <a:pt x="10800" y="10800"/>
                  </a:lnTo>
                  <a:close/>
                </a:path>
                <a:path fill="none" w="21600" h="21600">
                  <a:moveTo>
                    <a:pt x="11225" y="8"/>
                  </a:moveTo>
                  <a:arcTo wR="10800" hR="10800" stAng="-5264746" swAng="336124"/>
                </a:path>
              </a:pathLst>
            </a:custGeom>
            <a:solidFill>
              <a:srgbClr val="993366"/>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a:off x="3192840" y="2392560"/>
              <a:ext cx="2900520" cy="2688120"/>
            </a:xfrm>
            <a:custGeom>
              <a:avLst/>
              <a:gdLst/>
              <a:ahLst/>
              <a:rect l="l" t="t" r="r" b="b"/>
              <a:pathLst>
                <a:path stroke="0" w="21600" h="21600">
                  <a:moveTo>
                    <a:pt x="12276" y="101"/>
                  </a:moveTo>
                  <a:arcTo wR="10800" hR="10800" stAng="-4928622" swAng="3617760"/>
                  <a:lnTo>
                    <a:pt x="10800" y="10800"/>
                  </a:lnTo>
                  <a:close/>
                </a:path>
                <a:path fill="none" w="21600" h="21600">
                  <a:moveTo>
                    <a:pt x="12276" y="101"/>
                  </a:moveTo>
                  <a:arcTo wR="10800" hR="10800" stAng="-4928622" swAng="3617760"/>
                </a:path>
              </a:pathLst>
            </a:custGeom>
            <a:solidFill>
              <a:srgbClr val="ffffcc"/>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 name=""/>
            <p:cNvSpPr/>
            <p:nvPr/>
          </p:nvSpPr>
          <p:spPr>
            <a:xfrm>
              <a:off x="3192840" y="2393280"/>
              <a:ext cx="2900880" cy="2686680"/>
            </a:xfrm>
            <a:custGeom>
              <a:avLst/>
              <a:gdLst/>
              <a:ahLst/>
              <a:rect l="l" t="t" r="r" b="b"/>
              <a:pathLst>
                <a:path stroke="0" w="21600" h="21600">
                  <a:moveTo>
                    <a:pt x="20824" y="6781"/>
                  </a:moveTo>
                  <a:arcTo wR="10800" hR="10800" stAng="-1310862" swAng="596356"/>
                  <a:lnTo>
                    <a:pt x="10800" y="10800"/>
                  </a:lnTo>
                  <a:close/>
                </a:path>
                <a:path fill="none" w="21600" h="21600">
                  <a:moveTo>
                    <a:pt x="20824" y="6781"/>
                  </a:moveTo>
                  <a:arcTo wR="10800" hR="10800" stAng="-1310862" swAng="596356"/>
                </a:path>
              </a:pathLst>
            </a:custGeom>
            <a:solidFill>
              <a:srgbClr val="ccffff"/>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3192120" y="2393640"/>
              <a:ext cx="2901960" cy="2685240"/>
            </a:xfrm>
            <a:custGeom>
              <a:avLst/>
              <a:gdLst/>
              <a:ahLst/>
              <a:rect l="l" t="t" r="r" b="b"/>
              <a:pathLst>
                <a:path stroke="0" w="21600" h="21600">
                  <a:moveTo>
                    <a:pt x="21368" y="8571"/>
                  </a:moveTo>
                  <a:arcTo wR="10800" hR="10800" stAng="-714506" swAng="1325262"/>
                  <a:lnTo>
                    <a:pt x="10800" y="10800"/>
                  </a:lnTo>
                  <a:close/>
                </a:path>
                <a:path fill="none" w="21600" h="21600">
                  <a:moveTo>
                    <a:pt x="21368" y="8571"/>
                  </a:moveTo>
                  <a:arcTo wR="10800" hR="10800" stAng="-714506" swAng="1325262"/>
                </a:path>
              </a:pathLst>
            </a:custGeom>
            <a:solidFill>
              <a:srgbClr val="660066"/>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4643280" y="3735360"/>
              <a:ext cx="1422720" cy="238320"/>
            </a:xfrm>
            <a:prstGeom prst="line">
              <a:avLst/>
            </a:prstGeom>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3191760" y="2394360"/>
              <a:ext cx="2902680" cy="2684520"/>
            </a:xfrm>
            <a:custGeom>
              <a:avLst/>
              <a:gdLst/>
              <a:ahLst/>
              <a:rect l="l" t="t" r="r" b="b"/>
              <a:pathLst>
                <a:path stroke="0" w="21600" h="21600">
                  <a:moveTo>
                    <a:pt x="21430" y="12709"/>
                  </a:moveTo>
                  <a:arcTo wR="10800" hR="10800" stAng="610757" swAng="816259"/>
                  <a:lnTo>
                    <a:pt x="10800" y="10800"/>
                  </a:lnTo>
                  <a:close/>
                </a:path>
                <a:path fill="none" w="21600" h="21600">
                  <a:moveTo>
                    <a:pt x="21430" y="12709"/>
                  </a:moveTo>
                  <a:arcTo wR="10800" hR="10800" stAng="610757" swAng="816259"/>
                </a:path>
              </a:pathLst>
            </a:custGeom>
            <a:solidFill>
              <a:srgbClr val="0066cc"/>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3192840" y="2392200"/>
              <a:ext cx="2900520" cy="2688840"/>
            </a:xfrm>
            <a:custGeom>
              <a:avLst/>
              <a:gdLst/>
              <a:ahLst/>
              <a:rect l="l" t="t" r="r" b="b"/>
              <a:pathLst>
                <a:path stroke="0" w="21600" h="21600">
                  <a:moveTo>
                    <a:pt x="20683" y="15155"/>
                  </a:moveTo>
                  <a:arcTo wR="10800" hR="10800" stAng="1427015" swAng="73499"/>
                  <a:lnTo>
                    <a:pt x="10800" y="10800"/>
                  </a:lnTo>
                  <a:close/>
                </a:path>
                <a:path fill="none" w="21600" h="21600">
                  <a:moveTo>
                    <a:pt x="20683" y="15155"/>
                  </a:moveTo>
                  <a:arcTo wR="10800" hR="10800" stAng="1427015" swAng="73499"/>
                </a:path>
              </a:pathLst>
            </a:custGeom>
            <a:solidFill>
              <a:srgbClr val="ccccff"/>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 name=""/>
            <p:cNvSpPr/>
            <p:nvPr/>
          </p:nvSpPr>
          <p:spPr>
            <a:xfrm>
              <a:off x="3192840" y="2393640"/>
              <a:ext cx="2900880" cy="2686320"/>
            </a:xfrm>
            <a:custGeom>
              <a:avLst/>
              <a:gdLst/>
              <a:ahLst/>
              <a:rect l="l" t="t" r="r" b="b"/>
              <a:pathLst>
                <a:path stroke="0" w="21600" h="21600">
                  <a:moveTo>
                    <a:pt x="20587" y="15366"/>
                  </a:moveTo>
                  <a:arcTo wR="10800" hR="10800" stAng="1500514" swAng="1198433"/>
                  <a:lnTo>
                    <a:pt x="10800" y="10800"/>
                  </a:lnTo>
                  <a:close/>
                </a:path>
                <a:path fill="none" w="21600" h="21600">
                  <a:moveTo>
                    <a:pt x="20587" y="15366"/>
                  </a:moveTo>
                  <a:arcTo wR="10800" hR="10800" stAng="1500514" swAng="1198433"/>
                </a:path>
              </a:pathLst>
            </a:custGeom>
            <a:solidFill>
              <a:srgbClr val="000080"/>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 name=""/>
            <p:cNvSpPr/>
            <p:nvPr/>
          </p:nvSpPr>
          <p:spPr>
            <a:xfrm>
              <a:off x="3193560" y="2391840"/>
              <a:ext cx="2899440" cy="2689560"/>
            </a:xfrm>
            <a:custGeom>
              <a:avLst/>
              <a:gdLst/>
              <a:ahLst/>
              <a:rect l="l" t="t" r="r" b="b"/>
              <a:pathLst>
                <a:path stroke="0" w="21600" h="21600">
                  <a:moveTo>
                    <a:pt x="18439" y="18434"/>
                  </a:moveTo>
                  <a:arcTo wR="10800" hR="10800" stAng="2698946" swAng="47029"/>
                  <a:lnTo>
                    <a:pt x="10800" y="10800"/>
                  </a:lnTo>
                  <a:close/>
                </a:path>
                <a:path fill="none" w="21600" h="21600">
                  <a:moveTo>
                    <a:pt x="18439" y="18434"/>
                  </a:moveTo>
                  <a:arcTo wR="10800" hR="10800" stAng="2698946" swAng="47029"/>
                </a:path>
              </a:pathLst>
            </a:custGeom>
            <a:solidFill>
              <a:srgbClr val="ff00ff"/>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a:off x="3191400" y="2392560"/>
              <a:ext cx="2903760" cy="2688480"/>
            </a:xfrm>
            <a:custGeom>
              <a:avLst/>
              <a:gdLst/>
              <a:ahLst/>
              <a:rect l="l" t="t" r="r" b="b"/>
              <a:pathLst>
                <a:path stroke="0" w="21600" h="21600">
                  <a:moveTo>
                    <a:pt x="18334" y="18538"/>
                  </a:moveTo>
                  <a:arcTo wR="10800" hR="10800" stAng="2745975" swAng="72043"/>
                  <a:lnTo>
                    <a:pt x="10800" y="10800"/>
                  </a:lnTo>
                  <a:close/>
                </a:path>
                <a:path fill="none" w="21600" h="21600">
                  <a:moveTo>
                    <a:pt x="18334" y="18538"/>
                  </a:moveTo>
                  <a:arcTo wR="10800" hR="10800" stAng="2745975" swAng="72043"/>
                </a:path>
              </a:pathLst>
            </a:custGeom>
            <a:solidFill>
              <a:srgbClr val="ffff00"/>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 name=""/>
            <p:cNvSpPr/>
            <p:nvPr/>
          </p:nvSpPr>
          <p:spPr>
            <a:xfrm>
              <a:off x="3191760" y="2393280"/>
              <a:ext cx="2903040" cy="2686680"/>
            </a:xfrm>
            <a:custGeom>
              <a:avLst/>
              <a:gdLst/>
              <a:ahLst/>
              <a:rect l="l" t="t" r="r" b="b"/>
              <a:pathLst>
                <a:path stroke="0" w="21600" h="21600">
                  <a:moveTo>
                    <a:pt x="18170" y="18694"/>
                  </a:moveTo>
                  <a:arcTo wR="10800" hR="10800" stAng="2818018" swAng="971439"/>
                  <a:lnTo>
                    <a:pt x="10800" y="10800"/>
                  </a:lnTo>
                  <a:close/>
                </a:path>
                <a:path fill="none" w="21600" h="21600">
                  <a:moveTo>
                    <a:pt x="18170" y="18694"/>
                  </a:moveTo>
                  <a:arcTo wR="10800" hR="10800" stAng="2818018" swAng="971439"/>
                </a:path>
              </a:pathLst>
            </a:custGeom>
            <a:solidFill>
              <a:srgbClr val="00ffff"/>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 name=""/>
            <p:cNvSpPr/>
            <p:nvPr/>
          </p:nvSpPr>
          <p:spPr>
            <a:xfrm>
              <a:off x="4643280" y="3735360"/>
              <a:ext cx="654120" cy="1198440"/>
            </a:xfrm>
            <a:prstGeom prst="line">
              <a:avLst/>
            </a:prstGeom>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 name=""/>
            <p:cNvSpPr/>
            <p:nvPr/>
          </p:nvSpPr>
          <p:spPr>
            <a:xfrm>
              <a:off x="3190680" y="2392560"/>
              <a:ext cx="2904840" cy="2688120"/>
            </a:xfrm>
            <a:custGeom>
              <a:avLst/>
              <a:gdLst/>
              <a:ahLst/>
              <a:rect l="l" t="t" r="r" b="b"/>
              <a:pathLst>
                <a:path stroke="0" w="21600" h="21600">
                  <a:moveTo>
                    <a:pt x="15677" y="20436"/>
                  </a:moveTo>
                  <a:arcTo wR="10800" hR="10800" stAng="3789456" swAng="227196"/>
                  <a:lnTo>
                    <a:pt x="10800" y="10800"/>
                  </a:lnTo>
                  <a:close/>
                </a:path>
                <a:path fill="none" w="21600" h="21600">
                  <a:moveTo>
                    <a:pt x="15677" y="20436"/>
                  </a:moveTo>
                  <a:arcTo wR="10800" hR="10800" stAng="3789456" swAng="227196"/>
                </a:path>
              </a:pathLst>
            </a:custGeom>
            <a:solidFill>
              <a:srgbClr val="800000"/>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3192120" y="2391840"/>
              <a:ext cx="2902320" cy="2689560"/>
            </a:xfrm>
            <a:custGeom>
              <a:avLst/>
              <a:gdLst/>
              <a:ahLst/>
              <a:rect l="l" t="t" r="r" b="b"/>
              <a:pathLst>
                <a:path stroke="0" w="21600" h="21600">
                  <a:moveTo>
                    <a:pt x="15030" y="20737"/>
                  </a:moveTo>
                  <a:arcTo wR="10800" hR="10800" stAng="4016653" swAng="4756835"/>
                  <a:lnTo>
                    <a:pt x="10800" y="10800"/>
                  </a:lnTo>
                  <a:close/>
                </a:path>
                <a:path fill="none" w="21600" h="21600">
                  <a:moveTo>
                    <a:pt x="15030" y="20737"/>
                  </a:moveTo>
                  <a:arcTo wR="10800" hR="10800" stAng="4016653" swAng="4756835"/>
                </a:path>
              </a:pathLst>
            </a:custGeom>
            <a:solidFill>
              <a:srgbClr val="008080"/>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 name=""/>
            <p:cNvSpPr/>
            <p:nvPr/>
          </p:nvSpPr>
          <p:spPr>
            <a:xfrm>
              <a:off x="3192120" y="2391840"/>
              <a:ext cx="2901960" cy="2689560"/>
            </a:xfrm>
            <a:custGeom>
              <a:avLst/>
              <a:gdLst/>
              <a:ahLst/>
              <a:rect l="l" t="t" r="r" b="b"/>
              <a:pathLst>
                <a:path stroke="0" w="21600" h="21600">
                  <a:moveTo>
                    <a:pt x="1823" y="16804"/>
                  </a:moveTo>
                  <a:arcTo wR="10800" hR="10800" stAng="8773488" swAng="297784"/>
                  <a:lnTo>
                    <a:pt x="10800" y="10800"/>
                  </a:lnTo>
                  <a:close/>
                </a:path>
                <a:path fill="none" w="21600" h="21600">
                  <a:moveTo>
                    <a:pt x="1823" y="16804"/>
                  </a:moveTo>
                  <a:arcTo wR="10800" hR="10800" stAng="8773488" swAng="297784"/>
                </a:path>
              </a:pathLst>
            </a:custGeom>
            <a:solidFill>
              <a:srgbClr val="0000ff"/>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flipH="1">
              <a:off x="3378240" y="3735360"/>
              <a:ext cx="1265040" cy="646200"/>
            </a:xfrm>
            <a:prstGeom prst="line">
              <a:avLst/>
            </a:prstGeom>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 name=""/>
            <p:cNvSpPr/>
            <p:nvPr/>
          </p:nvSpPr>
          <p:spPr>
            <a:xfrm>
              <a:off x="3192480" y="2392560"/>
              <a:ext cx="2901600" cy="2688480"/>
            </a:xfrm>
            <a:custGeom>
              <a:avLst/>
              <a:gdLst/>
              <a:ahLst/>
              <a:rect l="l" t="t" r="r" b="b"/>
              <a:pathLst>
                <a:path stroke="0" w="21600" h="21600">
                  <a:moveTo>
                    <a:pt x="1337" y="16005"/>
                  </a:moveTo>
                  <a:arcTo wR="10800" hR="10800" stAng="9071271" swAng="421626"/>
                  <a:lnTo>
                    <a:pt x="10800" y="10800"/>
                  </a:lnTo>
                  <a:close/>
                </a:path>
                <a:path fill="none" w="21600" h="21600">
                  <a:moveTo>
                    <a:pt x="1337" y="16005"/>
                  </a:moveTo>
                  <a:arcTo wR="10800" hR="10800" stAng="9071271" swAng="421626"/>
                </a:path>
              </a:pathLst>
            </a:custGeom>
            <a:solidFill>
              <a:srgbClr val="ccffff"/>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 name=""/>
            <p:cNvSpPr/>
            <p:nvPr/>
          </p:nvSpPr>
          <p:spPr>
            <a:xfrm>
              <a:off x="3192120" y="2393640"/>
              <a:ext cx="2902320" cy="2686320"/>
            </a:xfrm>
            <a:custGeom>
              <a:avLst/>
              <a:gdLst/>
              <a:ahLst/>
              <a:rect l="l" t="t" r="r" b="b"/>
              <a:pathLst>
                <a:path stroke="0" w="21600" h="21600">
                  <a:moveTo>
                    <a:pt x="771" y="14808"/>
                  </a:moveTo>
                  <a:arcTo wR="10800" hR="10800" stAng="9492897" swAng="596564"/>
                  <a:lnTo>
                    <a:pt x="10800" y="10800"/>
                  </a:lnTo>
                  <a:close/>
                </a:path>
                <a:path fill="none" w="21600" h="21600">
                  <a:moveTo>
                    <a:pt x="771" y="14808"/>
                  </a:moveTo>
                  <a:arcTo wR="10800" hR="10800" stAng="9492897" swAng="596564"/>
                </a:path>
              </a:pathLst>
            </a:custGeom>
            <a:solidFill>
              <a:srgbClr val="ccffcc"/>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 name=""/>
            <p:cNvSpPr/>
            <p:nvPr/>
          </p:nvSpPr>
          <p:spPr>
            <a:xfrm>
              <a:off x="3193200" y="2389680"/>
              <a:ext cx="2900160" cy="2693880"/>
            </a:xfrm>
            <a:custGeom>
              <a:avLst/>
              <a:gdLst/>
              <a:ahLst/>
              <a:rect l="l" t="t" r="r" b="b"/>
              <a:pathLst>
                <a:path stroke="0" w="21600" h="21600">
                  <a:moveTo>
                    <a:pt x="230" y="13016"/>
                  </a:moveTo>
                  <a:arcTo wR="10800" hR="10800" stAng="10089461" swAng="580645"/>
                  <a:lnTo>
                    <a:pt x="10800" y="10800"/>
                  </a:lnTo>
                  <a:close/>
                </a:path>
                <a:path fill="none" w="21600" h="21600">
                  <a:moveTo>
                    <a:pt x="230" y="13016"/>
                  </a:moveTo>
                  <a:arcTo wR="10800" hR="10800" stAng="10089461" swAng="580645"/>
                </a:path>
              </a:pathLst>
            </a:custGeom>
            <a:solidFill>
              <a:srgbClr val="ffff99"/>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 name=""/>
            <p:cNvSpPr/>
            <p:nvPr/>
          </p:nvSpPr>
          <p:spPr>
            <a:xfrm>
              <a:off x="3192480" y="2393280"/>
              <a:ext cx="2901240" cy="2687760"/>
            </a:xfrm>
            <a:custGeom>
              <a:avLst/>
              <a:gdLst/>
              <a:ahLst/>
              <a:rect l="l" t="t" r="r" b="b"/>
              <a:pathLst>
                <a:path stroke="0" w="21600" h="21600">
                  <a:moveTo>
                    <a:pt x="8" y="11208"/>
                  </a:moveTo>
                  <a:arcTo wR="10800" hR="10800" stAng="10670106" swAng="1410590"/>
                  <a:lnTo>
                    <a:pt x="10800" y="10800"/>
                  </a:lnTo>
                  <a:close/>
                </a:path>
                <a:path fill="none" w="21600" h="21600">
                  <a:moveTo>
                    <a:pt x="8" y="11208"/>
                  </a:moveTo>
                  <a:arcTo wR="10800" hR="10800" stAng="10670106" swAng="1410590"/>
                </a:path>
              </a:pathLst>
            </a:custGeom>
            <a:solidFill>
              <a:srgbClr val="99ccff"/>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 name=""/>
            <p:cNvSpPr/>
            <p:nvPr/>
          </p:nvSpPr>
          <p:spPr>
            <a:xfrm flipH="1" flipV="1">
              <a:off x="3292560" y="3247920"/>
              <a:ext cx="1350720" cy="487440"/>
            </a:xfrm>
            <a:prstGeom prst="line">
              <a:avLst/>
            </a:prstGeom>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 name=""/>
            <p:cNvSpPr/>
            <p:nvPr/>
          </p:nvSpPr>
          <p:spPr>
            <a:xfrm>
              <a:off x="3193200" y="2394000"/>
              <a:ext cx="2899800" cy="2685240"/>
            </a:xfrm>
            <a:custGeom>
              <a:avLst/>
              <a:gdLst/>
              <a:ahLst/>
              <a:rect l="l" t="t" r="r" b="b"/>
              <a:pathLst>
                <a:path stroke="0" w="21600" h="21600">
                  <a:moveTo>
                    <a:pt x="741" y="6869"/>
                  </a:moveTo>
                  <a:arcTo wR="10800" hR="10800" stAng="-9519305" swAng="333530"/>
                  <a:lnTo>
                    <a:pt x="10800" y="10800"/>
                  </a:lnTo>
                  <a:close/>
                </a:path>
                <a:path fill="none" w="21600" h="21600">
                  <a:moveTo>
                    <a:pt x="741" y="6869"/>
                  </a:moveTo>
                  <a:arcTo wR="10800" hR="10800" stAng="-9519305" swAng="333530"/>
                </a:path>
              </a:pathLst>
            </a:custGeom>
            <a:solidFill>
              <a:srgbClr val="cc99ff"/>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 name=""/>
            <p:cNvSpPr/>
            <p:nvPr/>
          </p:nvSpPr>
          <p:spPr>
            <a:xfrm>
              <a:off x="3192840" y="2392920"/>
              <a:ext cx="2900520" cy="2687400"/>
            </a:xfrm>
            <a:custGeom>
              <a:avLst/>
              <a:gdLst/>
              <a:ahLst/>
              <a:rect l="l" t="t" r="r" b="b"/>
              <a:pathLst>
                <a:path stroke="0" w="21600" h="21600">
                  <a:moveTo>
                    <a:pt x="1169" y="5913"/>
                  </a:moveTo>
                  <a:arcTo wR="10800" hR="10800" stAng="-9185774" swAng="2178896"/>
                  <a:lnTo>
                    <a:pt x="10800" y="10800"/>
                  </a:lnTo>
                  <a:close/>
                </a:path>
                <a:path fill="none" w="21600" h="21600">
                  <a:moveTo>
                    <a:pt x="1169" y="5913"/>
                  </a:moveTo>
                  <a:arcTo wR="10800" hR="10800" stAng="-9185774" swAng="2178896"/>
                </a:path>
              </a:pathLst>
            </a:custGeom>
            <a:solidFill>
              <a:srgbClr val="ffcc99"/>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 name=""/>
            <p:cNvSpPr/>
            <p:nvPr/>
          </p:nvSpPr>
          <p:spPr>
            <a:xfrm flipH="1" flipV="1">
              <a:off x="3989520" y="2536560"/>
              <a:ext cx="653760" cy="1198440"/>
            </a:xfrm>
            <a:prstGeom prst="line">
              <a:avLst/>
            </a:prstGeom>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 name=""/>
            <p:cNvSpPr/>
            <p:nvPr/>
          </p:nvSpPr>
          <p:spPr>
            <a:xfrm>
              <a:off x="3192480" y="2392560"/>
              <a:ext cx="2901240" cy="2688480"/>
            </a:xfrm>
            <a:custGeom>
              <a:avLst/>
              <a:gdLst/>
              <a:ahLst/>
              <a:rect l="l" t="t" r="r" b="b"/>
              <a:pathLst>
                <a:path stroke="0" w="21600" h="21600">
                  <a:moveTo>
                    <a:pt x="5934" y="1158"/>
                  </a:moveTo>
                  <a:arcTo wR="10800" hR="10800" stAng="-7006878" swAng="469318"/>
                  <a:lnTo>
                    <a:pt x="10800" y="10800"/>
                  </a:lnTo>
                  <a:close/>
                </a:path>
                <a:path fill="none" w="21600" h="21600">
                  <a:moveTo>
                    <a:pt x="5934" y="1158"/>
                  </a:moveTo>
                  <a:arcTo wR="10800" hR="10800" stAng="-7006878" swAng="469318"/>
                </a:path>
              </a:pathLst>
            </a:custGeom>
            <a:solidFill>
              <a:srgbClr val="33cccc"/>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 name=""/>
            <p:cNvSpPr/>
            <p:nvPr/>
          </p:nvSpPr>
          <p:spPr>
            <a:xfrm>
              <a:off x="3193200" y="2394000"/>
              <a:ext cx="2900160" cy="2685600"/>
            </a:xfrm>
            <a:custGeom>
              <a:avLst/>
              <a:gdLst/>
              <a:ahLst/>
              <a:rect l="l" t="t" r="r" b="b"/>
              <a:pathLst>
                <a:path stroke="0" w="21600" h="21600">
                  <a:moveTo>
                    <a:pt x="7291" y="586"/>
                  </a:moveTo>
                  <a:arcTo wR="10800" hR="10800" stAng="-6537560" swAng="968542"/>
                  <a:lnTo>
                    <a:pt x="10800" y="10800"/>
                  </a:lnTo>
                  <a:close/>
                </a:path>
                <a:path fill="none" w="21600" h="21600">
                  <a:moveTo>
                    <a:pt x="7291" y="586"/>
                  </a:moveTo>
                  <a:arcTo wR="10800" hR="10800" stAng="-6537560" swAng="968542"/>
                </a:path>
              </a:pathLst>
            </a:custGeom>
            <a:solidFill>
              <a:srgbClr val="99cc00"/>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 name=""/>
            <p:cNvSpPr/>
            <p:nvPr/>
          </p:nvSpPr>
          <p:spPr>
            <a:xfrm>
              <a:off x="3193200" y="2392200"/>
              <a:ext cx="2900160" cy="2688840"/>
            </a:xfrm>
            <a:custGeom>
              <a:avLst/>
              <a:gdLst/>
              <a:ahLst/>
              <a:rect l="l" t="t" r="r" b="b"/>
              <a:pathLst>
                <a:path stroke="0" w="21600" h="21600">
                  <a:moveTo>
                    <a:pt x="10269" y="13"/>
                  </a:moveTo>
                  <a:arcTo wR="10800" hR="10800" stAng="-5569018" swAng="169018"/>
                  <a:lnTo>
                    <a:pt x="10800" y="10800"/>
                  </a:lnTo>
                  <a:close/>
                </a:path>
                <a:path fill="none" w="21600" h="21600">
                  <a:moveTo>
                    <a:pt x="10269" y="13"/>
                  </a:moveTo>
                  <a:arcTo wR="10800" hR="10800" stAng="-5569018" swAng="169018"/>
                </a:path>
              </a:pathLst>
            </a:custGeom>
            <a:solidFill>
              <a:srgbClr val="ffcc00"/>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 name=""/>
            <p:cNvSpPr/>
            <p:nvPr/>
          </p:nvSpPr>
          <p:spPr>
            <a:xfrm>
              <a:off x="4672080" y="1535040"/>
              <a:ext cx="639720" cy="857160"/>
            </a:xfrm>
            <a:custGeom>
              <a:avLst/>
              <a:gdLst/>
              <a:ahLst/>
              <a:rect l="l" t="t" r="r" b="b"/>
              <a:pathLst>
                <a:path w="45" h="65">
                  <a:moveTo>
                    <a:pt x="45" y="0"/>
                  </a:moveTo>
                  <a:lnTo>
                    <a:pt x="39" y="0"/>
                  </a:lnTo>
                  <a:lnTo>
                    <a:pt x="0" y="65"/>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 name=""/>
            <p:cNvSpPr/>
            <p:nvPr/>
          </p:nvSpPr>
          <p:spPr>
            <a:xfrm>
              <a:off x="4770360" y="2049480"/>
              <a:ext cx="513000" cy="342720"/>
            </a:xfrm>
            <a:custGeom>
              <a:avLst/>
              <a:gdLst/>
              <a:ahLst/>
              <a:rect l="l" t="t" r="r" b="b"/>
              <a:pathLst>
                <a:path w="36" h="26">
                  <a:moveTo>
                    <a:pt x="36" y="0"/>
                  </a:moveTo>
                  <a:lnTo>
                    <a:pt x="30" y="0"/>
                  </a:lnTo>
                  <a:lnTo>
                    <a:pt x="0" y="26"/>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 name=""/>
            <p:cNvSpPr/>
            <p:nvPr/>
          </p:nvSpPr>
          <p:spPr>
            <a:xfrm>
              <a:off x="5538960" y="2457360"/>
              <a:ext cx="455400" cy="223920"/>
            </a:xfrm>
            <a:custGeom>
              <a:avLst/>
              <a:gdLst/>
              <a:ahLst/>
              <a:rect l="l" t="t" r="r" b="b"/>
              <a:pathLst>
                <a:path w="32" h="17">
                  <a:moveTo>
                    <a:pt x="32" y="0"/>
                  </a:moveTo>
                  <a:lnTo>
                    <a:pt x="26" y="0"/>
                  </a:lnTo>
                  <a:lnTo>
                    <a:pt x="0" y="17"/>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 name=""/>
            <p:cNvSpPr/>
            <p:nvPr/>
          </p:nvSpPr>
          <p:spPr>
            <a:xfrm>
              <a:off x="6037200" y="2840040"/>
              <a:ext cx="924120" cy="500040"/>
            </a:xfrm>
            <a:custGeom>
              <a:avLst/>
              <a:gdLst/>
              <a:ahLst/>
              <a:rect l="l" t="t" r="r" b="b"/>
              <a:pathLst>
                <a:path w="65" h="38">
                  <a:moveTo>
                    <a:pt x="65" y="0"/>
                  </a:moveTo>
                  <a:lnTo>
                    <a:pt x="59" y="0"/>
                  </a:lnTo>
                  <a:lnTo>
                    <a:pt x="0" y="38"/>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 name=""/>
            <p:cNvSpPr/>
            <p:nvPr/>
          </p:nvSpPr>
          <p:spPr>
            <a:xfrm>
              <a:off x="6094440" y="3524400"/>
              <a:ext cx="382680" cy="185760"/>
            </a:xfrm>
            <a:custGeom>
              <a:avLst/>
              <a:gdLst/>
              <a:ahLst/>
              <a:rect l="l" t="t" r="r" b="b"/>
              <a:pathLst>
                <a:path w="27" h="14">
                  <a:moveTo>
                    <a:pt x="27" y="0"/>
                  </a:moveTo>
                  <a:lnTo>
                    <a:pt x="21" y="0"/>
                  </a:lnTo>
                  <a:lnTo>
                    <a:pt x="0" y="14"/>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 name=""/>
            <p:cNvSpPr/>
            <p:nvPr/>
          </p:nvSpPr>
          <p:spPr>
            <a:xfrm>
              <a:off x="6037200" y="4130640"/>
              <a:ext cx="725400" cy="92160"/>
            </a:xfrm>
            <a:custGeom>
              <a:avLst/>
              <a:gdLst/>
              <a:ahLst/>
              <a:rect l="l" t="t" r="r" b="b"/>
              <a:pathLst>
                <a:path w="51" h="7">
                  <a:moveTo>
                    <a:pt x="51" y="7"/>
                  </a:moveTo>
                  <a:lnTo>
                    <a:pt x="45" y="7"/>
                  </a:lnTo>
                  <a:lnTo>
                    <a:pt x="0" y="0"/>
                  </a:lnTo>
                </a:path>
              </a:pathLst>
            </a:custGeom>
            <a:noFill/>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36" name=""/>
            <p:cNvSpPr/>
            <p:nvPr/>
          </p:nvSpPr>
          <p:spPr>
            <a:xfrm>
              <a:off x="5837400" y="4513320"/>
              <a:ext cx="242640" cy="210960"/>
            </a:xfrm>
            <a:custGeom>
              <a:avLst/>
              <a:gdLst/>
              <a:ahLst/>
              <a:rect l="l" t="t" r="r" b="b"/>
              <a:pathLst>
                <a:path w="17" h="16">
                  <a:moveTo>
                    <a:pt x="17" y="16"/>
                  </a:moveTo>
                  <a:lnTo>
                    <a:pt x="11" y="16"/>
                  </a:lnTo>
                  <a:lnTo>
                    <a:pt x="0" y="0"/>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 name=""/>
            <p:cNvSpPr/>
            <p:nvPr/>
          </p:nvSpPr>
          <p:spPr>
            <a:xfrm>
              <a:off x="5481720" y="4842000"/>
              <a:ext cx="114120" cy="277560"/>
            </a:xfrm>
            <a:custGeom>
              <a:avLst/>
              <a:gdLst/>
              <a:ahLst/>
              <a:rect l="l" t="t" r="r" b="b"/>
              <a:pathLst>
                <a:path w="8" h="21">
                  <a:moveTo>
                    <a:pt x="8" y="21"/>
                  </a:moveTo>
                  <a:lnTo>
                    <a:pt x="2" y="21"/>
                  </a:lnTo>
                  <a:lnTo>
                    <a:pt x="0" y="0"/>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 name=""/>
            <p:cNvSpPr/>
            <p:nvPr/>
          </p:nvSpPr>
          <p:spPr>
            <a:xfrm>
              <a:off x="5254560" y="4948200"/>
              <a:ext cx="71640" cy="276120"/>
            </a:xfrm>
            <a:custGeom>
              <a:avLst/>
              <a:gdLst/>
              <a:ahLst/>
              <a:rect l="l" t="t" r="r" b="b"/>
              <a:pathLst>
                <a:path w="5" h="21">
                  <a:moveTo>
                    <a:pt x="5" y="21"/>
                  </a:moveTo>
                  <a:lnTo>
                    <a:pt x="5" y="15"/>
                  </a:lnTo>
                  <a:lnTo>
                    <a:pt x="0" y="0"/>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 name=""/>
            <p:cNvSpPr/>
            <p:nvPr/>
          </p:nvSpPr>
          <p:spPr>
            <a:xfrm>
              <a:off x="4060800" y="5027760"/>
              <a:ext cx="184320" cy="236520"/>
            </a:xfrm>
            <a:custGeom>
              <a:avLst/>
              <a:gdLst/>
              <a:ahLst/>
              <a:rect l="l" t="t" r="r" b="b"/>
              <a:pathLst>
                <a:path w="13" h="18">
                  <a:moveTo>
                    <a:pt x="0" y="18"/>
                  </a:moveTo>
                  <a:lnTo>
                    <a:pt x="0" y="12"/>
                  </a:lnTo>
                  <a:lnTo>
                    <a:pt x="13" y="0"/>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 name=""/>
            <p:cNvSpPr/>
            <p:nvPr/>
          </p:nvSpPr>
          <p:spPr>
            <a:xfrm>
              <a:off x="3022560" y="4446720"/>
              <a:ext cx="382680" cy="514080"/>
            </a:xfrm>
            <a:custGeom>
              <a:avLst/>
              <a:gdLst/>
              <a:ahLst/>
              <a:rect l="l" t="t" r="r" b="b"/>
              <a:pathLst>
                <a:path w="27" h="39">
                  <a:moveTo>
                    <a:pt x="0" y="39"/>
                  </a:moveTo>
                  <a:lnTo>
                    <a:pt x="0" y="33"/>
                  </a:lnTo>
                  <a:lnTo>
                    <a:pt x="27" y="0"/>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 name=""/>
            <p:cNvSpPr/>
            <p:nvPr/>
          </p:nvSpPr>
          <p:spPr>
            <a:xfrm>
              <a:off x="2509920" y="4329000"/>
              <a:ext cx="825480" cy="658800"/>
            </a:xfrm>
            <a:custGeom>
              <a:avLst/>
              <a:gdLst/>
              <a:ahLst/>
              <a:rect l="l" t="t" r="r" b="b"/>
              <a:pathLst>
                <a:path w="58" h="50">
                  <a:moveTo>
                    <a:pt x="0" y="50"/>
                  </a:moveTo>
                  <a:lnTo>
                    <a:pt x="6" y="50"/>
                  </a:lnTo>
                  <a:lnTo>
                    <a:pt x="58" y="0"/>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a:off x="2438280" y="4130640"/>
              <a:ext cx="811440" cy="382680"/>
            </a:xfrm>
            <a:custGeom>
              <a:avLst/>
              <a:gdLst/>
              <a:ahLst/>
              <a:rect l="l" t="t" r="r" b="b"/>
              <a:pathLst>
                <a:path w="57" h="29">
                  <a:moveTo>
                    <a:pt x="0" y="29"/>
                  </a:moveTo>
                  <a:lnTo>
                    <a:pt x="6" y="29"/>
                  </a:lnTo>
                  <a:lnTo>
                    <a:pt x="57" y="0"/>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 name=""/>
            <p:cNvSpPr/>
            <p:nvPr/>
          </p:nvSpPr>
          <p:spPr>
            <a:xfrm>
              <a:off x="2567160" y="3894120"/>
              <a:ext cx="639720" cy="25560"/>
            </a:xfrm>
            <a:custGeom>
              <a:avLst/>
              <a:gdLst/>
              <a:ahLst/>
              <a:rect l="l" t="t" r="r" b="b"/>
              <a:pathLst>
                <a:path w="45" h="2">
                  <a:moveTo>
                    <a:pt x="0" y="2"/>
                  </a:moveTo>
                  <a:lnTo>
                    <a:pt x="6" y="2"/>
                  </a:lnTo>
                  <a:lnTo>
                    <a:pt x="45" y="0"/>
                  </a:lnTo>
                </a:path>
              </a:pathLst>
            </a:custGeom>
            <a:noFill/>
            <a:ln w="0">
              <a:solidFill>
                <a:srgbClr val="000000"/>
              </a:solid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44" name=""/>
            <p:cNvSpPr/>
            <p:nvPr/>
          </p:nvSpPr>
          <p:spPr>
            <a:xfrm>
              <a:off x="2382840" y="3367080"/>
              <a:ext cx="824040" cy="157320"/>
            </a:xfrm>
            <a:custGeom>
              <a:avLst/>
              <a:gdLst/>
              <a:ahLst/>
              <a:rect l="l" t="t" r="r" b="b"/>
              <a:pathLst>
                <a:path w="58" h="12">
                  <a:moveTo>
                    <a:pt x="0" y="0"/>
                  </a:moveTo>
                  <a:lnTo>
                    <a:pt x="6" y="0"/>
                  </a:lnTo>
                  <a:lnTo>
                    <a:pt x="58" y="12"/>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 name=""/>
            <p:cNvSpPr/>
            <p:nvPr/>
          </p:nvSpPr>
          <p:spPr>
            <a:xfrm>
              <a:off x="2523960" y="2800440"/>
              <a:ext cx="797040" cy="395280"/>
            </a:xfrm>
            <a:custGeom>
              <a:avLst/>
              <a:gdLst/>
              <a:ahLst/>
              <a:rect l="l" t="t" r="r" b="b"/>
              <a:pathLst>
                <a:path w="56" h="30">
                  <a:moveTo>
                    <a:pt x="0" y="0"/>
                  </a:moveTo>
                  <a:lnTo>
                    <a:pt x="6" y="0"/>
                  </a:lnTo>
                  <a:lnTo>
                    <a:pt x="56" y="30"/>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 name=""/>
            <p:cNvSpPr/>
            <p:nvPr/>
          </p:nvSpPr>
          <p:spPr>
            <a:xfrm>
              <a:off x="3306600" y="2496960"/>
              <a:ext cx="312840" cy="290520"/>
            </a:xfrm>
            <a:custGeom>
              <a:avLst/>
              <a:gdLst/>
              <a:ahLst/>
              <a:rect l="l" t="t" r="r" b="b"/>
              <a:pathLst>
                <a:path w="22" h="22">
                  <a:moveTo>
                    <a:pt x="0" y="0"/>
                  </a:moveTo>
                  <a:lnTo>
                    <a:pt x="6" y="0"/>
                  </a:lnTo>
                  <a:lnTo>
                    <a:pt x="22" y="22"/>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 name=""/>
            <p:cNvSpPr/>
            <p:nvPr/>
          </p:nvSpPr>
          <p:spPr>
            <a:xfrm>
              <a:off x="2724120" y="2101680"/>
              <a:ext cx="1351080" cy="395280"/>
            </a:xfrm>
            <a:custGeom>
              <a:avLst/>
              <a:gdLst/>
              <a:ahLst/>
              <a:rect l="l" t="t" r="r" b="b"/>
              <a:pathLst>
                <a:path w="95" h="30">
                  <a:moveTo>
                    <a:pt x="0" y="0"/>
                  </a:moveTo>
                  <a:lnTo>
                    <a:pt x="6" y="0"/>
                  </a:lnTo>
                  <a:lnTo>
                    <a:pt x="95" y="30"/>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 name=""/>
            <p:cNvSpPr/>
            <p:nvPr/>
          </p:nvSpPr>
          <p:spPr>
            <a:xfrm>
              <a:off x="3832200" y="1733400"/>
              <a:ext cx="541440" cy="684360"/>
            </a:xfrm>
            <a:custGeom>
              <a:avLst/>
              <a:gdLst/>
              <a:ahLst/>
              <a:rect l="l" t="t" r="r" b="b"/>
              <a:pathLst>
                <a:path w="38" h="52">
                  <a:moveTo>
                    <a:pt x="0" y="0"/>
                  </a:moveTo>
                  <a:lnTo>
                    <a:pt x="6" y="0"/>
                  </a:lnTo>
                  <a:lnTo>
                    <a:pt x="38" y="52"/>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 name=""/>
            <p:cNvSpPr/>
            <p:nvPr/>
          </p:nvSpPr>
          <p:spPr>
            <a:xfrm>
              <a:off x="4514760" y="1758960"/>
              <a:ext cx="71640" cy="633240"/>
            </a:xfrm>
            <a:custGeom>
              <a:avLst/>
              <a:gdLst/>
              <a:ahLst/>
              <a:rect l="l" t="t" r="r" b="b"/>
              <a:pathLst>
                <a:path w="5" h="48">
                  <a:moveTo>
                    <a:pt x="0" y="0"/>
                  </a:moveTo>
                  <a:lnTo>
                    <a:pt x="0" y="6"/>
                  </a:lnTo>
                  <a:lnTo>
                    <a:pt x="5" y="48"/>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 name=""/>
            <p:cNvSpPr/>
            <p:nvPr/>
          </p:nvSpPr>
          <p:spPr>
            <a:xfrm>
              <a:off x="1284840" y="3076560"/>
              <a:ext cx="10216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Southern Hydro </a:t>
              </a:r>
              <a:endParaRPr b="0" lang="en-US" sz="1100" strike="noStrike" u="none">
                <a:solidFill>
                  <a:srgbClr val="000000"/>
                </a:solidFill>
                <a:effectLst/>
                <a:uFillTx/>
                <a:latin typeface="Times New Roman"/>
              </a:endParaRPr>
            </a:p>
          </p:txBody>
        </p:sp>
        <p:sp>
          <p:nvSpPr>
            <p:cNvPr id="251" name=""/>
            <p:cNvSpPr/>
            <p:nvPr/>
          </p:nvSpPr>
          <p:spPr>
            <a:xfrm>
              <a:off x="1441440" y="3274920"/>
              <a:ext cx="7178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Partnership</a:t>
              </a:r>
              <a:endParaRPr b="0" lang="en-US" sz="1100" strike="noStrike" u="none">
                <a:solidFill>
                  <a:srgbClr val="000000"/>
                </a:solidFill>
                <a:effectLst/>
                <a:uFillTx/>
                <a:latin typeface="Times New Roman"/>
              </a:endParaRPr>
            </a:p>
          </p:txBody>
        </p:sp>
        <p:sp>
          <p:nvSpPr>
            <p:cNvPr id="252" name=""/>
            <p:cNvSpPr/>
            <p:nvPr/>
          </p:nvSpPr>
          <p:spPr>
            <a:xfrm>
              <a:off x="1713960" y="347184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6%</a:t>
              </a:r>
              <a:endParaRPr b="0" lang="en-US" sz="1100" strike="noStrike" u="none">
                <a:solidFill>
                  <a:srgbClr val="000000"/>
                </a:solidFill>
                <a:effectLst/>
                <a:uFillTx/>
                <a:latin typeface="Times New Roman"/>
              </a:endParaRPr>
            </a:p>
          </p:txBody>
        </p:sp>
        <p:sp>
          <p:nvSpPr>
            <p:cNvPr id="253" name=""/>
            <p:cNvSpPr/>
            <p:nvPr/>
          </p:nvSpPr>
          <p:spPr>
            <a:xfrm>
              <a:off x="1043640" y="3630600"/>
              <a:ext cx="13878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Snowy Hydro Trading </a:t>
              </a:r>
              <a:endParaRPr b="0" lang="en-US" sz="1100" strike="noStrike" u="none">
                <a:solidFill>
                  <a:srgbClr val="000000"/>
                </a:solidFill>
                <a:effectLst/>
                <a:uFillTx/>
                <a:latin typeface="Times New Roman"/>
              </a:endParaRPr>
            </a:p>
          </p:txBody>
        </p:sp>
        <p:sp>
          <p:nvSpPr>
            <p:cNvPr id="254" name=""/>
            <p:cNvSpPr/>
            <p:nvPr/>
          </p:nvSpPr>
          <p:spPr>
            <a:xfrm>
              <a:off x="1441440" y="3827520"/>
              <a:ext cx="6940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Pty Limited</a:t>
              </a:r>
              <a:endParaRPr b="0" lang="en-US" sz="1100" strike="noStrike" u="none">
                <a:solidFill>
                  <a:srgbClr val="000000"/>
                </a:solidFill>
                <a:effectLst/>
                <a:uFillTx/>
                <a:latin typeface="Times New Roman"/>
              </a:endParaRPr>
            </a:p>
          </p:txBody>
        </p:sp>
        <p:sp>
          <p:nvSpPr>
            <p:cNvPr id="255" name=""/>
            <p:cNvSpPr/>
            <p:nvPr/>
          </p:nvSpPr>
          <p:spPr>
            <a:xfrm>
              <a:off x="1685160" y="402588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endParaRPr b="0" lang="en-US" sz="1100" strike="noStrike" u="none">
                <a:solidFill>
                  <a:srgbClr val="000000"/>
                </a:solidFill>
                <a:effectLst/>
                <a:uFillTx/>
                <a:latin typeface="Times New Roman"/>
              </a:endParaRPr>
            </a:p>
          </p:txBody>
        </p:sp>
        <p:sp>
          <p:nvSpPr>
            <p:cNvPr id="256" name=""/>
            <p:cNvSpPr/>
            <p:nvPr/>
          </p:nvSpPr>
          <p:spPr>
            <a:xfrm>
              <a:off x="1043640" y="4314960"/>
              <a:ext cx="12787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SG Australia Limited</a:t>
              </a:r>
              <a:endParaRPr b="0" lang="en-US" sz="1100" strike="noStrike" u="none">
                <a:solidFill>
                  <a:srgbClr val="000000"/>
                </a:solidFill>
                <a:effectLst/>
                <a:uFillTx/>
                <a:latin typeface="Times New Roman"/>
              </a:endParaRPr>
            </a:p>
          </p:txBody>
        </p:sp>
        <p:sp>
          <p:nvSpPr>
            <p:cNvPr id="257" name=""/>
            <p:cNvSpPr/>
            <p:nvPr/>
          </p:nvSpPr>
          <p:spPr>
            <a:xfrm>
              <a:off x="1627920" y="451332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endParaRPr b="0" lang="en-US" sz="1100" strike="noStrike" u="none">
                <a:solidFill>
                  <a:srgbClr val="000000"/>
                </a:solidFill>
                <a:effectLst/>
                <a:uFillTx/>
                <a:latin typeface="Times New Roman"/>
              </a:endParaRPr>
            </a:p>
          </p:txBody>
        </p:sp>
        <p:sp>
          <p:nvSpPr>
            <p:cNvPr id="258" name=""/>
            <p:cNvSpPr/>
            <p:nvPr/>
          </p:nvSpPr>
          <p:spPr>
            <a:xfrm>
              <a:off x="2451960" y="2300400"/>
              <a:ext cx="795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TXU Trading</a:t>
              </a:r>
              <a:endParaRPr b="0" lang="en-US" sz="1100" strike="noStrike" u="none">
                <a:solidFill>
                  <a:srgbClr val="000000"/>
                </a:solidFill>
                <a:effectLst/>
                <a:uFillTx/>
                <a:latin typeface="Times New Roman"/>
              </a:endParaRPr>
            </a:p>
          </p:txBody>
        </p:sp>
        <p:sp>
          <p:nvSpPr>
            <p:cNvPr id="259" name=""/>
            <p:cNvSpPr/>
            <p:nvPr/>
          </p:nvSpPr>
          <p:spPr>
            <a:xfrm>
              <a:off x="2723040" y="2496960"/>
              <a:ext cx="2815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10%</a:t>
              </a:r>
              <a:endParaRPr b="0" lang="en-US" sz="1100" strike="noStrike" u="none">
                <a:solidFill>
                  <a:srgbClr val="000000"/>
                </a:solidFill>
                <a:effectLst/>
                <a:uFillTx/>
                <a:latin typeface="Times New Roman"/>
              </a:endParaRPr>
            </a:p>
          </p:txBody>
        </p:sp>
        <p:sp>
          <p:nvSpPr>
            <p:cNvPr id="260" name=""/>
            <p:cNvSpPr/>
            <p:nvPr/>
          </p:nvSpPr>
          <p:spPr>
            <a:xfrm>
              <a:off x="6787800" y="4025880"/>
              <a:ext cx="10292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Energy Australia</a:t>
              </a:r>
              <a:endParaRPr b="0" lang="en-US" sz="1100" strike="noStrike" u="none">
                <a:solidFill>
                  <a:srgbClr val="000000"/>
                </a:solidFill>
                <a:effectLst/>
                <a:uFillTx/>
                <a:latin typeface="Times New Roman"/>
              </a:endParaRPr>
            </a:p>
          </p:txBody>
        </p:sp>
        <p:sp>
          <p:nvSpPr>
            <p:cNvPr id="261" name=""/>
            <p:cNvSpPr/>
            <p:nvPr/>
          </p:nvSpPr>
          <p:spPr>
            <a:xfrm>
              <a:off x="7244640" y="422280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a:t>
              </a:r>
              <a:endParaRPr b="0" lang="en-US" sz="1100" strike="noStrike" u="none">
                <a:solidFill>
                  <a:srgbClr val="000000"/>
                </a:solidFill>
                <a:effectLst/>
                <a:uFillTx/>
                <a:latin typeface="Times New Roman"/>
              </a:endParaRPr>
            </a:p>
          </p:txBody>
        </p:sp>
        <p:sp>
          <p:nvSpPr>
            <p:cNvPr id="262" name=""/>
            <p:cNvSpPr/>
            <p:nvPr/>
          </p:nvSpPr>
          <p:spPr>
            <a:xfrm>
              <a:off x="6502680" y="3129120"/>
              <a:ext cx="1434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Duke Energy Australia </a:t>
              </a:r>
              <a:endParaRPr b="0" lang="en-US" sz="1100" strike="noStrike" u="none">
                <a:solidFill>
                  <a:srgbClr val="000000"/>
                </a:solidFill>
                <a:effectLst/>
                <a:uFillTx/>
                <a:latin typeface="Times New Roman"/>
              </a:endParaRPr>
            </a:p>
          </p:txBody>
        </p:sp>
        <p:sp>
          <p:nvSpPr>
            <p:cNvPr id="263" name=""/>
            <p:cNvSpPr/>
            <p:nvPr/>
          </p:nvSpPr>
          <p:spPr>
            <a:xfrm>
              <a:off x="6588000" y="3327480"/>
              <a:ext cx="13021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Trading &amp; Marketing </a:t>
              </a:r>
              <a:endParaRPr b="0" lang="en-US" sz="1100" strike="noStrike" u="none">
                <a:solidFill>
                  <a:srgbClr val="000000"/>
                </a:solidFill>
                <a:effectLst/>
                <a:uFillTx/>
                <a:latin typeface="Times New Roman"/>
              </a:endParaRPr>
            </a:p>
          </p:txBody>
        </p:sp>
        <p:sp>
          <p:nvSpPr>
            <p:cNvPr id="264" name=""/>
            <p:cNvSpPr/>
            <p:nvPr/>
          </p:nvSpPr>
          <p:spPr>
            <a:xfrm>
              <a:off x="7158960" y="352440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Pty</a:t>
              </a:r>
              <a:endParaRPr b="0" lang="en-US" sz="1100" strike="noStrike" u="none">
                <a:solidFill>
                  <a:srgbClr val="000000"/>
                </a:solidFill>
                <a:effectLst/>
                <a:uFillTx/>
                <a:latin typeface="Times New Roman"/>
              </a:endParaRPr>
            </a:p>
          </p:txBody>
        </p:sp>
        <p:sp>
          <p:nvSpPr>
            <p:cNvPr id="265" name=""/>
            <p:cNvSpPr/>
            <p:nvPr/>
          </p:nvSpPr>
          <p:spPr>
            <a:xfrm>
              <a:off x="7158960" y="372276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6%</a:t>
              </a:r>
              <a:endParaRPr b="0" lang="en-US" sz="1100" strike="noStrike" u="none">
                <a:solidFill>
                  <a:srgbClr val="000000"/>
                </a:solidFill>
                <a:effectLst/>
                <a:uFillTx/>
                <a:latin typeface="Times New Roman"/>
              </a:endParaRPr>
            </a:p>
          </p:txBody>
        </p:sp>
        <p:sp>
          <p:nvSpPr>
            <p:cNvPr id="266" name=""/>
            <p:cNvSpPr/>
            <p:nvPr/>
          </p:nvSpPr>
          <p:spPr>
            <a:xfrm>
              <a:off x="6987600" y="2641680"/>
              <a:ext cx="11696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CS Energy Limited</a:t>
              </a:r>
              <a:endParaRPr b="0" lang="en-US" sz="1100" strike="noStrike" u="none">
                <a:solidFill>
                  <a:srgbClr val="000000"/>
                </a:solidFill>
                <a:effectLst/>
                <a:uFillTx/>
                <a:latin typeface="Times New Roman"/>
              </a:endParaRPr>
            </a:p>
          </p:txBody>
        </p:sp>
        <p:sp>
          <p:nvSpPr>
            <p:cNvPr id="267" name=""/>
            <p:cNvSpPr/>
            <p:nvPr/>
          </p:nvSpPr>
          <p:spPr>
            <a:xfrm>
              <a:off x="7500240" y="284004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endParaRPr b="0" lang="en-US" sz="1100" strike="noStrike" u="none">
                <a:solidFill>
                  <a:srgbClr val="000000"/>
                </a:solidFill>
                <a:effectLst/>
                <a:uFillTx/>
                <a:latin typeface="Times New Roman"/>
              </a:endParaRPr>
            </a:p>
          </p:txBody>
        </p:sp>
        <p:sp>
          <p:nvSpPr>
            <p:cNvPr id="268" name=""/>
            <p:cNvSpPr/>
            <p:nvPr/>
          </p:nvSpPr>
          <p:spPr>
            <a:xfrm>
              <a:off x="6021720" y="2260440"/>
              <a:ext cx="8265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Citipower Pty</a:t>
              </a:r>
              <a:endParaRPr b="0" lang="en-US" sz="1100" strike="noStrike" u="none">
                <a:solidFill>
                  <a:srgbClr val="000000"/>
                </a:solidFill>
                <a:effectLst/>
                <a:uFillTx/>
                <a:latin typeface="Times New Roman"/>
              </a:endParaRPr>
            </a:p>
          </p:txBody>
        </p:sp>
        <p:sp>
          <p:nvSpPr>
            <p:cNvPr id="269" name=""/>
            <p:cNvSpPr/>
            <p:nvPr/>
          </p:nvSpPr>
          <p:spPr>
            <a:xfrm>
              <a:off x="6320520" y="2457360"/>
              <a:ext cx="2815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17%</a:t>
              </a:r>
              <a:endParaRPr b="0" lang="en-US" sz="1100" strike="noStrike" u="none">
                <a:solidFill>
                  <a:srgbClr val="000000"/>
                </a:solidFill>
                <a:effectLst/>
                <a:uFillTx/>
                <a:latin typeface="Times New Roman"/>
              </a:endParaRPr>
            </a:p>
          </p:txBody>
        </p:sp>
        <p:sp>
          <p:nvSpPr>
            <p:cNvPr id="270" name=""/>
            <p:cNvSpPr/>
            <p:nvPr/>
          </p:nvSpPr>
          <p:spPr>
            <a:xfrm>
              <a:off x="3814560" y="1338120"/>
              <a:ext cx="13100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Pulse Energy Pty Ltd</a:t>
              </a:r>
              <a:endParaRPr b="0" lang="en-US" sz="1100" strike="noStrike" u="none">
                <a:solidFill>
                  <a:srgbClr val="000000"/>
                </a:solidFill>
                <a:effectLst/>
                <a:uFillTx/>
                <a:latin typeface="Times New Roman"/>
              </a:endParaRPr>
            </a:p>
          </p:txBody>
        </p:sp>
        <p:sp>
          <p:nvSpPr>
            <p:cNvPr id="271" name=""/>
            <p:cNvSpPr/>
            <p:nvPr/>
          </p:nvSpPr>
          <p:spPr>
            <a:xfrm>
              <a:off x="4413960" y="153504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endParaRPr b="0" lang="en-US" sz="1100" strike="noStrike" u="none">
                <a:solidFill>
                  <a:srgbClr val="000000"/>
                </a:solidFill>
                <a:effectLst/>
                <a:uFillTx/>
                <a:latin typeface="Times New Roman"/>
              </a:endParaRPr>
            </a:p>
          </p:txBody>
        </p:sp>
        <p:sp>
          <p:nvSpPr>
            <p:cNvPr id="272" name=""/>
            <p:cNvSpPr/>
            <p:nvPr/>
          </p:nvSpPr>
          <p:spPr>
            <a:xfrm>
              <a:off x="2464200" y="1442880"/>
              <a:ext cx="12787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Yallourn Energy Pty </a:t>
              </a:r>
              <a:endParaRPr b="0" lang="en-US" sz="1100" strike="noStrike" u="none">
                <a:solidFill>
                  <a:srgbClr val="000000"/>
                </a:solidFill>
                <a:effectLst/>
                <a:uFillTx/>
                <a:latin typeface="Times New Roman"/>
              </a:endParaRPr>
            </a:p>
          </p:txBody>
        </p:sp>
        <p:sp>
          <p:nvSpPr>
            <p:cNvPr id="273" name=""/>
            <p:cNvSpPr/>
            <p:nvPr/>
          </p:nvSpPr>
          <p:spPr>
            <a:xfrm>
              <a:off x="3036240" y="1641600"/>
              <a:ext cx="195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Ltd</a:t>
              </a:r>
              <a:endParaRPr b="0" lang="en-US" sz="1100" strike="noStrike" u="none">
                <a:solidFill>
                  <a:srgbClr val="000000"/>
                </a:solidFill>
                <a:effectLst/>
                <a:uFillTx/>
                <a:latin typeface="Times New Roman"/>
              </a:endParaRPr>
            </a:p>
          </p:txBody>
        </p:sp>
        <p:sp>
          <p:nvSpPr>
            <p:cNvPr id="274" name=""/>
            <p:cNvSpPr/>
            <p:nvPr/>
          </p:nvSpPr>
          <p:spPr>
            <a:xfrm>
              <a:off x="3036240" y="183816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a:t>
              </a:r>
              <a:endParaRPr b="0" lang="en-US" sz="1100" strike="noStrike" u="none">
                <a:solidFill>
                  <a:srgbClr val="000000"/>
                </a:solidFill>
                <a:effectLst/>
                <a:uFillTx/>
                <a:latin typeface="Times New Roman"/>
              </a:endParaRPr>
            </a:p>
          </p:txBody>
        </p:sp>
        <p:sp>
          <p:nvSpPr>
            <p:cNvPr id="275" name=""/>
            <p:cNvSpPr/>
            <p:nvPr/>
          </p:nvSpPr>
          <p:spPr>
            <a:xfrm>
              <a:off x="5338440" y="1338120"/>
              <a:ext cx="1029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Advance Energy</a:t>
              </a:r>
              <a:endParaRPr b="0" lang="en-US" sz="1100" strike="noStrike" u="none">
                <a:solidFill>
                  <a:srgbClr val="000000"/>
                </a:solidFill>
                <a:effectLst/>
                <a:uFillTx/>
                <a:latin typeface="Times New Roman"/>
              </a:endParaRPr>
            </a:p>
          </p:txBody>
        </p:sp>
        <p:sp>
          <p:nvSpPr>
            <p:cNvPr id="276" name=""/>
            <p:cNvSpPr/>
            <p:nvPr/>
          </p:nvSpPr>
          <p:spPr>
            <a:xfrm>
              <a:off x="5807880" y="153504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endParaRPr b="0" lang="en-US" sz="1100" strike="noStrike" u="none">
                <a:solidFill>
                  <a:srgbClr val="000000"/>
                </a:solidFill>
                <a:effectLst/>
                <a:uFillTx/>
                <a:latin typeface="Times New Roman"/>
              </a:endParaRPr>
            </a:p>
          </p:txBody>
        </p:sp>
        <p:sp>
          <p:nvSpPr>
            <p:cNvPr id="277" name=""/>
            <p:cNvSpPr/>
            <p:nvPr/>
          </p:nvSpPr>
          <p:spPr>
            <a:xfrm>
              <a:off x="5308920" y="1851120"/>
              <a:ext cx="14108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AGL Electricity Limited</a:t>
              </a:r>
              <a:endParaRPr b="0" lang="en-US" sz="1100" strike="noStrike" u="none">
                <a:solidFill>
                  <a:srgbClr val="000000"/>
                </a:solidFill>
                <a:effectLst/>
                <a:uFillTx/>
                <a:latin typeface="Times New Roman"/>
              </a:endParaRPr>
            </a:p>
          </p:txBody>
        </p:sp>
        <p:sp>
          <p:nvSpPr>
            <p:cNvPr id="278" name=""/>
            <p:cNvSpPr/>
            <p:nvPr/>
          </p:nvSpPr>
          <p:spPr>
            <a:xfrm>
              <a:off x="5965200" y="204948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endParaRPr b="0" lang="en-US" sz="1100" strike="noStrike" u="none">
                <a:solidFill>
                  <a:srgbClr val="000000"/>
                </a:solidFill>
                <a:effectLst/>
                <a:uFillTx/>
                <a:latin typeface="Times New Roman"/>
              </a:endParaRPr>
            </a:p>
          </p:txBody>
        </p:sp>
        <p:sp>
          <p:nvSpPr>
            <p:cNvPr id="279" name=""/>
            <p:cNvSpPr/>
            <p:nvPr/>
          </p:nvSpPr>
          <p:spPr>
            <a:xfrm>
              <a:off x="1512000" y="1812960"/>
              <a:ext cx="11307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Westpac Banking </a:t>
              </a:r>
              <a:endParaRPr b="0" lang="en-US" sz="1100" strike="noStrike" u="none">
                <a:solidFill>
                  <a:srgbClr val="000000"/>
                </a:solidFill>
                <a:effectLst/>
                <a:uFillTx/>
                <a:latin typeface="Times New Roman"/>
              </a:endParaRPr>
            </a:p>
          </p:txBody>
        </p:sp>
        <p:sp>
          <p:nvSpPr>
            <p:cNvPr id="280" name=""/>
            <p:cNvSpPr/>
            <p:nvPr/>
          </p:nvSpPr>
          <p:spPr>
            <a:xfrm>
              <a:off x="1713240" y="2009880"/>
              <a:ext cx="7333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Corporation</a:t>
              </a:r>
              <a:endParaRPr b="0" lang="en-US" sz="1100" strike="noStrike" u="none">
                <a:solidFill>
                  <a:srgbClr val="000000"/>
                </a:solidFill>
                <a:effectLst/>
                <a:uFillTx/>
                <a:latin typeface="Times New Roman"/>
              </a:endParaRPr>
            </a:p>
          </p:txBody>
        </p:sp>
        <p:sp>
          <p:nvSpPr>
            <p:cNvPr id="281" name=""/>
            <p:cNvSpPr/>
            <p:nvPr/>
          </p:nvSpPr>
          <p:spPr>
            <a:xfrm>
              <a:off x="1998000" y="220680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endParaRPr b="0" lang="en-US" sz="1100" strike="noStrike" u="none">
                <a:solidFill>
                  <a:srgbClr val="000000"/>
                </a:solidFill>
                <a:effectLst/>
                <a:uFillTx/>
                <a:latin typeface="Times New Roman"/>
              </a:endParaRPr>
            </a:p>
          </p:txBody>
        </p:sp>
        <p:sp>
          <p:nvSpPr>
            <p:cNvPr id="282" name=""/>
            <p:cNvSpPr/>
            <p:nvPr/>
          </p:nvSpPr>
          <p:spPr>
            <a:xfrm>
              <a:off x="3646800" y="5303880"/>
              <a:ext cx="725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Northpower</a:t>
              </a:r>
              <a:endParaRPr b="0" lang="en-US" sz="1100" strike="noStrike" u="none">
                <a:solidFill>
                  <a:srgbClr val="000000"/>
                </a:solidFill>
                <a:effectLst/>
                <a:uFillTx/>
                <a:latin typeface="Times New Roman"/>
              </a:endParaRPr>
            </a:p>
          </p:txBody>
        </p:sp>
        <p:sp>
          <p:nvSpPr>
            <p:cNvPr id="283" name=""/>
            <p:cNvSpPr/>
            <p:nvPr/>
          </p:nvSpPr>
          <p:spPr>
            <a:xfrm>
              <a:off x="3902760" y="5500800"/>
              <a:ext cx="2815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22%</a:t>
              </a:r>
              <a:endParaRPr b="0" lang="en-US" sz="1100" strike="noStrike" u="none">
                <a:solidFill>
                  <a:srgbClr val="000000"/>
                </a:solidFill>
                <a:effectLst/>
                <a:uFillTx/>
                <a:latin typeface="Times New Roman"/>
              </a:endParaRPr>
            </a:p>
          </p:txBody>
        </p:sp>
        <p:sp>
          <p:nvSpPr>
            <p:cNvPr id="284" name=""/>
            <p:cNvSpPr/>
            <p:nvPr/>
          </p:nvSpPr>
          <p:spPr>
            <a:xfrm>
              <a:off x="1015200" y="4789440"/>
              <a:ext cx="13878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RMB Australia Limited</a:t>
              </a:r>
              <a:endParaRPr b="0" lang="en-US" sz="1100" strike="noStrike" u="none">
                <a:solidFill>
                  <a:srgbClr val="000000"/>
                </a:solidFill>
                <a:effectLst/>
                <a:uFillTx/>
                <a:latin typeface="Times New Roman"/>
              </a:endParaRPr>
            </a:p>
          </p:txBody>
        </p:sp>
        <p:sp>
          <p:nvSpPr>
            <p:cNvPr id="285" name=""/>
            <p:cNvSpPr/>
            <p:nvPr/>
          </p:nvSpPr>
          <p:spPr>
            <a:xfrm>
              <a:off x="1642320" y="498780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endParaRPr b="0" lang="en-US" sz="1100" strike="noStrike" u="none">
                <a:solidFill>
                  <a:srgbClr val="000000"/>
                </a:solidFill>
                <a:effectLst/>
                <a:uFillTx/>
                <a:latin typeface="Times New Roman"/>
              </a:endParaRPr>
            </a:p>
          </p:txBody>
        </p:sp>
        <p:sp>
          <p:nvSpPr>
            <p:cNvPr id="286" name=""/>
            <p:cNvSpPr/>
            <p:nvPr/>
          </p:nvSpPr>
          <p:spPr>
            <a:xfrm>
              <a:off x="2351880" y="5000760"/>
              <a:ext cx="12164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Powercor Australia </a:t>
              </a:r>
              <a:endParaRPr b="0" lang="en-US" sz="1100" strike="noStrike" u="none">
                <a:solidFill>
                  <a:srgbClr val="000000"/>
                </a:solidFill>
                <a:effectLst/>
                <a:uFillTx/>
                <a:latin typeface="Times New Roman"/>
              </a:endParaRPr>
            </a:p>
          </p:txBody>
        </p:sp>
        <p:sp>
          <p:nvSpPr>
            <p:cNvPr id="287" name=""/>
            <p:cNvSpPr/>
            <p:nvPr/>
          </p:nvSpPr>
          <p:spPr>
            <a:xfrm>
              <a:off x="2793240" y="5197320"/>
              <a:ext cx="4525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Limited</a:t>
              </a:r>
              <a:endParaRPr b="0" lang="en-US" sz="1100" strike="noStrike" u="none">
                <a:solidFill>
                  <a:srgbClr val="000000"/>
                </a:solidFill>
                <a:effectLst/>
                <a:uFillTx/>
                <a:latin typeface="Times New Roman"/>
              </a:endParaRPr>
            </a:p>
          </p:txBody>
        </p:sp>
        <p:sp>
          <p:nvSpPr>
            <p:cNvPr id="288" name=""/>
            <p:cNvSpPr/>
            <p:nvPr/>
          </p:nvSpPr>
          <p:spPr>
            <a:xfrm>
              <a:off x="2907720" y="539604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endParaRPr b="0" lang="en-US" sz="1100" strike="noStrike" u="none">
                <a:solidFill>
                  <a:srgbClr val="000000"/>
                </a:solidFill>
                <a:effectLst/>
                <a:uFillTx/>
                <a:latin typeface="Times New Roman"/>
              </a:endParaRPr>
            </a:p>
          </p:txBody>
        </p:sp>
        <p:sp>
          <p:nvSpPr>
            <p:cNvPr id="289" name=""/>
            <p:cNvSpPr/>
            <p:nvPr/>
          </p:nvSpPr>
          <p:spPr>
            <a:xfrm>
              <a:off x="6103080" y="4525920"/>
              <a:ext cx="13334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Ergon Energy Pty Ltd</a:t>
              </a:r>
              <a:endParaRPr b="0" lang="en-US" sz="1100" strike="noStrike" u="none">
                <a:solidFill>
                  <a:srgbClr val="000000"/>
                </a:solidFill>
                <a:effectLst/>
                <a:uFillTx/>
                <a:latin typeface="Times New Roman"/>
              </a:endParaRPr>
            </a:p>
          </p:txBody>
        </p:sp>
        <p:sp>
          <p:nvSpPr>
            <p:cNvPr id="290" name=""/>
            <p:cNvSpPr/>
            <p:nvPr/>
          </p:nvSpPr>
          <p:spPr>
            <a:xfrm>
              <a:off x="6719040" y="472428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6%</a:t>
              </a:r>
              <a:endParaRPr b="0" lang="en-US" sz="1100" strike="noStrike" u="none">
                <a:solidFill>
                  <a:srgbClr val="000000"/>
                </a:solidFill>
                <a:effectLst/>
                <a:uFillTx/>
                <a:latin typeface="Times New Roman"/>
              </a:endParaRPr>
            </a:p>
          </p:txBody>
        </p:sp>
        <p:sp>
          <p:nvSpPr>
            <p:cNvPr id="291" name=""/>
            <p:cNvSpPr/>
            <p:nvPr/>
          </p:nvSpPr>
          <p:spPr>
            <a:xfrm>
              <a:off x="5622120" y="4921200"/>
              <a:ext cx="951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Integral Energy</a:t>
              </a:r>
              <a:endParaRPr b="0" lang="en-US" sz="1100" strike="noStrike" u="none">
                <a:solidFill>
                  <a:srgbClr val="000000"/>
                </a:solidFill>
                <a:effectLst/>
                <a:uFillTx/>
                <a:latin typeface="Times New Roman"/>
              </a:endParaRPr>
            </a:p>
          </p:txBody>
        </p:sp>
        <p:sp>
          <p:nvSpPr>
            <p:cNvPr id="292" name=""/>
            <p:cNvSpPr/>
            <p:nvPr/>
          </p:nvSpPr>
          <p:spPr>
            <a:xfrm>
              <a:off x="6022080" y="511956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a:t>
              </a:r>
              <a:endParaRPr b="0" lang="en-US" sz="1100" strike="noStrike" u="none">
                <a:solidFill>
                  <a:srgbClr val="000000"/>
                </a:solidFill>
                <a:effectLst/>
                <a:uFillTx/>
                <a:latin typeface="Times New Roman"/>
              </a:endParaRPr>
            </a:p>
          </p:txBody>
        </p:sp>
        <p:sp>
          <p:nvSpPr>
            <p:cNvPr id="293" name=""/>
            <p:cNvSpPr/>
            <p:nvPr/>
          </p:nvSpPr>
          <p:spPr>
            <a:xfrm>
              <a:off x="4568400" y="5264280"/>
              <a:ext cx="13881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Macquarie Generation</a:t>
              </a:r>
              <a:endParaRPr b="0" lang="en-US" sz="1100" strike="noStrike" u="none">
                <a:solidFill>
                  <a:srgbClr val="000000"/>
                </a:solidFill>
                <a:effectLst/>
                <a:uFillTx/>
                <a:latin typeface="Times New Roman"/>
              </a:endParaRPr>
            </a:p>
          </p:txBody>
        </p:sp>
        <p:sp>
          <p:nvSpPr>
            <p:cNvPr id="294" name=""/>
            <p:cNvSpPr/>
            <p:nvPr/>
          </p:nvSpPr>
          <p:spPr>
            <a:xfrm>
              <a:off x="5211000" y="546084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endParaRPr b="0" lang="en-US" sz="1100" strike="noStrike" u="none">
                <a:solidFill>
                  <a:srgbClr val="000000"/>
                </a:solidFill>
                <a:effectLst/>
                <a:uFillTx/>
                <a:latin typeface="Times New Roman"/>
              </a:endParaRPr>
            </a:p>
          </p:txBody>
        </p:sp>
        <p:sp>
          <p:nvSpPr>
            <p:cNvPr id="295" name=""/>
            <p:cNvSpPr/>
            <p:nvPr/>
          </p:nvSpPr>
          <p:spPr>
            <a:xfrm>
              <a:off x="1356480" y="2509920"/>
              <a:ext cx="9669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Tarong Energy </a:t>
              </a:r>
              <a:endParaRPr b="0" lang="en-US" sz="1100" strike="noStrike" u="none">
                <a:solidFill>
                  <a:srgbClr val="000000"/>
                </a:solidFill>
                <a:effectLst/>
                <a:uFillTx/>
                <a:latin typeface="Times New Roman"/>
              </a:endParaRPr>
            </a:p>
          </p:txBody>
        </p:sp>
        <p:sp>
          <p:nvSpPr>
            <p:cNvPr id="296" name=""/>
            <p:cNvSpPr/>
            <p:nvPr/>
          </p:nvSpPr>
          <p:spPr>
            <a:xfrm>
              <a:off x="1199160" y="2708280"/>
              <a:ext cx="12243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Corporation Limited</a:t>
              </a:r>
              <a:endParaRPr b="0" lang="en-US" sz="1100" strike="noStrike" u="none">
                <a:solidFill>
                  <a:srgbClr val="000000"/>
                </a:solidFill>
                <a:effectLst/>
                <a:uFillTx/>
                <a:latin typeface="Times New Roman"/>
              </a:endParaRPr>
            </a:p>
          </p:txBody>
        </p:sp>
        <p:sp>
          <p:nvSpPr>
            <p:cNvPr id="297" name=""/>
            <p:cNvSpPr/>
            <p:nvPr/>
          </p:nvSpPr>
          <p:spPr>
            <a:xfrm>
              <a:off x="1740600" y="290520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endParaRPr b="0" lang="en-US" sz="1100" strike="noStrike" u="none">
                <a:solidFill>
                  <a:srgbClr val="000000"/>
                </a:solidFill>
                <a:effectLst/>
                <a:uFillTx/>
                <a:latin typeface="Times New Roman"/>
              </a:endParaRPr>
            </a:p>
          </p:txBody>
        </p:sp>
        <p:sp>
          <p:nvSpPr>
            <p:cNvPr id="298" name=""/>
            <p:cNvSpPr/>
            <p:nvPr/>
          </p:nvSpPr>
          <p:spPr>
            <a:xfrm>
              <a:off x="604800" y="1285920"/>
              <a:ext cx="7905960" cy="4425840"/>
            </a:xfrm>
            <a:prstGeom prst="rect">
              <a:avLst/>
            </a:prstGeom>
            <a:noFill/>
            <a:ln w="12600">
              <a:solidFill>
                <a:srgbClr val="002bb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pic>
        <p:nvPicPr>
          <p:cNvPr id="299" name="" descr=""/>
          <p:cNvPicPr/>
          <p:nvPr/>
        </p:nvPicPr>
        <p:blipFill>
          <a:blip r:embed="rId1"/>
          <a:stretch/>
        </p:blipFill>
        <p:spPr>
          <a:xfrm>
            <a:off x="152280" y="228600"/>
            <a:ext cx="524160" cy="552600"/>
          </a:xfrm>
          <a:prstGeom prst="rect">
            <a:avLst/>
          </a:prstGeom>
          <a:noFill/>
          <a:ln w="0">
            <a:noFill/>
          </a:ln>
        </p:spPr>
      </p:pic>
      <p:sp>
        <p:nvSpPr>
          <p:cNvPr id="300"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301" name=""/>
          <p:cNvSpPr/>
          <p:nvPr/>
        </p:nvSpPr>
        <p:spPr>
          <a:xfrm>
            <a:off x="4343400" y="228600"/>
            <a:ext cx="449568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Power Counterparties by</a:t>
            </a:r>
            <a:endParaRPr b="0" lang="en-US" sz="2400" strike="noStrike" u="none">
              <a:solidFill>
                <a:srgbClr val="000000"/>
              </a:solidFill>
              <a:effectLst/>
              <a:uFillTx/>
              <a:latin typeface="Times New Roman"/>
            </a:endParaRPr>
          </a:p>
        </p:txBody>
      </p:sp>
      <p:sp>
        <p:nvSpPr>
          <p:cNvPr id="302" name=""/>
          <p:cNvSpPr/>
          <p:nvPr/>
        </p:nvSpPr>
        <p:spPr>
          <a:xfrm>
            <a:off x="4952880" y="533520"/>
            <a:ext cx="403884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Volume – 2001 YTD</a:t>
            </a:r>
            <a:endParaRPr b="0" lang="en-US" sz="2400" strike="noStrike" u="none">
              <a:solidFill>
                <a:srgbClr val="000000"/>
              </a:solidFill>
              <a:effectLst/>
              <a:uFillTx/>
              <a:latin typeface="Times New Roman"/>
            </a:endParaRPr>
          </a:p>
        </p:txBody>
      </p:sp>
      <p:sp>
        <p:nvSpPr>
          <p:cNvPr id="303"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4"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5"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6"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7"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5</a:t>
            </a:r>
            <a:endParaRPr b="0" lang="en-US" sz="1600" strike="noStrike" u="none">
              <a:solidFill>
                <a:srgbClr val="000000"/>
              </a:solidFill>
              <a:effectLst/>
              <a:uFillTx/>
              <a:latin typeface="Times New Roman"/>
            </a:endParaRPr>
          </a:p>
        </p:txBody>
      </p:sp>
      <p:sp>
        <p:nvSpPr>
          <p:cNvPr id="308"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9"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Sydney Office Review – 04/01</a:t>
            </a:r>
            <a:endParaRPr b="0" lang="en-US" sz="1600" strike="noStrike" u="none">
              <a:solidFill>
                <a:srgbClr val="000000"/>
              </a:solidFill>
              <a:effectLst/>
              <a:uFillTx/>
              <a:latin typeface="Times New Roman"/>
            </a:endParaRPr>
          </a:p>
        </p:txBody>
      </p:sp>
      <p:sp>
        <p:nvSpPr>
          <p:cNvPr id="310"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311" name=""/>
          <p:cNvGrpSpPr/>
          <p:nvPr/>
        </p:nvGrpSpPr>
        <p:grpSpPr>
          <a:xfrm>
            <a:off x="457200" y="1138320"/>
            <a:ext cx="7910280" cy="4795920"/>
            <a:chOff x="457200" y="1138320"/>
            <a:chExt cx="7910280" cy="4795920"/>
          </a:xfrm>
        </p:grpSpPr>
        <p:sp>
          <p:nvSpPr>
            <p:cNvPr id="312" name=""/>
            <p:cNvSpPr/>
            <p:nvPr/>
          </p:nvSpPr>
          <p:spPr>
            <a:xfrm>
              <a:off x="457200" y="1138320"/>
              <a:ext cx="7910280" cy="4795920"/>
            </a:xfrm>
            <a:prstGeom prst="rect">
              <a:avLst/>
            </a:prstGeom>
            <a:solidFill>
              <a:srgbClr val="ffffff"/>
            </a:solidFill>
            <a:ln w="0">
              <a:solidFill>
                <a:srgbClr val="000000"/>
              </a:solid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13" name=""/>
            <p:cNvSpPr/>
            <p:nvPr/>
          </p:nvSpPr>
          <p:spPr>
            <a:xfrm>
              <a:off x="901440" y="1450800"/>
              <a:ext cx="7034400" cy="3473640"/>
            </a:xfrm>
            <a:prstGeom prst="rect">
              <a:avLst/>
            </a:prstGeom>
            <a:gradFill rotWithShape="0">
              <a:gsLst>
                <a:gs pos="0">
                  <a:srgbClr val="ffff99"/>
                </a:gs>
                <a:gs pos="100000">
                  <a:srgbClr val="9a9a5c"/>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 name=""/>
            <p:cNvSpPr/>
            <p:nvPr/>
          </p:nvSpPr>
          <p:spPr>
            <a:xfrm>
              <a:off x="901440" y="4226040"/>
              <a:ext cx="7034400" cy="1440"/>
            </a:xfrm>
            <a:prstGeom prst="line">
              <a:avLst/>
            </a:prstGeom>
            <a:ln w="0">
              <a:solidFill>
                <a:srgbClr val="000000"/>
              </a:solidFill>
              <a:prstDash val="sysDot"/>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15" name=""/>
            <p:cNvSpPr/>
            <p:nvPr/>
          </p:nvSpPr>
          <p:spPr>
            <a:xfrm>
              <a:off x="901440" y="3529080"/>
              <a:ext cx="7034400" cy="1440"/>
            </a:xfrm>
            <a:prstGeom prst="line">
              <a:avLst/>
            </a:prstGeom>
            <a:ln w="0">
              <a:solidFill>
                <a:srgbClr val="000000"/>
              </a:solidFill>
              <a:prstDash val="sysDot"/>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16" name=""/>
            <p:cNvSpPr/>
            <p:nvPr/>
          </p:nvSpPr>
          <p:spPr>
            <a:xfrm>
              <a:off x="901440" y="2846520"/>
              <a:ext cx="7034400" cy="1440"/>
            </a:xfrm>
            <a:prstGeom prst="line">
              <a:avLst/>
            </a:prstGeom>
            <a:ln w="0">
              <a:solidFill>
                <a:srgbClr val="000000"/>
              </a:solidFill>
              <a:prstDash val="sysDot"/>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17" name=""/>
            <p:cNvSpPr/>
            <p:nvPr/>
          </p:nvSpPr>
          <p:spPr>
            <a:xfrm>
              <a:off x="901440" y="2147760"/>
              <a:ext cx="7034400" cy="1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18" name=""/>
            <p:cNvSpPr/>
            <p:nvPr/>
          </p:nvSpPr>
          <p:spPr>
            <a:xfrm>
              <a:off x="901440" y="1450800"/>
              <a:ext cx="7034400" cy="1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19" name=""/>
            <p:cNvSpPr/>
            <p:nvPr/>
          </p:nvSpPr>
          <p:spPr>
            <a:xfrm>
              <a:off x="901440" y="1450800"/>
              <a:ext cx="7034400" cy="3473640"/>
            </a:xfrm>
            <a:prstGeom prst="rect">
              <a:avLst/>
            </a:prstGeom>
            <a:gradFill rotWithShape="0">
              <a:gsLst>
                <a:gs pos="0">
                  <a:srgbClr val="ffff99"/>
                </a:gs>
                <a:gs pos="100000">
                  <a:srgbClr val="c0c073"/>
                </a:gs>
              </a:gsLst>
              <a:lin ang="5400000"/>
            </a:gradFill>
            <a:ln w="1440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0" name=""/>
            <p:cNvSpPr/>
            <p:nvPr/>
          </p:nvSpPr>
          <p:spPr>
            <a:xfrm>
              <a:off x="901440" y="1450800"/>
              <a:ext cx="1800" cy="347364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1" name=""/>
            <p:cNvSpPr/>
            <p:nvPr/>
          </p:nvSpPr>
          <p:spPr>
            <a:xfrm>
              <a:off x="860400" y="4924440"/>
              <a:ext cx="410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22" name=""/>
            <p:cNvSpPr/>
            <p:nvPr/>
          </p:nvSpPr>
          <p:spPr>
            <a:xfrm>
              <a:off x="860400" y="4226040"/>
              <a:ext cx="410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23" name=""/>
            <p:cNvSpPr/>
            <p:nvPr/>
          </p:nvSpPr>
          <p:spPr>
            <a:xfrm>
              <a:off x="860400" y="3529080"/>
              <a:ext cx="410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24" name=""/>
            <p:cNvSpPr/>
            <p:nvPr/>
          </p:nvSpPr>
          <p:spPr>
            <a:xfrm>
              <a:off x="860400" y="2846520"/>
              <a:ext cx="410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25" name=""/>
            <p:cNvSpPr/>
            <p:nvPr/>
          </p:nvSpPr>
          <p:spPr>
            <a:xfrm>
              <a:off x="860400" y="2147760"/>
              <a:ext cx="410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26" name=""/>
            <p:cNvSpPr/>
            <p:nvPr/>
          </p:nvSpPr>
          <p:spPr>
            <a:xfrm>
              <a:off x="860400" y="1450800"/>
              <a:ext cx="410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27" name=""/>
            <p:cNvSpPr/>
            <p:nvPr/>
          </p:nvSpPr>
          <p:spPr>
            <a:xfrm>
              <a:off x="901440" y="4924440"/>
              <a:ext cx="70344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28" name=""/>
            <p:cNvSpPr/>
            <p:nvPr/>
          </p:nvSpPr>
          <p:spPr>
            <a:xfrm flipV="1">
              <a:off x="901440" y="4924080"/>
              <a:ext cx="180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29" name=""/>
            <p:cNvSpPr/>
            <p:nvPr/>
          </p:nvSpPr>
          <p:spPr>
            <a:xfrm flipV="1">
              <a:off x="1500120" y="4924080"/>
              <a:ext cx="144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30" name=""/>
            <p:cNvSpPr/>
            <p:nvPr/>
          </p:nvSpPr>
          <p:spPr>
            <a:xfrm flipV="1">
              <a:off x="2097000" y="4924080"/>
              <a:ext cx="144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31" name=""/>
            <p:cNvSpPr/>
            <p:nvPr/>
          </p:nvSpPr>
          <p:spPr>
            <a:xfrm flipV="1">
              <a:off x="2695320" y="4924080"/>
              <a:ext cx="180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32" name=""/>
            <p:cNvSpPr/>
            <p:nvPr/>
          </p:nvSpPr>
          <p:spPr>
            <a:xfrm flipV="1">
              <a:off x="3292200" y="4924080"/>
              <a:ext cx="180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33" name=""/>
            <p:cNvSpPr/>
            <p:nvPr/>
          </p:nvSpPr>
          <p:spPr>
            <a:xfrm flipV="1">
              <a:off x="3890880" y="4924080"/>
              <a:ext cx="144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34" name=""/>
            <p:cNvSpPr/>
            <p:nvPr/>
          </p:nvSpPr>
          <p:spPr>
            <a:xfrm flipV="1">
              <a:off x="4487760" y="4924080"/>
              <a:ext cx="144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35" name=""/>
            <p:cNvSpPr/>
            <p:nvPr/>
          </p:nvSpPr>
          <p:spPr>
            <a:xfrm flipV="1">
              <a:off x="5086080" y="4924080"/>
              <a:ext cx="180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36" name=""/>
            <p:cNvSpPr/>
            <p:nvPr/>
          </p:nvSpPr>
          <p:spPr>
            <a:xfrm flipV="1">
              <a:off x="5684760" y="4924080"/>
              <a:ext cx="144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37" name=""/>
            <p:cNvSpPr/>
            <p:nvPr/>
          </p:nvSpPr>
          <p:spPr>
            <a:xfrm flipV="1">
              <a:off x="6281640" y="4924080"/>
              <a:ext cx="144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38" name=""/>
            <p:cNvSpPr/>
            <p:nvPr/>
          </p:nvSpPr>
          <p:spPr>
            <a:xfrm flipV="1">
              <a:off x="6879960" y="4924080"/>
              <a:ext cx="180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39" name=""/>
            <p:cNvSpPr/>
            <p:nvPr/>
          </p:nvSpPr>
          <p:spPr>
            <a:xfrm flipV="1">
              <a:off x="7476840" y="4924080"/>
              <a:ext cx="1800" cy="4284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40" name=""/>
            <p:cNvSpPr/>
            <p:nvPr/>
          </p:nvSpPr>
          <p:spPr>
            <a:xfrm>
              <a:off x="915840" y="492444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41" name=""/>
            <p:cNvSpPr/>
            <p:nvPr/>
          </p:nvSpPr>
          <p:spPr>
            <a:xfrm>
              <a:off x="930240" y="4924440"/>
              <a:ext cx="126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42" name=""/>
            <p:cNvSpPr/>
            <p:nvPr/>
          </p:nvSpPr>
          <p:spPr>
            <a:xfrm>
              <a:off x="942840" y="4924440"/>
              <a:ext cx="284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43" name=""/>
            <p:cNvSpPr/>
            <p:nvPr/>
          </p:nvSpPr>
          <p:spPr>
            <a:xfrm>
              <a:off x="971280" y="492444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44" name=""/>
            <p:cNvSpPr/>
            <p:nvPr/>
          </p:nvSpPr>
          <p:spPr>
            <a:xfrm>
              <a:off x="985680" y="492444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45" name=""/>
            <p:cNvSpPr/>
            <p:nvPr/>
          </p:nvSpPr>
          <p:spPr>
            <a:xfrm flipV="1">
              <a:off x="1012680" y="4910040"/>
              <a:ext cx="144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346" name=""/>
            <p:cNvSpPr/>
            <p:nvPr/>
          </p:nvSpPr>
          <p:spPr>
            <a:xfrm>
              <a:off x="1027080" y="4910040"/>
              <a:ext cx="140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7" name=""/>
            <p:cNvSpPr/>
            <p:nvPr/>
          </p:nvSpPr>
          <p:spPr>
            <a:xfrm>
              <a:off x="1041120" y="491004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8" name=""/>
            <p:cNvSpPr/>
            <p:nvPr/>
          </p:nvSpPr>
          <p:spPr>
            <a:xfrm>
              <a:off x="1068120" y="491004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9" name=""/>
            <p:cNvSpPr/>
            <p:nvPr/>
          </p:nvSpPr>
          <p:spPr>
            <a:xfrm flipV="1">
              <a:off x="1082520" y="4895640"/>
              <a:ext cx="2700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350" name=""/>
            <p:cNvSpPr/>
            <p:nvPr/>
          </p:nvSpPr>
          <p:spPr>
            <a:xfrm>
              <a:off x="1109520" y="489600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51" name=""/>
            <p:cNvSpPr/>
            <p:nvPr/>
          </p:nvSpPr>
          <p:spPr>
            <a:xfrm>
              <a:off x="1123920" y="489600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52" name=""/>
            <p:cNvSpPr/>
            <p:nvPr/>
          </p:nvSpPr>
          <p:spPr>
            <a:xfrm>
              <a:off x="1137960" y="489600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53" name=""/>
            <p:cNvSpPr/>
            <p:nvPr/>
          </p:nvSpPr>
          <p:spPr>
            <a:xfrm>
              <a:off x="1164960" y="489600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54" name=""/>
            <p:cNvSpPr/>
            <p:nvPr/>
          </p:nvSpPr>
          <p:spPr>
            <a:xfrm>
              <a:off x="1179360" y="489600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55" name=""/>
            <p:cNvSpPr/>
            <p:nvPr/>
          </p:nvSpPr>
          <p:spPr>
            <a:xfrm>
              <a:off x="1193760" y="489600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56" name=""/>
            <p:cNvSpPr/>
            <p:nvPr/>
          </p:nvSpPr>
          <p:spPr>
            <a:xfrm flipV="1">
              <a:off x="1220760" y="4881600"/>
              <a:ext cx="1404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357" name=""/>
            <p:cNvSpPr/>
            <p:nvPr/>
          </p:nvSpPr>
          <p:spPr>
            <a:xfrm>
              <a:off x="1234800" y="4881600"/>
              <a:ext cx="288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58" name=""/>
            <p:cNvSpPr/>
            <p:nvPr/>
          </p:nvSpPr>
          <p:spPr>
            <a:xfrm>
              <a:off x="1263600" y="488160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59" name=""/>
            <p:cNvSpPr/>
            <p:nvPr/>
          </p:nvSpPr>
          <p:spPr>
            <a:xfrm flipV="1">
              <a:off x="1278000" y="4867200"/>
              <a:ext cx="126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360" name=""/>
            <p:cNvSpPr/>
            <p:nvPr/>
          </p:nvSpPr>
          <p:spPr>
            <a:xfrm>
              <a:off x="1290600" y="4867200"/>
              <a:ext cx="284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61" name=""/>
            <p:cNvSpPr/>
            <p:nvPr/>
          </p:nvSpPr>
          <p:spPr>
            <a:xfrm>
              <a:off x="1319040" y="486720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62" name=""/>
            <p:cNvSpPr/>
            <p:nvPr/>
          </p:nvSpPr>
          <p:spPr>
            <a:xfrm>
              <a:off x="1333440" y="486720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63" name=""/>
            <p:cNvSpPr/>
            <p:nvPr/>
          </p:nvSpPr>
          <p:spPr>
            <a:xfrm flipV="1">
              <a:off x="1360440" y="4852800"/>
              <a:ext cx="1440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364" name=""/>
            <p:cNvSpPr/>
            <p:nvPr/>
          </p:nvSpPr>
          <p:spPr>
            <a:xfrm>
              <a:off x="1374840" y="485316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5" name=""/>
            <p:cNvSpPr/>
            <p:nvPr/>
          </p:nvSpPr>
          <p:spPr>
            <a:xfrm>
              <a:off x="1388880" y="485316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6" name=""/>
            <p:cNvSpPr/>
            <p:nvPr/>
          </p:nvSpPr>
          <p:spPr>
            <a:xfrm>
              <a:off x="1415880" y="485316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7" name=""/>
            <p:cNvSpPr/>
            <p:nvPr/>
          </p:nvSpPr>
          <p:spPr>
            <a:xfrm>
              <a:off x="1430280" y="485316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8" name=""/>
            <p:cNvSpPr/>
            <p:nvPr/>
          </p:nvSpPr>
          <p:spPr>
            <a:xfrm>
              <a:off x="1457280" y="485316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9" name=""/>
            <p:cNvSpPr/>
            <p:nvPr/>
          </p:nvSpPr>
          <p:spPr>
            <a:xfrm>
              <a:off x="1471680" y="485316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70" name=""/>
            <p:cNvSpPr/>
            <p:nvPr/>
          </p:nvSpPr>
          <p:spPr>
            <a:xfrm>
              <a:off x="1485720" y="485316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71" name=""/>
            <p:cNvSpPr/>
            <p:nvPr/>
          </p:nvSpPr>
          <p:spPr>
            <a:xfrm flipV="1">
              <a:off x="1512720" y="4838760"/>
              <a:ext cx="144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372" name=""/>
            <p:cNvSpPr/>
            <p:nvPr/>
          </p:nvSpPr>
          <p:spPr>
            <a:xfrm flipV="1">
              <a:off x="1527120" y="4824360"/>
              <a:ext cx="144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373" name=""/>
            <p:cNvSpPr/>
            <p:nvPr/>
          </p:nvSpPr>
          <p:spPr>
            <a:xfrm>
              <a:off x="1541520" y="482436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74" name=""/>
            <p:cNvSpPr/>
            <p:nvPr/>
          </p:nvSpPr>
          <p:spPr>
            <a:xfrm>
              <a:off x="1568520" y="4824360"/>
              <a:ext cx="140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75" name=""/>
            <p:cNvSpPr/>
            <p:nvPr/>
          </p:nvSpPr>
          <p:spPr>
            <a:xfrm>
              <a:off x="1582560" y="4824360"/>
              <a:ext cx="288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76" name=""/>
            <p:cNvSpPr/>
            <p:nvPr/>
          </p:nvSpPr>
          <p:spPr>
            <a:xfrm>
              <a:off x="1611360" y="4824360"/>
              <a:ext cx="126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77" name=""/>
            <p:cNvSpPr/>
            <p:nvPr/>
          </p:nvSpPr>
          <p:spPr>
            <a:xfrm flipV="1">
              <a:off x="1623960" y="4809960"/>
              <a:ext cx="144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378" name=""/>
            <p:cNvSpPr/>
            <p:nvPr/>
          </p:nvSpPr>
          <p:spPr>
            <a:xfrm flipV="1">
              <a:off x="1638360" y="4795560"/>
              <a:ext cx="2844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379" name=""/>
            <p:cNvSpPr/>
            <p:nvPr/>
          </p:nvSpPr>
          <p:spPr>
            <a:xfrm flipV="1">
              <a:off x="1666800" y="4767120"/>
              <a:ext cx="12600" cy="28800"/>
            </a:xfrm>
            <a:prstGeom prst="line">
              <a:avLst/>
            </a:prstGeom>
            <a:ln w="28440">
              <a:solidFill>
                <a:srgbClr val="00ff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380" name=""/>
            <p:cNvSpPr/>
            <p:nvPr/>
          </p:nvSpPr>
          <p:spPr>
            <a:xfrm flipV="1">
              <a:off x="1679400" y="4752720"/>
              <a:ext cx="2880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381" name=""/>
            <p:cNvSpPr/>
            <p:nvPr/>
          </p:nvSpPr>
          <p:spPr>
            <a:xfrm>
              <a:off x="1708200" y="475308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82" name=""/>
            <p:cNvSpPr/>
            <p:nvPr/>
          </p:nvSpPr>
          <p:spPr>
            <a:xfrm>
              <a:off x="1722240" y="475308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83" name=""/>
            <p:cNvSpPr/>
            <p:nvPr/>
          </p:nvSpPr>
          <p:spPr>
            <a:xfrm>
              <a:off x="1736640" y="475308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84" name=""/>
            <p:cNvSpPr/>
            <p:nvPr/>
          </p:nvSpPr>
          <p:spPr>
            <a:xfrm flipV="1">
              <a:off x="1763640" y="4738680"/>
              <a:ext cx="144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385" name=""/>
            <p:cNvSpPr/>
            <p:nvPr/>
          </p:nvSpPr>
          <p:spPr>
            <a:xfrm>
              <a:off x="1778040" y="473868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86" name=""/>
            <p:cNvSpPr/>
            <p:nvPr/>
          </p:nvSpPr>
          <p:spPr>
            <a:xfrm flipV="1">
              <a:off x="1792080" y="4724280"/>
              <a:ext cx="270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387" name=""/>
            <p:cNvSpPr/>
            <p:nvPr/>
          </p:nvSpPr>
          <p:spPr>
            <a:xfrm>
              <a:off x="1819080" y="472428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88" name=""/>
            <p:cNvSpPr/>
            <p:nvPr/>
          </p:nvSpPr>
          <p:spPr>
            <a:xfrm>
              <a:off x="1833480" y="472428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89" name=""/>
            <p:cNvSpPr/>
            <p:nvPr/>
          </p:nvSpPr>
          <p:spPr>
            <a:xfrm>
              <a:off x="1860480" y="472428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90" name=""/>
            <p:cNvSpPr/>
            <p:nvPr/>
          </p:nvSpPr>
          <p:spPr>
            <a:xfrm>
              <a:off x="1874880" y="4724280"/>
              <a:ext cx="140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91" name=""/>
            <p:cNvSpPr/>
            <p:nvPr/>
          </p:nvSpPr>
          <p:spPr>
            <a:xfrm flipV="1">
              <a:off x="1888920" y="4709880"/>
              <a:ext cx="2700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392" name=""/>
            <p:cNvSpPr/>
            <p:nvPr/>
          </p:nvSpPr>
          <p:spPr>
            <a:xfrm flipV="1">
              <a:off x="1915920" y="4695840"/>
              <a:ext cx="144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393" name=""/>
            <p:cNvSpPr/>
            <p:nvPr/>
          </p:nvSpPr>
          <p:spPr>
            <a:xfrm flipV="1">
              <a:off x="1930320" y="4681440"/>
              <a:ext cx="2844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394" name=""/>
            <p:cNvSpPr/>
            <p:nvPr/>
          </p:nvSpPr>
          <p:spPr>
            <a:xfrm>
              <a:off x="1958760" y="4681440"/>
              <a:ext cx="1296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95" name=""/>
            <p:cNvSpPr/>
            <p:nvPr/>
          </p:nvSpPr>
          <p:spPr>
            <a:xfrm>
              <a:off x="1971720" y="4681440"/>
              <a:ext cx="140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96" name=""/>
            <p:cNvSpPr/>
            <p:nvPr/>
          </p:nvSpPr>
          <p:spPr>
            <a:xfrm>
              <a:off x="1985760" y="4681440"/>
              <a:ext cx="288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97" name=""/>
            <p:cNvSpPr/>
            <p:nvPr/>
          </p:nvSpPr>
          <p:spPr>
            <a:xfrm>
              <a:off x="2014560" y="4681440"/>
              <a:ext cx="126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98" name=""/>
            <p:cNvSpPr/>
            <p:nvPr/>
          </p:nvSpPr>
          <p:spPr>
            <a:xfrm>
              <a:off x="2027160" y="468144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99" name=""/>
            <p:cNvSpPr/>
            <p:nvPr/>
          </p:nvSpPr>
          <p:spPr>
            <a:xfrm flipV="1">
              <a:off x="2041560" y="4667040"/>
              <a:ext cx="2844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400" name=""/>
            <p:cNvSpPr/>
            <p:nvPr/>
          </p:nvSpPr>
          <p:spPr>
            <a:xfrm flipV="1">
              <a:off x="2070000" y="4653000"/>
              <a:ext cx="126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401" name=""/>
            <p:cNvSpPr/>
            <p:nvPr/>
          </p:nvSpPr>
          <p:spPr>
            <a:xfrm flipV="1">
              <a:off x="2082600" y="4638600"/>
              <a:ext cx="288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402" name=""/>
            <p:cNvSpPr/>
            <p:nvPr/>
          </p:nvSpPr>
          <p:spPr>
            <a:xfrm>
              <a:off x="2111400" y="4638600"/>
              <a:ext cx="140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03" name=""/>
            <p:cNvSpPr/>
            <p:nvPr/>
          </p:nvSpPr>
          <p:spPr>
            <a:xfrm>
              <a:off x="2125440" y="4638600"/>
              <a:ext cx="1296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04" name=""/>
            <p:cNvSpPr/>
            <p:nvPr/>
          </p:nvSpPr>
          <p:spPr>
            <a:xfrm>
              <a:off x="2138400" y="4638600"/>
              <a:ext cx="284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05" name=""/>
            <p:cNvSpPr/>
            <p:nvPr/>
          </p:nvSpPr>
          <p:spPr>
            <a:xfrm>
              <a:off x="2166840" y="463860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06" name=""/>
            <p:cNvSpPr/>
            <p:nvPr/>
          </p:nvSpPr>
          <p:spPr>
            <a:xfrm flipV="1">
              <a:off x="2181240" y="4624200"/>
              <a:ext cx="2700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407" name=""/>
            <p:cNvSpPr/>
            <p:nvPr/>
          </p:nvSpPr>
          <p:spPr>
            <a:xfrm>
              <a:off x="2208240" y="462456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08" name=""/>
            <p:cNvSpPr/>
            <p:nvPr/>
          </p:nvSpPr>
          <p:spPr>
            <a:xfrm>
              <a:off x="2222280" y="462456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09" name=""/>
            <p:cNvSpPr/>
            <p:nvPr/>
          </p:nvSpPr>
          <p:spPr>
            <a:xfrm>
              <a:off x="2236680" y="462456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10" name=""/>
            <p:cNvSpPr/>
            <p:nvPr/>
          </p:nvSpPr>
          <p:spPr>
            <a:xfrm>
              <a:off x="2263680" y="462456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11" name=""/>
            <p:cNvSpPr/>
            <p:nvPr/>
          </p:nvSpPr>
          <p:spPr>
            <a:xfrm>
              <a:off x="2278080" y="4624560"/>
              <a:ext cx="284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12" name=""/>
            <p:cNvSpPr/>
            <p:nvPr/>
          </p:nvSpPr>
          <p:spPr>
            <a:xfrm>
              <a:off x="2306520" y="4624560"/>
              <a:ext cx="126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13" name=""/>
            <p:cNvSpPr/>
            <p:nvPr/>
          </p:nvSpPr>
          <p:spPr>
            <a:xfrm>
              <a:off x="2319120" y="462456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14" name=""/>
            <p:cNvSpPr/>
            <p:nvPr/>
          </p:nvSpPr>
          <p:spPr>
            <a:xfrm flipV="1">
              <a:off x="2333520" y="4610160"/>
              <a:ext cx="2844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415" name=""/>
            <p:cNvSpPr/>
            <p:nvPr/>
          </p:nvSpPr>
          <p:spPr>
            <a:xfrm>
              <a:off x="2361960" y="4610160"/>
              <a:ext cx="1296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16" name=""/>
            <p:cNvSpPr/>
            <p:nvPr/>
          </p:nvSpPr>
          <p:spPr>
            <a:xfrm>
              <a:off x="2374920" y="461016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17" name=""/>
            <p:cNvSpPr/>
            <p:nvPr/>
          </p:nvSpPr>
          <p:spPr>
            <a:xfrm>
              <a:off x="2388960" y="4610160"/>
              <a:ext cx="288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18" name=""/>
            <p:cNvSpPr/>
            <p:nvPr/>
          </p:nvSpPr>
          <p:spPr>
            <a:xfrm flipV="1">
              <a:off x="2417760" y="4497120"/>
              <a:ext cx="12600" cy="112680"/>
            </a:xfrm>
            <a:prstGeom prst="line">
              <a:avLst/>
            </a:prstGeom>
            <a:ln w="28440">
              <a:solidFill>
                <a:srgbClr val="00ff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9" name=""/>
            <p:cNvSpPr/>
            <p:nvPr/>
          </p:nvSpPr>
          <p:spPr>
            <a:xfrm flipV="1">
              <a:off x="2430360" y="4483080"/>
              <a:ext cx="2844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420" name=""/>
            <p:cNvSpPr/>
            <p:nvPr/>
          </p:nvSpPr>
          <p:spPr>
            <a:xfrm>
              <a:off x="2458800" y="448308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21" name=""/>
            <p:cNvSpPr/>
            <p:nvPr/>
          </p:nvSpPr>
          <p:spPr>
            <a:xfrm>
              <a:off x="2473200" y="4483080"/>
              <a:ext cx="126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22" name=""/>
            <p:cNvSpPr/>
            <p:nvPr/>
          </p:nvSpPr>
          <p:spPr>
            <a:xfrm flipV="1">
              <a:off x="2485800" y="4468680"/>
              <a:ext cx="288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423" name=""/>
            <p:cNvSpPr/>
            <p:nvPr/>
          </p:nvSpPr>
          <p:spPr>
            <a:xfrm>
              <a:off x="2514600" y="4468680"/>
              <a:ext cx="140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24" name=""/>
            <p:cNvSpPr/>
            <p:nvPr/>
          </p:nvSpPr>
          <p:spPr>
            <a:xfrm>
              <a:off x="2528640" y="446868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25" name=""/>
            <p:cNvSpPr/>
            <p:nvPr/>
          </p:nvSpPr>
          <p:spPr>
            <a:xfrm flipV="1">
              <a:off x="2555640" y="4439880"/>
              <a:ext cx="14400" cy="28440"/>
            </a:xfrm>
            <a:prstGeom prst="line">
              <a:avLst/>
            </a:prstGeom>
            <a:ln w="28440">
              <a:solidFill>
                <a:srgbClr val="00ff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426" name=""/>
            <p:cNvSpPr/>
            <p:nvPr/>
          </p:nvSpPr>
          <p:spPr>
            <a:xfrm flipV="1">
              <a:off x="2570040" y="4397040"/>
              <a:ext cx="14400" cy="42840"/>
            </a:xfrm>
            <a:prstGeom prst="line">
              <a:avLst/>
            </a:prstGeom>
            <a:ln w="28440">
              <a:solidFill>
                <a:srgbClr val="00ff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27" name=""/>
            <p:cNvSpPr/>
            <p:nvPr/>
          </p:nvSpPr>
          <p:spPr>
            <a:xfrm flipV="1">
              <a:off x="2584440" y="4354200"/>
              <a:ext cx="27000" cy="42840"/>
            </a:xfrm>
            <a:prstGeom prst="line">
              <a:avLst/>
            </a:prstGeom>
            <a:ln w="28440">
              <a:solidFill>
                <a:srgbClr val="00ff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28" name=""/>
            <p:cNvSpPr/>
            <p:nvPr/>
          </p:nvSpPr>
          <p:spPr>
            <a:xfrm flipV="1">
              <a:off x="2611440" y="4311360"/>
              <a:ext cx="14040" cy="42840"/>
            </a:xfrm>
            <a:prstGeom prst="line">
              <a:avLst/>
            </a:prstGeom>
            <a:ln w="28440">
              <a:solidFill>
                <a:srgbClr val="00ff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29" name=""/>
            <p:cNvSpPr/>
            <p:nvPr/>
          </p:nvSpPr>
          <p:spPr>
            <a:xfrm flipV="1">
              <a:off x="2625480" y="4282920"/>
              <a:ext cx="14400" cy="28800"/>
            </a:xfrm>
            <a:prstGeom prst="line">
              <a:avLst/>
            </a:prstGeom>
            <a:ln w="28440">
              <a:solidFill>
                <a:srgbClr val="00ff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430" name=""/>
            <p:cNvSpPr/>
            <p:nvPr/>
          </p:nvSpPr>
          <p:spPr>
            <a:xfrm>
              <a:off x="2639880" y="428292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31" name=""/>
            <p:cNvSpPr/>
            <p:nvPr/>
          </p:nvSpPr>
          <p:spPr>
            <a:xfrm>
              <a:off x="2666880" y="428292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32" name=""/>
            <p:cNvSpPr/>
            <p:nvPr/>
          </p:nvSpPr>
          <p:spPr>
            <a:xfrm>
              <a:off x="2681280" y="4282920"/>
              <a:ext cx="284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33" name=""/>
            <p:cNvSpPr/>
            <p:nvPr/>
          </p:nvSpPr>
          <p:spPr>
            <a:xfrm>
              <a:off x="2709720" y="4282920"/>
              <a:ext cx="126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34" name=""/>
            <p:cNvSpPr/>
            <p:nvPr/>
          </p:nvSpPr>
          <p:spPr>
            <a:xfrm>
              <a:off x="2722320" y="428292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35" name=""/>
            <p:cNvSpPr/>
            <p:nvPr/>
          </p:nvSpPr>
          <p:spPr>
            <a:xfrm>
              <a:off x="2736720" y="4282920"/>
              <a:ext cx="284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36" name=""/>
            <p:cNvSpPr/>
            <p:nvPr/>
          </p:nvSpPr>
          <p:spPr>
            <a:xfrm>
              <a:off x="2765160" y="4282920"/>
              <a:ext cx="1296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37" name=""/>
            <p:cNvSpPr/>
            <p:nvPr/>
          </p:nvSpPr>
          <p:spPr>
            <a:xfrm>
              <a:off x="2778120" y="4282920"/>
              <a:ext cx="284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38" name=""/>
            <p:cNvSpPr/>
            <p:nvPr/>
          </p:nvSpPr>
          <p:spPr>
            <a:xfrm>
              <a:off x="2806560" y="428292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39" name=""/>
            <p:cNvSpPr/>
            <p:nvPr/>
          </p:nvSpPr>
          <p:spPr>
            <a:xfrm flipV="1">
              <a:off x="2820960" y="4211640"/>
              <a:ext cx="12600" cy="71280"/>
            </a:xfrm>
            <a:prstGeom prst="line">
              <a:avLst/>
            </a:prstGeom>
            <a:ln w="28440">
              <a:solidFill>
                <a:srgbClr val="00ff00"/>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40" name=""/>
            <p:cNvSpPr/>
            <p:nvPr/>
          </p:nvSpPr>
          <p:spPr>
            <a:xfrm flipV="1">
              <a:off x="2833560" y="4141800"/>
              <a:ext cx="28440" cy="69840"/>
            </a:xfrm>
            <a:prstGeom prst="line">
              <a:avLst/>
            </a:prstGeom>
            <a:ln w="28440">
              <a:solidFill>
                <a:srgbClr val="00ff0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441" name=""/>
            <p:cNvSpPr/>
            <p:nvPr/>
          </p:nvSpPr>
          <p:spPr>
            <a:xfrm>
              <a:off x="2862000" y="414180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42" name=""/>
            <p:cNvSpPr/>
            <p:nvPr/>
          </p:nvSpPr>
          <p:spPr>
            <a:xfrm>
              <a:off x="2876400" y="4141800"/>
              <a:ext cx="126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43" name=""/>
            <p:cNvSpPr/>
            <p:nvPr/>
          </p:nvSpPr>
          <p:spPr>
            <a:xfrm flipV="1">
              <a:off x="2889000" y="4127400"/>
              <a:ext cx="288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444" name=""/>
            <p:cNvSpPr/>
            <p:nvPr/>
          </p:nvSpPr>
          <p:spPr>
            <a:xfrm>
              <a:off x="2917800" y="4127400"/>
              <a:ext cx="140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45" name=""/>
            <p:cNvSpPr/>
            <p:nvPr/>
          </p:nvSpPr>
          <p:spPr>
            <a:xfrm>
              <a:off x="2931840" y="412740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46" name=""/>
            <p:cNvSpPr/>
            <p:nvPr/>
          </p:nvSpPr>
          <p:spPr>
            <a:xfrm>
              <a:off x="2958840" y="412740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47" name=""/>
            <p:cNvSpPr/>
            <p:nvPr/>
          </p:nvSpPr>
          <p:spPr>
            <a:xfrm flipV="1">
              <a:off x="2973240" y="4070520"/>
              <a:ext cx="14400" cy="56880"/>
            </a:xfrm>
            <a:prstGeom prst="line">
              <a:avLst/>
            </a:prstGeom>
            <a:ln w="28440">
              <a:solidFill>
                <a:srgbClr val="00ff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448" name=""/>
            <p:cNvSpPr/>
            <p:nvPr/>
          </p:nvSpPr>
          <p:spPr>
            <a:xfrm flipV="1">
              <a:off x="2987640" y="4056120"/>
              <a:ext cx="270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449" name=""/>
            <p:cNvSpPr/>
            <p:nvPr/>
          </p:nvSpPr>
          <p:spPr>
            <a:xfrm>
              <a:off x="3014640" y="405612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0" name=""/>
            <p:cNvSpPr/>
            <p:nvPr/>
          </p:nvSpPr>
          <p:spPr>
            <a:xfrm>
              <a:off x="3028680" y="405612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1" name=""/>
            <p:cNvSpPr/>
            <p:nvPr/>
          </p:nvSpPr>
          <p:spPr>
            <a:xfrm>
              <a:off x="3055680" y="405612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2" name=""/>
            <p:cNvSpPr/>
            <p:nvPr/>
          </p:nvSpPr>
          <p:spPr>
            <a:xfrm>
              <a:off x="3070080" y="405612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3" name=""/>
            <p:cNvSpPr/>
            <p:nvPr/>
          </p:nvSpPr>
          <p:spPr>
            <a:xfrm>
              <a:off x="3084480" y="405612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4" name=""/>
            <p:cNvSpPr/>
            <p:nvPr/>
          </p:nvSpPr>
          <p:spPr>
            <a:xfrm>
              <a:off x="3111480" y="405612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5" name=""/>
            <p:cNvSpPr/>
            <p:nvPr/>
          </p:nvSpPr>
          <p:spPr>
            <a:xfrm>
              <a:off x="3125520" y="4056120"/>
              <a:ext cx="288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6" name=""/>
            <p:cNvSpPr/>
            <p:nvPr/>
          </p:nvSpPr>
          <p:spPr>
            <a:xfrm>
              <a:off x="3154320" y="405612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7" name=""/>
            <p:cNvSpPr/>
            <p:nvPr/>
          </p:nvSpPr>
          <p:spPr>
            <a:xfrm>
              <a:off x="3168720" y="4056120"/>
              <a:ext cx="126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8" name=""/>
            <p:cNvSpPr/>
            <p:nvPr/>
          </p:nvSpPr>
          <p:spPr>
            <a:xfrm>
              <a:off x="3181320" y="4056120"/>
              <a:ext cx="284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9" name=""/>
            <p:cNvSpPr/>
            <p:nvPr/>
          </p:nvSpPr>
          <p:spPr>
            <a:xfrm>
              <a:off x="3209760" y="405612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60" name=""/>
            <p:cNvSpPr/>
            <p:nvPr/>
          </p:nvSpPr>
          <p:spPr>
            <a:xfrm flipV="1">
              <a:off x="3224160" y="4027320"/>
              <a:ext cx="12600" cy="28800"/>
            </a:xfrm>
            <a:prstGeom prst="line">
              <a:avLst/>
            </a:prstGeom>
            <a:ln w="28440">
              <a:solidFill>
                <a:srgbClr val="00ff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461" name=""/>
            <p:cNvSpPr/>
            <p:nvPr/>
          </p:nvSpPr>
          <p:spPr>
            <a:xfrm flipV="1">
              <a:off x="3236760" y="4012920"/>
              <a:ext cx="2844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462" name=""/>
            <p:cNvSpPr/>
            <p:nvPr/>
          </p:nvSpPr>
          <p:spPr>
            <a:xfrm>
              <a:off x="3265200" y="401328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63" name=""/>
            <p:cNvSpPr/>
            <p:nvPr/>
          </p:nvSpPr>
          <p:spPr>
            <a:xfrm flipV="1">
              <a:off x="3279600" y="3984480"/>
              <a:ext cx="27000" cy="28800"/>
            </a:xfrm>
            <a:prstGeom prst="line">
              <a:avLst/>
            </a:prstGeom>
            <a:ln w="28440">
              <a:solidFill>
                <a:srgbClr val="00ff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464" name=""/>
            <p:cNvSpPr/>
            <p:nvPr/>
          </p:nvSpPr>
          <p:spPr>
            <a:xfrm>
              <a:off x="3306600" y="398448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65" name=""/>
            <p:cNvSpPr/>
            <p:nvPr/>
          </p:nvSpPr>
          <p:spPr>
            <a:xfrm>
              <a:off x="3321000" y="398448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66" name=""/>
            <p:cNvSpPr/>
            <p:nvPr/>
          </p:nvSpPr>
          <p:spPr>
            <a:xfrm>
              <a:off x="3335400" y="3984480"/>
              <a:ext cx="266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67" name=""/>
            <p:cNvSpPr/>
            <p:nvPr/>
          </p:nvSpPr>
          <p:spPr>
            <a:xfrm>
              <a:off x="3362040" y="398448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68" name=""/>
            <p:cNvSpPr/>
            <p:nvPr/>
          </p:nvSpPr>
          <p:spPr>
            <a:xfrm>
              <a:off x="3376440" y="398448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69" name=""/>
            <p:cNvSpPr/>
            <p:nvPr/>
          </p:nvSpPr>
          <p:spPr>
            <a:xfrm flipV="1">
              <a:off x="3403440" y="3955680"/>
              <a:ext cx="14400" cy="28440"/>
            </a:xfrm>
            <a:prstGeom prst="line">
              <a:avLst/>
            </a:prstGeom>
            <a:ln w="28440">
              <a:solidFill>
                <a:srgbClr val="00ff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470" name=""/>
            <p:cNvSpPr/>
            <p:nvPr/>
          </p:nvSpPr>
          <p:spPr>
            <a:xfrm>
              <a:off x="3417840" y="395604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71" name=""/>
            <p:cNvSpPr/>
            <p:nvPr/>
          </p:nvSpPr>
          <p:spPr>
            <a:xfrm>
              <a:off x="3432240" y="3956040"/>
              <a:ext cx="266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72" name=""/>
            <p:cNvSpPr/>
            <p:nvPr/>
          </p:nvSpPr>
          <p:spPr>
            <a:xfrm>
              <a:off x="3458880" y="395604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73" name=""/>
            <p:cNvSpPr/>
            <p:nvPr/>
          </p:nvSpPr>
          <p:spPr>
            <a:xfrm>
              <a:off x="3473280" y="395604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74" name=""/>
            <p:cNvSpPr/>
            <p:nvPr/>
          </p:nvSpPr>
          <p:spPr>
            <a:xfrm flipV="1">
              <a:off x="3487680" y="3941640"/>
              <a:ext cx="270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475" name=""/>
            <p:cNvSpPr/>
            <p:nvPr/>
          </p:nvSpPr>
          <p:spPr>
            <a:xfrm>
              <a:off x="3514680" y="394164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76" name=""/>
            <p:cNvSpPr/>
            <p:nvPr/>
          </p:nvSpPr>
          <p:spPr>
            <a:xfrm flipV="1">
              <a:off x="3529080" y="3927240"/>
              <a:ext cx="2844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477" name=""/>
            <p:cNvSpPr/>
            <p:nvPr/>
          </p:nvSpPr>
          <p:spPr>
            <a:xfrm flipV="1">
              <a:off x="3557520" y="3870000"/>
              <a:ext cx="12600" cy="57240"/>
            </a:xfrm>
            <a:prstGeom prst="line">
              <a:avLst/>
            </a:prstGeom>
            <a:ln w="28440">
              <a:solidFill>
                <a:srgbClr val="00ff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78" name=""/>
            <p:cNvSpPr/>
            <p:nvPr/>
          </p:nvSpPr>
          <p:spPr>
            <a:xfrm flipV="1">
              <a:off x="3570120" y="3855960"/>
              <a:ext cx="144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479" name=""/>
            <p:cNvSpPr/>
            <p:nvPr/>
          </p:nvSpPr>
          <p:spPr>
            <a:xfrm>
              <a:off x="3584520" y="3855960"/>
              <a:ext cx="284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80" name=""/>
            <p:cNvSpPr/>
            <p:nvPr/>
          </p:nvSpPr>
          <p:spPr>
            <a:xfrm>
              <a:off x="3612960" y="385596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81" name=""/>
            <p:cNvSpPr/>
            <p:nvPr/>
          </p:nvSpPr>
          <p:spPr>
            <a:xfrm>
              <a:off x="3627360" y="385596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82" name=""/>
            <p:cNvSpPr/>
            <p:nvPr/>
          </p:nvSpPr>
          <p:spPr>
            <a:xfrm>
              <a:off x="3654360" y="385596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83" name=""/>
            <p:cNvSpPr/>
            <p:nvPr/>
          </p:nvSpPr>
          <p:spPr>
            <a:xfrm flipV="1">
              <a:off x="3668760" y="3812760"/>
              <a:ext cx="14040" cy="42840"/>
            </a:xfrm>
            <a:prstGeom prst="line">
              <a:avLst/>
            </a:prstGeom>
            <a:ln w="28440">
              <a:solidFill>
                <a:srgbClr val="00ff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84" name=""/>
            <p:cNvSpPr/>
            <p:nvPr/>
          </p:nvSpPr>
          <p:spPr>
            <a:xfrm flipV="1">
              <a:off x="3682800" y="3769920"/>
              <a:ext cx="27000" cy="42840"/>
            </a:xfrm>
            <a:prstGeom prst="line">
              <a:avLst/>
            </a:prstGeom>
            <a:ln w="28440">
              <a:solidFill>
                <a:srgbClr val="00ff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85" name=""/>
            <p:cNvSpPr/>
            <p:nvPr/>
          </p:nvSpPr>
          <p:spPr>
            <a:xfrm flipV="1">
              <a:off x="3709800" y="3742920"/>
              <a:ext cx="14400" cy="27000"/>
            </a:xfrm>
            <a:prstGeom prst="line">
              <a:avLst/>
            </a:prstGeom>
            <a:ln w="28440">
              <a:solidFill>
                <a:srgbClr val="00ff00"/>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486" name=""/>
            <p:cNvSpPr/>
            <p:nvPr/>
          </p:nvSpPr>
          <p:spPr>
            <a:xfrm>
              <a:off x="3724200" y="374328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87" name=""/>
            <p:cNvSpPr/>
            <p:nvPr/>
          </p:nvSpPr>
          <p:spPr>
            <a:xfrm>
              <a:off x="3738600" y="374328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88" name=""/>
            <p:cNvSpPr/>
            <p:nvPr/>
          </p:nvSpPr>
          <p:spPr>
            <a:xfrm flipV="1">
              <a:off x="3765600" y="3728880"/>
              <a:ext cx="1404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489" name=""/>
            <p:cNvSpPr/>
            <p:nvPr/>
          </p:nvSpPr>
          <p:spPr>
            <a:xfrm>
              <a:off x="3779640" y="372888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90" name=""/>
            <p:cNvSpPr/>
            <p:nvPr/>
          </p:nvSpPr>
          <p:spPr>
            <a:xfrm>
              <a:off x="3806640" y="372888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91" name=""/>
            <p:cNvSpPr/>
            <p:nvPr/>
          </p:nvSpPr>
          <p:spPr>
            <a:xfrm>
              <a:off x="3821040" y="372888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92" name=""/>
            <p:cNvSpPr/>
            <p:nvPr/>
          </p:nvSpPr>
          <p:spPr>
            <a:xfrm>
              <a:off x="3835440" y="372888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93" name=""/>
            <p:cNvSpPr/>
            <p:nvPr/>
          </p:nvSpPr>
          <p:spPr>
            <a:xfrm>
              <a:off x="3862440" y="3728880"/>
              <a:ext cx="140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94" name=""/>
            <p:cNvSpPr/>
            <p:nvPr/>
          </p:nvSpPr>
          <p:spPr>
            <a:xfrm>
              <a:off x="3876480" y="3728880"/>
              <a:ext cx="288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95" name=""/>
            <p:cNvSpPr/>
            <p:nvPr/>
          </p:nvSpPr>
          <p:spPr>
            <a:xfrm>
              <a:off x="3905280" y="3728880"/>
              <a:ext cx="126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96" name=""/>
            <p:cNvSpPr/>
            <p:nvPr/>
          </p:nvSpPr>
          <p:spPr>
            <a:xfrm>
              <a:off x="3917880" y="372888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97" name=""/>
            <p:cNvSpPr/>
            <p:nvPr/>
          </p:nvSpPr>
          <p:spPr>
            <a:xfrm>
              <a:off x="3932280" y="3728880"/>
              <a:ext cx="284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98" name=""/>
            <p:cNvSpPr/>
            <p:nvPr/>
          </p:nvSpPr>
          <p:spPr>
            <a:xfrm>
              <a:off x="3960720" y="3728880"/>
              <a:ext cx="126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99" name=""/>
            <p:cNvSpPr/>
            <p:nvPr/>
          </p:nvSpPr>
          <p:spPr>
            <a:xfrm>
              <a:off x="3973320" y="3728880"/>
              <a:ext cx="288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00" name=""/>
            <p:cNvSpPr/>
            <p:nvPr/>
          </p:nvSpPr>
          <p:spPr>
            <a:xfrm>
              <a:off x="4002120" y="3728880"/>
              <a:ext cx="140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01" name=""/>
            <p:cNvSpPr/>
            <p:nvPr/>
          </p:nvSpPr>
          <p:spPr>
            <a:xfrm>
              <a:off x="4016160" y="3728880"/>
              <a:ext cx="1296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02" name=""/>
            <p:cNvSpPr/>
            <p:nvPr/>
          </p:nvSpPr>
          <p:spPr>
            <a:xfrm>
              <a:off x="4029120" y="3728880"/>
              <a:ext cx="284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03" name=""/>
            <p:cNvSpPr/>
            <p:nvPr/>
          </p:nvSpPr>
          <p:spPr>
            <a:xfrm flipV="1">
              <a:off x="4057560" y="3657600"/>
              <a:ext cx="14400" cy="71280"/>
            </a:xfrm>
            <a:prstGeom prst="line">
              <a:avLst/>
            </a:prstGeom>
            <a:ln w="28440">
              <a:solidFill>
                <a:srgbClr val="00ff00"/>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04" name=""/>
            <p:cNvSpPr/>
            <p:nvPr/>
          </p:nvSpPr>
          <p:spPr>
            <a:xfrm>
              <a:off x="4071960" y="365760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05" name=""/>
            <p:cNvSpPr/>
            <p:nvPr/>
          </p:nvSpPr>
          <p:spPr>
            <a:xfrm flipV="1">
              <a:off x="4086000" y="3643200"/>
              <a:ext cx="270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06" name=""/>
            <p:cNvSpPr/>
            <p:nvPr/>
          </p:nvSpPr>
          <p:spPr>
            <a:xfrm flipV="1">
              <a:off x="4113000" y="3628800"/>
              <a:ext cx="1440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507" name=""/>
            <p:cNvSpPr/>
            <p:nvPr/>
          </p:nvSpPr>
          <p:spPr>
            <a:xfrm>
              <a:off x="4127400" y="362916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08" name=""/>
            <p:cNvSpPr/>
            <p:nvPr/>
          </p:nvSpPr>
          <p:spPr>
            <a:xfrm>
              <a:off x="4154400" y="362916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09" name=""/>
            <p:cNvSpPr/>
            <p:nvPr/>
          </p:nvSpPr>
          <p:spPr>
            <a:xfrm>
              <a:off x="4168800" y="362916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10" name=""/>
            <p:cNvSpPr/>
            <p:nvPr/>
          </p:nvSpPr>
          <p:spPr>
            <a:xfrm>
              <a:off x="4182840" y="362916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11" name=""/>
            <p:cNvSpPr/>
            <p:nvPr/>
          </p:nvSpPr>
          <p:spPr>
            <a:xfrm flipV="1">
              <a:off x="4209840" y="3600360"/>
              <a:ext cx="14400" cy="28800"/>
            </a:xfrm>
            <a:prstGeom prst="line">
              <a:avLst/>
            </a:prstGeom>
            <a:ln w="28440">
              <a:solidFill>
                <a:srgbClr val="00ff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grpSp>
      <p:grpSp>
        <p:nvGrpSpPr>
          <p:cNvPr id="512" name=""/>
          <p:cNvGrpSpPr/>
          <p:nvPr/>
        </p:nvGrpSpPr>
        <p:grpSpPr>
          <a:xfrm>
            <a:off x="915840" y="1450800"/>
            <a:ext cx="7062840" cy="3475080"/>
            <a:chOff x="915840" y="1450800"/>
            <a:chExt cx="7062840" cy="3475080"/>
          </a:xfrm>
        </p:grpSpPr>
        <p:sp>
          <p:nvSpPr>
            <p:cNvPr id="513" name=""/>
            <p:cNvSpPr/>
            <p:nvPr/>
          </p:nvSpPr>
          <p:spPr>
            <a:xfrm flipV="1">
              <a:off x="4224240" y="3585960"/>
              <a:ext cx="2844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514" name=""/>
            <p:cNvSpPr/>
            <p:nvPr/>
          </p:nvSpPr>
          <p:spPr>
            <a:xfrm flipV="1">
              <a:off x="4252680" y="3557520"/>
              <a:ext cx="12960" cy="28800"/>
            </a:xfrm>
            <a:prstGeom prst="line">
              <a:avLst/>
            </a:prstGeom>
            <a:ln w="28440">
              <a:solidFill>
                <a:srgbClr val="00ff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515" name=""/>
            <p:cNvSpPr/>
            <p:nvPr/>
          </p:nvSpPr>
          <p:spPr>
            <a:xfrm>
              <a:off x="4265640" y="3557520"/>
              <a:ext cx="140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16" name=""/>
            <p:cNvSpPr/>
            <p:nvPr/>
          </p:nvSpPr>
          <p:spPr>
            <a:xfrm>
              <a:off x="4279680" y="3557520"/>
              <a:ext cx="288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17" name=""/>
            <p:cNvSpPr/>
            <p:nvPr/>
          </p:nvSpPr>
          <p:spPr>
            <a:xfrm flipV="1">
              <a:off x="4308480" y="3543120"/>
              <a:ext cx="1260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518" name=""/>
            <p:cNvSpPr/>
            <p:nvPr/>
          </p:nvSpPr>
          <p:spPr>
            <a:xfrm>
              <a:off x="4321080" y="354348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19" name=""/>
            <p:cNvSpPr/>
            <p:nvPr/>
          </p:nvSpPr>
          <p:spPr>
            <a:xfrm>
              <a:off x="4335480" y="3543480"/>
              <a:ext cx="284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20" name=""/>
            <p:cNvSpPr/>
            <p:nvPr/>
          </p:nvSpPr>
          <p:spPr>
            <a:xfrm>
              <a:off x="4363920" y="3543480"/>
              <a:ext cx="126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21" name=""/>
            <p:cNvSpPr/>
            <p:nvPr/>
          </p:nvSpPr>
          <p:spPr>
            <a:xfrm flipV="1">
              <a:off x="4376520" y="3044520"/>
              <a:ext cx="28800" cy="498600"/>
            </a:xfrm>
            <a:prstGeom prst="line">
              <a:avLst/>
            </a:prstGeom>
            <a:ln w="28440">
              <a:solidFill>
                <a:srgbClr val="00ff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2" name=""/>
            <p:cNvSpPr/>
            <p:nvPr/>
          </p:nvSpPr>
          <p:spPr>
            <a:xfrm>
              <a:off x="4405320" y="304488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23" name=""/>
            <p:cNvSpPr/>
            <p:nvPr/>
          </p:nvSpPr>
          <p:spPr>
            <a:xfrm>
              <a:off x="4419360" y="3044880"/>
              <a:ext cx="1296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24" name=""/>
            <p:cNvSpPr/>
            <p:nvPr/>
          </p:nvSpPr>
          <p:spPr>
            <a:xfrm>
              <a:off x="4432320" y="3044880"/>
              <a:ext cx="284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25" name=""/>
            <p:cNvSpPr/>
            <p:nvPr/>
          </p:nvSpPr>
          <p:spPr>
            <a:xfrm>
              <a:off x="4460760" y="304488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26" name=""/>
            <p:cNvSpPr/>
            <p:nvPr/>
          </p:nvSpPr>
          <p:spPr>
            <a:xfrm flipV="1">
              <a:off x="4475160" y="3030480"/>
              <a:ext cx="270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27" name=""/>
            <p:cNvSpPr/>
            <p:nvPr/>
          </p:nvSpPr>
          <p:spPr>
            <a:xfrm flipV="1">
              <a:off x="4502160" y="2987280"/>
              <a:ext cx="14040" cy="42840"/>
            </a:xfrm>
            <a:prstGeom prst="line">
              <a:avLst/>
            </a:prstGeom>
            <a:ln w="28440">
              <a:solidFill>
                <a:srgbClr val="00ff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528" name=""/>
            <p:cNvSpPr/>
            <p:nvPr/>
          </p:nvSpPr>
          <p:spPr>
            <a:xfrm>
              <a:off x="4516200" y="298764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29" name=""/>
            <p:cNvSpPr/>
            <p:nvPr/>
          </p:nvSpPr>
          <p:spPr>
            <a:xfrm>
              <a:off x="4530600" y="298764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30" name=""/>
            <p:cNvSpPr/>
            <p:nvPr/>
          </p:nvSpPr>
          <p:spPr>
            <a:xfrm>
              <a:off x="4557600" y="298764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31" name=""/>
            <p:cNvSpPr/>
            <p:nvPr/>
          </p:nvSpPr>
          <p:spPr>
            <a:xfrm flipV="1">
              <a:off x="4572000" y="2944440"/>
              <a:ext cx="14040" cy="42840"/>
            </a:xfrm>
            <a:prstGeom prst="line">
              <a:avLst/>
            </a:prstGeom>
            <a:ln w="28440">
              <a:solidFill>
                <a:srgbClr val="00ff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532" name=""/>
            <p:cNvSpPr/>
            <p:nvPr/>
          </p:nvSpPr>
          <p:spPr>
            <a:xfrm flipV="1">
              <a:off x="4586040" y="2917440"/>
              <a:ext cx="27000" cy="27000"/>
            </a:xfrm>
            <a:prstGeom prst="line">
              <a:avLst/>
            </a:prstGeom>
            <a:ln w="28440">
              <a:solidFill>
                <a:srgbClr val="00ff00"/>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33" name=""/>
            <p:cNvSpPr/>
            <p:nvPr/>
          </p:nvSpPr>
          <p:spPr>
            <a:xfrm>
              <a:off x="4613040" y="291780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34" name=""/>
            <p:cNvSpPr/>
            <p:nvPr/>
          </p:nvSpPr>
          <p:spPr>
            <a:xfrm flipV="1">
              <a:off x="4627440" y="2903400"/>
              <a:ext cx="2844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35" name=""/>
            <p:cNvSpPr/>
            <p:nvPr/>
          </p:nvSpPr>
          <p:spPr>
            <a:xfrm>
              <a:off x="4655880" y="2903400"/>
              <a:ext cx="1296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36" name=""/>
            <p:cNvSpPr/>
            <p:nvPr/>
          </p:nvSpPr>
          <p:spPr>
            <a:xfrm>
              <a:off x="4668840" y="2903400"/>
              <a:ext cx="140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37" name=""/>
            <p:cNvSpPr/>
            <p:nvPr/>
          </p:nvSpPr>
          <p:spPr>
            <a:xfrm>
              <a:off x="4682880" y="2903400"/>
              <a:ext cx="288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38" name=""/>
            <p:cNvSpPr/>
            <p:nvPr/>
          </p:nvSpPr>
          <p:spPr>
            <a:xfrm>
              <a:off x="4711680" y="2903400"/>
              <a:ext cx="126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39" name=""/>
            <p:cNvSpPr/>
            <p:nvPr/>
          </p:nvSpPr>
          <p:spPr>
            <a:xfrm flipV="1">
              <a:off x="4724280" y="2874600"/>
              <a:ext cx="28440" cy="28440"/>
            </a:xfrm>
            <a:prstGeom prst="line">
              <a:avLst/>
            </a:prstGeom>
            <a:ln w="28440">
              <a:solidFill>
                <a:srgbClr val="00ff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540" name=""/>
            <p:cNvSpPr/>
            <p:nvPr/>
          </p:nvSpPr>
          <p:spPr>
            <a:xfrm>
              <a:off x="4752720" y="287496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41" name=""/>
            <p:cNvSpPr/>
            <p:nvPr/>
          </p:nvSpPr>
          <p:spPr>
            <a:xfrm>
              <a:off x="4767120" y="2874960"/>
              <a:ext cx="126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42" name=""/>
            <p:cNvSpPr/>
            <p:nvPr/>
          </p:nvSpPr>
          <p:spPr>
            <a:xfrm>
              <a:off x="4779720" y="2874960"/>
              <a:ext cx="288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43" name=""/>
            <p:cNvSpPr/>
            <p:nvPr/>
          </p:nvSpPr>
          <p:spPr>
            <a:xfrm>
              <a:off x="4808520" y="287496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44" name=""/>
            <p:cNvSpPr/>
            <p:nvPr/>
          </p:nvSpPr>
          <p:spPr>
            <a:xfrm>
              <a:off x="4822560" y="2874960"/>
              <a:ext cx="1296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45" name=""/>
            <p:cNvSpPr/>
            <p:nvPr/>
          </p:nvSpPr>
          <p:spPr>
            <a:xfrm>
              <a:off x="4835520" y="2874960"/>
              <a:ext cx="284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46" name=""/>
            <p:cNvSpPr/>
            <p:nvPr/>
          </p:nvSpPr>
          <p:spPr>
            <a:xfrm flipV="1">
              <a:off x="4863960" y="2831760"/>
              <a:ext cx="14400" cy="42840"/>
            </a:xfrm>
            <a:prstGeom prst="line">
              <a:avLst/>
            </a:prstGeom>
            <a:ln w="28440">
              <a:solidFill>
                <a:srgbClr val="00ff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547" name=""/>
            <p:cNvSpPr/>
            <p:nvPr/>
          </p:nvSpPr>
          <p:spPr>
            <a:xfrm flipV="1">
              <a:off x="4878360" y="2817720"/>
              <a:ext cx="270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48" name=""/>
            <p:cNvSpPr/>
            <p:nvPr/>
          </p:nvSpPr>
          <p:spPr>
            <a:xfrm>
              <a:off x="4905360" y="2817720"/>
              <a:ext cx="140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49" name=""/>
            <p:cNvSpPr/>
            <p:nvPr/>
          </p:nvSpPr>
          <p:spPr>
            <a:xfrm>
              <a:off x="4919400" y="281772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50" name=""/>
            <p:cNvSpPr/>
            <p:nvPr/>
          </p:nvSpPr>
          <p:spPr>
            <a:xfrm>
              <a:off x="4933800" y="281772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51" name=""/>
            <p:cNvSpPr/>
            <p:nvPr/>
          </p:nvSpPr>
          <p:spPr>
            <a:xfrm>
              <a:off x="4960800" y="281772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52" name=""/>
            <p:cNvSpPr/>
            <p:nvPr/>
          </p:nvSpPr>
          <p:spPr>
            <a:xfrm>
              <a:off x="4975200" y="281772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53" name=""/>
            <p:cNvSpPr/>
            <p:nvPr/>
          </p:nvSpPr>
          <p:spPr>
            <a:xfrm flipV="1">
              <a:off x="5002200" y="2803320"/>
              <a:ext cx="1404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554" name=""/>
            <p:cNvSpPr/>
            <p:nvPr/>
          </p:nvSpPr>
          <p:spPr>
            <a:xfrm flipV="1">
              <a:off x="5016240" y="2789280"/>
              <a:ext cx="144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55" name=""/>
            <p:cNvSpPr/>
            <p:nvPr/>
          </p:nvSpPr>
          <p:spPr>
            <a:xfrm flipV="1">
              <a:off x="5030640" y="2774880"/>
              <a:ext cx="2844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56" name=""/>
            <p:cNvSpPr/>
            <p:nvPr/>
          </p:nvSpPr>
          <p:spPr>
            <a:xfrm flipV="1">
              <a:off x="5059080" y="2760480"/>
              <a:ext cx="1296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557" name=""/>
            <p:cNvSpPr/>
            <p:nvPr/>
          </p:nvSpPr>
          <p:spPr>
            <a:xfrm>
              <a:off x="5072040" y="2760840"/>
              <a:ext cx="284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58" name=""/>
            <p:cNvSpPr/>
            <p:nvPr/>
          </p:nvSpPr>
          <p:spPr>
            <a:xfrm>
              <a:off x="5100480" y="276084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59" name=""/>
            <p:cNvSpPr/>
            <p:nvPr/>
          </p:nvSpPr>
          <p:spPr>
            <a:xfrm>
              <a:off x="5114880" y="2760840"/>
              <a:ext cx="126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60" name=""/>
            <p:cNvSpPr/>
            <p:nvPr/>
          </p:nvSpPr>
          <p:spPr>
            <a:xfrm flipV="1">
              <a:off x="5127480" y="2746440"/>
              <a:ext cx="2844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61" name=""/>
            <p:cNvSpPr/>
            <p:nvPr/>
          </p:nvSpPr>
          <p:spPr>
            <a:xfrm>
              <a:off x="5155920" y="274644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62" name=""/>
            <p:cNvSpPr/>
            <p:nvPr/>
          </p:nvSpPr>
          <p:spPr>
            <a:xfrm flipV="1">
              <a:off x="5170320" y="2717640"/>
              <a:ext cx="12600" cy="28800"/>
            </a:xfrm>
            <a:prstGeom prst="line">
              <a:avLst/>
            </a:prstGeom>
            <a:ln w="28440">
              <a:solidFill>
                <a:srgbClr val="00ff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563" name=""/>
            <p:cNvSpPr/>
            <p:nvPr/>
          </p:nvSpPr>
          <p:spPr>
            <a:xfrm>
              <a:off x="5182920" y="2717640"/>
              <a:ext cx="288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64" name=""/>
            <p:cNvSpPr/>
            <p:nvPr/>
          </p:nvSpPr>
          <p:spPr>
            <a:xfrm>
              <a:off x="5211720" y="271764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65" name=""/>
            <p:cNvSpPr/>
            <p:nvPr/>
          </p:nvSpPr>
          <p:spPr>
            <a:xfrm>
              <a:off x="5226120" y="2717640"/>
              <a:ext cx="266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66" name=""/>
            <p:cNvSpPr/>
            <p:nvPr/>
          </p:nvSpPr>
          <p:spPr>
            <a:xfrm>
              <a:off x="5252760" y="271764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67" name=""/>
            <p:cNvSpPr/>
            <p:nvPr/>
          </p:nvSpPr>
          <p:spPr>
            <a:xfrm flipV="1">
              <a:off x="5267160" y="2703240"/>
              <a:ext cx="1440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568" name=""/>
            <p:cNvSpPr/>
            <p:nvPr/>
          </p:nvSpPr>
          <p:spPr>
            <a:xfrm>
              <a:off x="5281560" y="270360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69" name=""/>
            <p:cNvSpPr/>
            <p:nvPr/>
          </p:nvSpPr>
          <p:spPr>
            <a:xfrm flipV="1">
              <a:off x="5308560" y="2689200"/>
              <a:ext cx="1404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70" name=""/>
            <p:cNvSpPr/>
            <p:nvPr/>
          </p:nvSpPr>
          <p:spPr>
            <a:xfrm>
              <a:off x="5322600" y="268920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71" name=""/>
            <p:cNvSpPr/>
            <p:nvPr/>
          </p:nvSpPr>
          <p:spPr>
            <a:xfrm>
              <a:off x="5349600" y="268920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72" name=""/>
            <p:cNvSpPr/>
            <p:nvPr/>
          </p:nvSpPr>
          <p:spPr>
            <a:xfrm>
              <a:off x="5364000" y="268920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73" name=""/>
            <p:cNvSpPr/>
            <p:nvPr/>
          </p:nvSpPr>
          <p:spPr>
            <a:xfrm flipV="1">
              <a:off x="5378400" y="2674800"/>
              <a:ext cx="270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74" name=""/>
            <p:cNvSpPr/>
            <p:nvPr/>
          </p:nvSpPr>
          <p:spPr>
            <a:xfrm>
              <a:off x="5405400" y="2674800"/>
              <a:ext cx="140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75" name=""/>
            <p:cNvSpPr/>
            <p:nvPr/>
          </p:nvSpPr>
          <p:spPr>
            <a:xfrm>
              <a:off x="5419440" y="267480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76" name=""/>
            <p:cNvSpPr/>
            <p:nvPr/>
          </p:nvSpPr>
          <p:spPr>
            <a:xfrm flipV="1">
              <a:off x="5433840" y="2660400"/>
              <a:ext cx="2700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577" name=""/>
            <p:cNvSpPr/>
            <p:nvPr/>
          </p:nvSpPr>
          <p:spPr>
            <a:xfrm>
              <a:off x="5460840" y="266076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78" name=""/>
            <p:cNvSpPr/>
            <p:nvPr/>
          </p:nvSpPr>
          <p:spPr>
            <a:xfrm>
              <a:off x="5475240" y="2660760"/>
              <a:ext cx="284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79" name=""/>
            <p:cNvSpPr/>
            <p:nvPr/>
          </p:nvSpPr>
          <p:spPr>
            <a:xfrm>
              <a:off x="5503680" y="266076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80" name=""/>
            <p:cNvSpPr/>
            <p:nvPr/>
          </p:nvSpPr>
          <p:spPr>
            <a:xfrm>
              <a:off x="5518080" y="2660760"/>
              <a:ext cx="126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81" name=""/>
            <p:cNvSpPr/>
            <p:nvPr/>
          </p:nvSpPr>
          <p:spPr>
            <a:xfrm>
              <a:off x="5530680" y="2660760"/>
              <a:ext cx="288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82" name=""/>
            <p:cNvSpPr/>
            <p:nvPr/>
          </p:nvSpPr>
          <p:spPr>
            <a:xfrm>
              <a:off x="5559480" y="266076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83" name=""/>
            <p:cNvSpPr/>
            <p:nvPr/>
          </p:nvSpPr>
          <p:spPr>
            <a:xfrm>
              <a:off x="5573520" y="266076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84" name=""/>
            <p:cNvSpPr/>
            <p:nvPr/>
          </p:nvSpPr>
          <p:spPr>
            <a:xfrm flipV="1">
              <a:off x="5600520" y="2603160"/>
              <a:ext cx="14400" cy="57240"/>
            </a:xfrm>
            <a:prstGeom prst="line">
              <a:avLst/>
            </a:prstGeom>
            <a:ln w="28440">
              <a:solidFill>
                <a:srgbClr val="00ff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585" name=""/>
            <p:cNvSpPr/>
            <p:nvPr/>
          </p:nvSpPr>
          <p:spPr>
            <a:xfrm>
              <a:off x="5614920" y="260352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86" name=""/>
            <p:cNvSpPr/>
            <p:nvPr/>
          </p:nvSpPr>
          <p:spPr>
            <a:xfrm>
              <a:off x="5629320" y="260352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87" name=""/>
            <p:cNvSpPr/>
            <p:nvPr/>
          </p:nvSpPr>
          <p:spPr>
            <a:xfrm flipV="1">
              <a:off x="5656320" y="2589120"/>
              <a:ext cx="1404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88" name=""/>
            <p:cNvSpPr/>
            <p:nvPr/>
          </p:nvSpPr>
          <p:spPr>
            <a:xfrm>
              <a:off x="5670360" y="258912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89" name=""/>
            <p:cNvSpPr/>
            <p:nvPr/>
          </p:nvSpPr>
          <p:spPr>
            <a:xfrm>
              <a:off x="5684760" y="258912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90" name=""/>
            <p:cNvSpPr/>
            <p:nvPr/>
          </p:nvSpPr>
          <p:spPr>
            <a:xfrm flipV="1">
              <a:off x="5711760" y="2574720"/>
              <a:ext cx="1440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591" name=""/>
            <p:cNvSpPr/>
            <p:nvPr/>
          </p:nvSpPr>
          <p:spPr>
            <a:xfrm flipV="1">
              <a:off x="5726160" y="2560680"/>
              <a:ext cx="270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92" name=""/>
            <p:cNvSpPr/>
            <p:nvPr/>
          </p:nvSpPr>
          <p:spPr>
            <a:xfrm>
              <a:off x="5753160" y="256068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3" name=""/>
            <p:cNvSpPr/>
            <p:nvPr/>
          </p:nvSpPr>
          <p:spPr>
            <a:xfrm>
              <a:off x="5767200" y="256068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4" name=""/>
            <p:cNvSpPr/>
            <p:nvPr/>
          </p:nvSpPr>
          <p:spPr>
            <a:xfrm>
              <a:off x="5781600" y="256068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5" name=""/>
            <p:cNvSpPr/>
            <p:nvPr/>
          </p:nvSpPr>
          <p:spPr>
            <a:xfrm>
              <a:off x="5808600" y="256068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6" name=""/>
            <p:cNvSpPr/>
            <p:nvPr/>
          </p:nvSpPr>
          <p:spPr>
            <a:xfrm>
              <a:off x="5823000" y="2560680"/>
              <a:ext cx="284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7" name=""/>
            <p:cNvSpPr/>
            <p:nvPr/>
          </p:nvSpPr>
          <p:spPr>
            <a:xfrm>
              <a:off x="5851440" y="2560680"/>
              <a:ext cx="126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8" name=""/>
            <p:cNvSpPr/>
            <p:nvPr/>
          </p:nvSpPr>
          <p:spPr>
            <a:xfrm>
              <a:off x="5864040" y="256068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9" name=""/>
            <p:cNvSpPr/>
            <p:nvPr/>
          </p:nvSpPr>
          <p:spPr>
            <a:xfrm>
              <a:off x="5878440" y="2560680"/>
              <a:ext cx="284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00" name=""/>
            <p:cNvSpPr/>
            <p:nvPr/>
          </p:nvSpPr>
          <p:spPr>
            <a:xfrm>
              <a:off x="5906880" y="2560680"/>
              <a:ext cx="1296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01" name=""/>
            <p:cNvSpPr/>
            <p:nvPr/>
          </p:nvSpPr>
          <p:spPr>
            <a:xfrm>
              <a:off x="5919840" y="2560680"/>
              <a:ext cx="284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02" name=""/>
            <p:cNvSpPr/>
            <p:nvPr/>
          </p:nvSpPr>
          <p:spPr>
            <a:xfrm>
              <a:off x="5948280" y="256068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03" name=""/>
            <p:cNvSpPr/>
            <p:nvPr/>
          </p:nvSpPr>
          <p:spPr>
            <a:xfrm>
              <a:off x="5962680" y="256068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04" name=""/>
            <p:cNvSpPr/>
            <p:nvPr/>
          </p:nvSpPr>
          <p:spPr>
            <a:xfrm>
              <a:off x="5976720" y="256068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05" name=""/>
            <p:cNvSpPr/>
            <p:nvPr/>
          </p:nvSpPr>
          <p:spPr>
            <a:xfrm>
              <a:off x="6003720" y="256068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06" name=""/>
            <p:cNvSpPr/>
            <p:nvPr/>
          </p:nvSpPr>
          <p:spPr>
            <a:xfrm>
              <a:off x="6018120" y="256068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07" name=""/>
            <p:cNvSpPr/>
            <p:nvPr/>
          </p:nvSpPr>
          <p:spPr>
            <a:xfrm>
              <a:off x="6032520" y="256068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08" name=""/>
            <p:cNvSpPr/>
            <p:nvPr/>
          </p:nvSpPr>
          <p:spPr>
            <a:xfrm flipV="1">
              <a:off x="6059520" y="2546280"/>
              <a:ext cx="1404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09" name=""/>
            <p:cNvSpPr/>
            <p:nvPr/>
          </p:nvSpPr>
          <p:spPr>
            <a:xfrm>
              <a:off x="6073560" y="254628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10" name=""/>
            <p:cNvSpPr/>
            <p:nvPr/>
          </p:nvSpPr>
          <p:spPr>
            <a:xfrm>
              <a:off x="6100560" y="254628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11" name=""/>
            <p:cNvSpPr/>
            <p:nvPr/>
          </p:nvSpPr>
          <p:spPr>
            <a:xfrm flipV="1">
              <a:off x="6114960" y="2531880"/>
              <a:ext cx="1440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612" name=""/>
            <p:cNvSpPr/>
            <p:nvPr/>
          </p:nvSpPr>
          <p:spPr>
            <a:xfrm>
              <a:off x="6129360" y="253224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13" name=""/>
            <p:cNvSpPr/>
            <p:nvPr/>
          </p:nvSpPr>
          <p:spPr>
            <a:xfrm>
              <a:off x="6156360" y="253224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14" name=""/>
            <p:cNvSpPr/>
            <p:nvPr/>
          </p:nvSpPr>
          <p:spPr>
            <a:xfrm>
              <a:off x="6170400" y="2532240"/>
              <a:ext cx="288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15" name=""/>
            <p:cNvSpPr/>
            <p:nvPr/>
          </p:nvSpPr>
          <p:spPr>
            <a:xfrm>
              <a:off x="6199200" y="2532240"/>
              <a:ext cx="126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16" name=""/>
            <p:cNvSpPr/>
            <p:nvPr/>
          </p:nvSpPr>
          <p:spPr>
            <a:xfrm>
              <a:off x="6211800" y="253224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17" name=""/>
            <p:cNvSpPr/>
            <p:nvPr/>
          </p:nvSpPr>
          <p:spPr>
            <a:xfrm flipV="1">
              <a:off x="6226200" y="2519280"/>
              <a:ext cx="28440" cy="12960"/>
            </a:xfrm>
            <a:prstGeom prst="line">
              <a:avLst/>
            </a:prstGeom>
            <a:ln w="28440">
              <a:solidFill>
                <a:srgbClr val="00ff00"/>
              </a:solidFill>
              <a:miter/>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618" name=""/>
            <p:cNvSpPr/>
            <p:nvPr/>
          </p:nvSpPr>
          <p:spPr>
            <a:xfrm flipV="1">
              <a:off x="6254640" y="2504880"/>
              <a:ext cx="1260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619" name=""/>
            <p:cNvSpPr/>
            <p:nvPr/>
          </p:nvSpPr>
          <p:spPr>
            <a:xfrm>
              <a:off x="6267240" y="250524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20" name=""/>
            <p:cNvSpPr/>
            <p:nvPr/>
          </p:nvSpPr>
          <p:spPr>
            <a:xfrm>
              <a:off x="6281640" y="2505240"/>
              <a:ext cx="284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21" name=""/>
            <p:cNvSpPr/>
            <p:nvPr/>
          </p:nvSpPr>
          <p:spPr>
            <a:xfrm>
              <a:off x="6310080" y="2505240"/>
              <a:ext cx="1296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22" name=""/>
            <p:cNvSpPr/>
            <p:nvPr/>
          </p:nvSpPr>
          <p:spPr>
            <a:xfrm>
              <a:off x="6323040" y="2505240"/>
              <a:ext cx="284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23" name=""/>
            <p:cNvSpPr/>
            <p:nvPr/>
          </p:nvSpPr>
          <p:spPr>
            <a:xfrm flipV="1">
              <a:off x="6351480" y="2476440"/>
              <a:ext cx="14400" cy="28800"/>
            </a:xfrm>
            <a:prstGeom prst="line">
              <a:avLst/>
            </a:prstGeom>
            <a:ln w="28440">
              <a:solidFill>
                <a:srgbClr val="00ff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624" name=""/>
            <p:cNvSpPr/>
            <p:nvPr/>
          </p:nvSpPr>
          <p:spPr>
            <a:xfrm flipV="1">
              <a:off x="6365880" y="2447640"/>
              <a:ext cx="12600" cy="28440"/>
            </a:xfrm>
            <a:prstGeom prst="line">
              <a:avLst/>
            </a:prstGeom>
            <a:ln w="28440">
              <a:solidFill>
                <a:srgbClr val="00ff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625" name=""/>
            <p:cNvSpPr/>
            <p:nvPr/>
          </p:nvSpPr>
          <p:spPr>
            <a:xfrm flipV="1">
              <a:off x="6378480" y="2419200"/>
              <a:ext cx="28440" cy="28800"/>
            </a:xfrm>
            <a:prstGeom prst="line">
              <a:avLst/>
            </a:prstGeom>
            <a:ln w="28440">
              <a:solidFill>
                <a:srgbClr val="00ff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626" name=""/>
            <p:cNvSpPr/>
            <p:nvPr/>
          </p:nvSpPr>
          <p:spPr>
            <a:xfrm>
              <a:off x="6406920" y="241920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27" name=""/>
            <p:cNvSpPr/>
            <p:nvPr/>
          </p:nvSpPr>
          <p:spPr>
            <a:xfrm>
              <a:off x="6421320" y="241920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28" name=""/>
            <p:cNvSpPr/>
            <p:nvPr/>
          </p:nvSpPr>
          <p:spPr>
            <a:xfrm>
              <a:off x="6448320" y="241920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29" name=""/>
            <p:cNvSpPr/>
            <p:nvPr/>
          </p:nvSpPr>
          <p:spPr>
            <a:xfrm>
              <a:off x="6462720" y="2419200"/>
              <a:ext cx="140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30" name=""/>
            <p:cNvSpPr/>
            <p:nvPr/>
          </p:nvSpPr>
          <p:spPr>
            <a:xfrm>
              <a:off x="6476760" y="241920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31" name=""/>
            <p:cNvSpPr/>
            <p:nvPr/>
          </p:nvSpPr>
          <p:spPr>
            <a:xfrm>
              <a:off x="6503760" y="241920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32" name=""/>
            <p:cNvSpPr/>
            <p:nvPr/>
          </p:nvSpPr>
          <p:spPr>
            <a:xfrm flipV="1">
              <a:off x="6518160" y="2362320"/>
              <a:ext cx="14400" cy="56880"/>
            </a:xfrm>
            <a:prstGeom prst="line">
              <a:avLst/>
            </a:prstGeom>
            <a:ln w="28440">
              <a:solidFill>
                <a:srgbClr val="00ff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633" name=""/>
            <p:cNvSpPr/>
            <p:nvPr/>
          </p:nvSpPr>
          <p:spPr>
            <a:xfrm>
              <a:off x="6532560" y="236232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34" name=""/>
            <p:cNvSpPr/>
            <p:nvPr/>
          </p:nvSpPr>
          <p:spPr>
            <a:xfrm>
              <a:off x="6559560" y="236232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35" name=""/>
            <p:cNvSpPr/>
            <p:nvPr/>
          </p:nvSpPr>
          <p:spPr>
            <a:xfrm>
              <a:off x="6573600" y="2362320"/>
              <a:ext cx="288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36" name=""/>
            <p:cNvSpPr/>
            <p:nvPr/>
          </p:nvSpPr>
          <p:spPr>
            <a:xfrm flipV="1">
              <a:off x="6602400" y="2347920"/>
              <a:ext cx="126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37" name=""/>
            <p:cNvSpPr/>
            <p:nvPr/>
          </p:nvSpPr>
          <p:spPr>
            <a:xfrm flipV="1">
              <a:off x="6615000" y="2333520"/>
              <a:ext cx="144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38" name=""/>
            <p:cNvSpPr/>
            <p:nvPr/>
          </p:nvSpPr>
          <p:spPr>
            <a:xfrm flipV="1">
              <a:off x="6629400" y="2319120"/>
              <a:ext cx="2844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639" name=""/>
            <p:cNvSpPr/>
            <p:nvPr/>
          </p:nvSpPr>
          <p:spPr>
            <a:xfrm>
              <a:off x="6657840" y="2319480"/>
              <a:ext cx="126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40" name=""/>
            <p:cNvSpPr/>
            <p:nvPr/>
          </p:nvSpPr>
          <p:spPr>
            <a:xfrm flipV="1">
              <a:off x="6670440" y="2305080"/>
              <a:ext cx="288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41" name=""/>
            <p:cNvSpPr/>
            <p:nvPr/>
          </p:nvSpPr>
          <p:spPr>
            <a:xfrm>
              <a:off x="6699240" y="230508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42" name=""/>
            <p:cNvSpPr/>
            <p:nvPr/>
          </p:nvSpPr>
          <p:spPr>
            <a:xfrm>
              <a:off x="6713280" y="2305080"/>
              <a:ext cx="1296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43" name=""/>
            <p:cNvSpPr/>
            <p:nvPr/>
          </p:nvSpPr>
          <p:spPr>
            <a:xfrm>
              <a:off x="6726240" y="2305080"/>
              <a:ext cx="284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44" name=""/>
            <p:cNvSpPr/>
            <p:nvPr/>
          </p:nvSpPr>
          <p:spPr>
            <a:xfrm flipV="1">
              <a:off x="6754680" y="2290680"/>
              <a:ext cx="144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45" name=""/>
            <p:cNvSpPr/>
            <p:nvPr/>
          </p:nvSpPr>
          <p:spPr>
            <a:xfrm>
              <a:off x="6769080" y="229068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46" name=""/>
            <p:cNvSpPr/>
            <p:nvPr/>
          </p:nvSpPr>
          <p:spPr>
            <a:xfrm flipV="1">
              <a:off x="6796080" y="2276280"/>
              <a:ext cx="1404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647" name=""/>
            <p:cNvSpPr/>
            <p:nvPr/>
          </p:nvSpPr>
          <p:spPr>
            <a:xfrm flipV="1">
              <a:off x="6810120" y="2262240"/>
              <a:ext cx="144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48" name=""/>
            <p:cNvSpPr/>
            <p:nvPr/>
          </p:nvSpPr>
          <p:spPr>
            <a:xfrm>
              <a:off x="6824520" y="226224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49" name=""/>
            <p:cNvSpPr/>
            <p:nvPr/>
          </p:nvSpPr>
          <p:spPr>
            <a:xfrm>
              <a:off x="6851520" y="226224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50" name=""/>
            <p:cNvSpPr/>
            <p:nvPr/>
          </p:nvSpPr>
          <p:spPr>
            <a:xfrm>
              <a:off x="6865920" y="226224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51" name=""/>
            <p:cNvSpPr/>
            <p:nvPr/>
          </p:nvSpPr>
          <p:spPr>
            <a:xfrm>
              <a:off x="6879960" y="226224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52" name=""/>
            <p:cNvSpPr/>
            <p:nvPr/>
          </p:nvSpPr>
          <p:spPr>
            <a:xfrm>
              <a:off x="6906960" y="226224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53" name=""/>
            <p:cNvSpPr/>
            <p:nvPr/>
          </p:nvSpPr>
          <p:spPr>
            <a:xfrm>
              <a:off x="6921360" y="2262240"/>
              <a:ext cx="284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54" name=""/>
            <p:cNvSpPr/>
            <p:nvPr/>
          </p:nvSpPr>
          <p:spPr>
            <a:xfrm>
              <a:off x="6949800" y="2262240"/>
              <a:ext cx="1296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55" name=""/>
            <p:cNvSpPr/>
            <p:nvPr/>
          </p:nvSpPr>
          <p:spPr>
            <a:xfrm>
              <a:off x="6962760" y="226224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56" name=""/>
            <p:cNvSpPr/>
            <p:nvPr/>
          </p:nvSpPr>
          <p:spPr>
            <a:xfrm>
              <a:off x="6976800" y="2262240"/>
              <a:ext cx="288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57" name=""/>
            <p:cNvSpPr/>
            <p:nvPr/>
          </p:nvSpPr>
          <p:spPr>
            <a:xfrm flipV="1">
              <a:off x="7005600" y="2247840"/>
              <a:ext cx="126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58" name=""/>
            <p:cNvSpPr/>
            <p:nvPr/>
          </p:nvSpPr>
          <p:spPr>
            <a:xfrm flipV="1">
              <a:off x="7018200" y="2233440"/>
              <a:ext cx="2844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59" name=""/>
            <p:cNvSpPr/>
            <p:nvPr/>
          </p:nvSpPr>
          <p:spPr>
            <a:xfrm>
              <a:off x="7046640" y="223344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60" name=""/>
            <p:cNvSpPr/>
            <p:nvPr/>
          </p:nvSpPr>
          <p:spPr>
            <a:xfrm>
              <a:off x="7061040" y="2233440"/>
              <a:ext cx="126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61" name=""/>
            <p:cNvSpPr/>
            <p:nvPr/>
          </p:nvSpPr>
          <p:spPr>
            <a:xfrm>
              <a:off x="7073640" y="2233440"/>
              <a:ext cx="288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62" name=""/>
            <p:cNvSpPr/>
            <p:nvPr/>
          </p:nvSpPr>
          <p:spPr>
            <a:xfrm>
              <a:off x="7102440" y="2233440"/>
              <a:ext cx="140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63" name=""/>
            <p:cNvSpPr/>
            <p:nvPr/>
          </p:nvSpPr>
          <p:spPr>
            <a:xfrm>
              <a:off x="7116480" y="2233440"/>
              <a:ext cx="1296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64" name=""/>
            <p:cNvSpPr/>
            <p:nvPr/>
          </p:nvSpPr>
          <p:spPr>
            <a:xfrm>
              <a:off x="7129440" y="2233440"/>
              <a:ext cx="284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65" name=""/>
            <p:cNvSpPr/>
            <p:nvPr/>
          </p:nvSpPr>
          <p:spPr>
            <a:xfrm flipV="1">
              <a:off x="7157880" y="2219040"/>
              <a:ext cx="1440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666" name=""/>
            <p:cNvSpPr/>
            <p:nvPr/>
          </p:nvSpPr>
          <p:spPr>
            <a:xfrm>
              <a:off x="7172280" y="221940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67" name=""/>
            <p:cNvSpPr/>
            <p:nvPr/>
          </p:nvSpPr>
          <p:spPr>
            <a:xfrm flipV="1">
              <a:off x="7199280" y="2205000"/>
              <a:ext cx="1404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68" name=""/>
            <p:cNvSpPr/>
            <p:nvPr/>
          </p:nvSpPr>
          <p:spPr>
            <a:xfrm>
              <a:off x="7213320" y="220500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69" name=""/>
            <p:cNvSpPr/>
            <p:nvPr/>
          </p:nvSpPr>
          <p:spPr>
            <a:xfrm>
              <a:off x="7227720" y="220500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70" name=""/>
            <p:cNvSpPr/>
            <p:nvPr/>
          </p:nvSpPr>
          <p:spPr>
            <a:xfrm>
              <a:off x="7254720" y="220500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71" name=""/>
            <p:cNvSpPr/>
            <p:nvPr/>
          </p:nvSpPr>
          <p:spPr>
            <a:xfrm>
              <a:off x="7269120" y="220500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72" name=""/>
            <p:cNvSpPr/>
            <p:nvPr/>
          </p:nvSpPr>
          <p:spPr>
            <a:xfrm flipV="1">
              <a:off x="7296120" y="2190600"/>
              <a:ext cx="1404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73" name=""/>
            <p:cNvSpPr/>
            <p:nvPr/>
          </p:nvSpPr>
          <p:spPr>
            <a:xfrm flipV="1">
              <a:off x="7310160" y="2133720"/>
              <a:ext cx="14400" cy="56880"/>
            </a:xfrm>
            <a:prstGeom prst="line">
              <a:avLst/>
            </a:prstGeom>
            <a:ln w="28440">
              <a:solidFill>
                <a:srgbClr val="00ff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674" name=""/>
            <p:cNvSpPr/>
            <p:nvPr/>
          </p:nvSpPr>
          <p:spPr>
            <a:xfrm>
              <a:off x="7324560" y="2133720"/>
              <a:ext cx="288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75" name=""/>
            <p:cNvSpPr/>
            <p:nvPr/>
          </p:nvSpPr>
          <p:spPr>
            <a:xfrm flipV="1">
              <a:off x="7353360" y="2091960"/>
              <a:ext cx="12600" cy="41400"/>
            </a:xfrm>
            <a:prstGeom prst="line">
              <a:avLst/>
            </a:prstGeom>
            <a:ln w="28440">
              <a:solidFill>
                <a:srgbClr val="00ff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676" name=""/>
            <p:cNvSpPr/>
            <p:nvPr/>
          </p:nvSpPr>
          <p:spPr>
            <a:xfrm>
              <a:off x="7365960" y="209232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77" name=""/>
            <p:cNvSpPr/>
            <p:nvPr/>
          </p:nvSpPr>
          <p:spPr>
            <a:xfrm>
              <a:off x="7380000" y="2092320"/>
              <a:ext cx="288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78" name=""/>
            <p:cNvSpPr/>
            <p:nvPr/>
          </p:nvSpPr>
          <p:spPr>
            <a:xfrm>
              <a:off x="7408800" y="2092320"/>
              <a:ext cx="126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79" name=""/>
            <p:cNvSpPr/>
            <p:nvPr/>
          </p:nvSpPr>
          <p:spPr>
            <a:xfrm>
              <a:off x="7421400" y="2092320"/>
              <a:ext cx="288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80" name=""/>
            <p:cNvSpPr/>
            <p:nvPr/>
          </p:nvSpPr>
          <p:spPr>
            <a:xfrm>
              <a:off x="7450200" y="209232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81" name=""/>
            <p:cNvSpPr/>
            <p:nvPr/>
          </p:nvSpPr>
          <p:spPr>
            <a:xfrm>
              <a:off x="7464240" y="2092320"/>
              <a:ext cx="126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82" name=""/>
            <p:cNvSpPr/>
            <p:nvPr/>
          </p:nvSpPr>
          <p:spPr>
            <a:xfrm>
              <a:off x="7476840" y="2092320"/>
              <a:ext cx="288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83" name=""/>
            <p:cNvSpPr/>
            <p:nvPr/>
          </p:nvSpPr>
          <p:spPr>
            <a:xfrm>
              <a:off x="7505640" y="209232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84" name=""/>
            <p:cNvSpPr/>
            <p:nvPr/>
          </p:nvSpPr>
          <p:spPr>
            <a:xfrm>
              <a:off x="7520040" y="209232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85" name=""/>
            <p:cNvSpPr/>
            <p:nvPr/>
          </p:nvSpPr>
          <p:spPr>
            <a:xfrm>
              <a:off x="7547040" y="209232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86" name=""/>
            <p:cNvSpPr/>
            <p:nvPr/>
          </p:nvSpPr>
          <p:spPr>
            <a:xfrm flipV="1">
              <a:off x="7561080" y="2077920"/>
              <a:ext cx="144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87" name=""/>
            <p:cNvSpPr/>
            <p:nvPr/>
          </p:nvSpPr>
          <p:spPr>
            <a:xfrm>
              <a:off x="7575480" y="207792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88" name=""/>
            <p:cNvSpPr/>
            <p:nvPr/>
          </p:nvSpPr>
          <p:spPr>
            <a:xfrm>
              <a:off x="7602480" y="207792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89" name=""/>
            <p:cNvSpPr/>
            <p:nvPr/>
          </p:nvSpPr>
          <p:spPr>
            <a:xfrm>
              <a:off x="7616880" y="207792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90" name=""/>
            <p:cNvSpPr/>
            <p:nvPr/>
          </p:nvSpPr>
          <p:spPr>
            <a:xfrm>
              <a:off x="7643880" y="2077920"/>
              <a:ext cx="1404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91" name=""/>
            <p:cNvSpPr/>
            <p:nvPr/>
          </p:nvSpPr>
          <p:spPr>
            <a:xfrm>
              <a:off x="7657920" y="2077920"/>
              <a:ext cx="144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92" name=""/>
            <p:cNvSpPr/>
            <p:nvPr/>
          </p:nvSpPr>
          <p:spPr>
            <a:xfrm>
              <a:off x="7672320" y="2077920"/>
              <a:ext cx="27000" cy="1800"/>
            </a:xfrm>
            <a:prstGeom prst="line">
              <a:avLst/>
            </a:prstGeom>
            <a:ln w="28440">
              <a:solidFill>
                <a:srgbClr val="00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93" name=""/>
            <p:cNvSpPr/>
            <p:nvPr/>
          </p:nvSpPr>
          <p:spPr>
            <a:xfrm flipV="1">
              <a:off x="7699320" y="2063520"/>
              <a:ext cx="1440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694" name=""/>
            <p:cNvSpPr/>
            <p:nvPr/>
          </p:nvSpPr>
          <p:spPr>
            <a:xfrm flipV="1">
              <a:off x="7713720" y="2049480"/>
              <a:ext cx="1404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95" name=""/>
            <p:cNvSpPr/>
            <p:nvPr/>
          </p:nvSpPr>
          <p:spPr>
            <a:xfrm flipV="1">
              <a:off x="7727760" y="2035080"/>
              <a:ext cx="27000" cy="14400"/>
            </a:xfrm>
            <a:prstGeom prst="line">
              <a:avLst/>
            </a:prstGeom>
            <a:ln w="28440">
              <a:solidFill>
                <a:srgbClr val="00ff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96" name=""/>
            <p:cNvSpPr/>
            <p:nvPr/>
          </p:nvSpPr>
          <p:spPr>
            <a:xfrm flipV="1">
              <a:off x="7754760" y="2020680"/>
              <a:ext cx="14400" cy="14040"/>
            </a:xfrm>
            <a:prstGeom prst="line">
              <a:avLst/>
            </a:prstGeom>
            <a:ln w="28440">
              <a:solidFill>
                <a:srgbClr val="00ff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697" name=""/>
            <p:cNvSpPr/>
            <p:nvPr/>
          </p:nvSpPr>
          <p:spPr>
            <a:xfrm>
              <a:off x="7769160" y="2021040"/>
              <a:ext cx="284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98" name=""/>
            <p:cNvSpPr/>
            <p:nvPr/>
          </p:nvSpPr>
          <p:spPr>
            <a:xfrm>
              <a:off x="7797600" y="202104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99" name=""/>
            <p:cNvSpPr/>
            <p:nvPr/>
          </p:nvSpPr>
          <p:spPr>
            <a:xfrm>
              <a:off x="7812000" y="2021040"/>
              <a:ext cx="126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00" name=""/>
            <p:cNvSpPr/>
            <p:nvPr/>
          </p:nvSpPr>
          <p:spPr>
            <a:xfrm>
              <a:off x="7824600" y="2021040"/>
              <a:ext cx="288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01" name=""/>
            <p:cNvSpPr/>
            <p:nvPr/>
          </p:nvSpPr>
          <p:spPr>
            <a:xfrm>
              <a:off x="7853400" y="2021040"/>
              <a:ext cx="1404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02" name=""/>
            <p:cNvSpPr/>
            <p:nvPr/>
          </p:nvSpPr>
          <p:spPr>
            <a:xfrm>
              <a:off x="7867440" y="2021040"/>
              <a:ext cx="270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03" name=""/>
            <p:cNvSpPr/>
            <p:nvPr/>
          </p:nvSpPr>
          <p:spPr>
            <a:xfrm>
              <a:off x="7894440" y="202104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04" name=""/>
            <p:cNvSpPr/>
            <p:nvPr/>
          </p:nvSpPr>
          <p:spPr>
            <a:xfrm>
              <a:off x="7908840" y="2021040"/>
              <a:ext cx="1440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05" name=""/>
            <p:cNvSpPr/>
            <p:nvPr/>
          </p:nvSpPr>
          <p:spPr>
            <a:xfrm>
              <a:off x="7935840" y="1450800"/>
              <a:ext cx="1440" cy="347364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6" name=""/>
            <p:cNvSpPr/>
            <p:nvPr/>
          </p:nvSpPr>
          <p:spPr>
            <a:xfrm>
              <a:off x="7894440" y="4924440"/>
              <a:ext cx="84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07" name=""/>
            <p:cNvSpPr/>
            <p:nvPr/>
          </p:nvSpPr>
          <p:spPr>
            <a:xfrm>
              <a:off x="7894440" y="4226040"/>
              <a:ext cx="84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08" name=""/>
            <p:cNvSpPr/>
            <p:nvPr/>
          </p:nvSpPr>
          <p:spPr>
            <a:xfrm>
              <a:off x="7894440" y="3529080"/>
              <a:ext cx="84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09" name=""/>
            <p:cNvSpPr/>
            <p:nvPr/>
          </p:nvSpPr>
          <p:spPr>
            <a:xfrm>
              <a:off x="7894440" y="2846520"/>
              <a:ext cx="84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10" name=""/>
            <p:cNvSpPr/>
            <p:nvPr/>
          </p:nvSpPr>
          <p:spPr>
            <a:xfrm>
              <a:off x="7894440" y="2147760"/>
              <a:ext cx="84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11" name=""/>
            <p:cNvSpPr/>
            <p:nvPr/>
          </p:nvSpPr>
          <p:spPr>
            <a:xfrm>
              <a:off x="7894440" y="1450800"/>
              <a:ext cx="84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12" name=""/>
            <p:cNvSpPr/>
            <p:nvPr/>
          </p:nvSpPr>
          <p:spPr>
            <a:xfrm>
              <a:off x="915840" y="4924440"/>
              <a:ext cx="144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713" name=""/>
          <p:cNvSpPr/>
          <p:nvPr/>
        </p:nvSpPr>
        <p:spPr>
          <a:xfrm>
            <a:off x="930240" y="4924440"/>
            <a:ext cx="126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14" name=""/>
          <p:cNvSpPr/>
          <p:nvPr/>
        </p:nvSpPr>
        <p:spPr>
          <a:xfrm flipV="1">
            <a:off x="942840" y="4881240"/>
            <a:ext cx="28800" cy="42840"/>
          </a:xfrm>
          <a:prstGeom prst="line">
            <a:avLst/>
          </a:prstGeom>
          <a:ln w="28440">
            <a:solidFill>
              <a:srgbClr val="ff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15" name=""/>
          <p:cNvSpPr/>
          <p:nvPr/>
        </p:nvSpPr>
        <p:spPr>
          <a:xfrm flipV="1">
            <a:off x="971640" y="4838400"/>
            <a:ext cx="14040" cy="42840"/>
          </a:xfrm>
          <a:prstGeom prst="line">
            <a:avLst/>
          </a:prstGeom>
          <a:ln w="28440">
            <a:solidFill>
              <a:srgbClr val="ff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16" name=""/>
          <p:cNvSpPr/>
          <p:nvPr/>
        </p:nvSpPr>
        <p:spPr>
          <a:xfrm>
            <a:off x="985680" y="4838760"/>
            <a:ext cx="270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17" name=""/>
          <p:cNvSpPr/>
          <p:nvPr/>
        </p:nvSpPr>
        <p:spPr>
          <a:xfrm>
            <a:off x="1012680" y="4838760"/>
            <a:ext cx="144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18" name=""/>
          <p:cNvSpPr/>
          <p:nvPr/>
        </p:nvSpPr>
        <p:spPr>
          <a:xfrm flipV="1">
            <a:off x="1027080" y="4824360"/>
            <a:ext cx="14400" cy="14400"/>
          </a:xfrm>
          <a:prstGeom prst="line">
            <a:avLst/>
          </a:prstGeom>
          <a:ln w="28440">
            <a:solidFill>
              <a:srgbClr val="ff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719" name=""/>
          <p:cNvSpPr/>
          <p:nvPr/>
        </p:nvSpPr>
        <p:spPr>
          <a:xfrm flipV="1">
            <a:off x="1041480" y="4809960"/>
            <a:ext cx="27000" cy="14400"/>
          </a:xfrm>
          <a:prstGeom prst="line">
            <a:avLst/>
          </a:prstGeom>
          <a:ln w="28440">
            <a:solidFill>
              <a:srgbClr val="ff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720" name=""/>
          <p:cNvSpPr/>
          <p:nvPr/>
        </p:nvSpPr>
        <p:spPr>
          <a:xfrm flipV="1">
            <a:off x="1068480" y="4795560"/>
            <a:ext cx="14040" cy="14040"/>
          </a:xfrm>
          <a:prstGeom prst="line">
            <a:avLst/>
          </a:prstGeom>
          <a:ln w="28440">
            <a:solidFill>
              <a:srgbClr val="ff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21" name=""/>
          <p:cNvSpPr/>
          <p:nvPr/>
        </p:nvSpPr>
        <p:spPr>
          <a:xfrm>
            <a:off x="1082520" y="4795920"/>
            <a:ext cx="270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22" name=""/>
          <p:cNvSpPr/>
          <p:nvPr/>
        </p:nvSpPr>
        <p:spPr>
          <a:xfrm>
            <a:off x="1109520" y="4795920"/>
            <a:ext cx="144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23" name=""/>
          <p:cNvSpPr/>
          <p:nvPr/>
        </p:nvSpPr>
        <p:spPr>
          <a:xfrm>
            <a:off x="1123920" y="4795920"/>
            <a:ext cx="144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24" name=""/>
          <p:cNvSpPr/>
          <p:nvPr/>
        </p:nvSpPr>
        <p:spPr>
          <a:xfrm>
            <a:off x="1138320" y="4795920"/>
            <a:ext cx="270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25" name=""/>
          <p:cNvSpPr/>
          <p:nvPr/>
        </p:nvSpPr>
        <p:spPr>
          <a:xfrm flipV="1">
            <a:off x="1165320" y="4767120"/>
            <a:ext cx="14040" cy="28800"/>
          </a:xfrm>
          <a:prstGeom prst="line">
            <a:avLst/>
          </a:prstGeom>
          <a:ln w="28440">
            <a:solidFill>
              <a:srgbClr val="ff00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726" name=""/>
          <p:cNvSpPr/>
          <p:nvPr/>
        </p:nvSpPr>
        <p:spPr>
          <a:xfrm>
            <a:off x="1179360" y="4767120"/>
            <a:ext cx="14400" cy="1800"/>
          </a:xfrm>
          <a:prstGeom prst="line">
            <a:avLst/>
          </a:prstGeom>
          <a:ln w="284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27" name=""/>
          <p:cNvSpPr/>
          <p:nvPr/>
        </p:nvSpPr>
        <p:spPr>
          <a:xfrm flipV="1">
            <a:off x="1193760" y="4738320"/>
            <a:ext cx="27000" cy="28440"/>
          </a:xfrm>
          <a:prstGeom prst="line">
            <a:avLst/>
          </a:prstGeom>
          <a:ln w="28440">
            <a:solidFill>
              <a:srgbClr val="ff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728" name=""/>
          <p:cNvSpPr/>
          <p:nvPr/>
        </p:nvSpPr>
        <p:spPr>
          <a:xfrm flipV="1">
            <a:off x="1220760" y="4681080"/>
            <a:ext cx="14400" cy="57240"/>
          </a:xfrm>
          <a:prstGeom prst="line">
            <a:avLst/>
          </a:prstGeom>
          <a:ln w="28440">
            <a:solidFill>
              <a:srgbClr val="ff00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729" name=""/>
          <p:cNvSpPr/>
          <p:nvPr/>
        </p:nvSpPr>
        <p:spPr>
          <a:xfrm flipV="1">
            <a:off x="1235160" y="4667040"/>
            <a:ext cx="28440" cy="14040"/>
          </a:xfrm>
          <a:prstGeom prst="line">
            <a:avLst/>
          </a:prstGeom>
          <a:ln w="28440">
            <a:solidFill>
              <a:srgbClr val="ff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30" name=""/>
          <p:cNvSpPr/>
          <p:nvPr/>
        </p:nvSpPr>
        <p:spPr>
          <a:xfrm>
            <a:off x="1263600" y="4667400"/>
            <a:ext cx="144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31" name=""/>
          <p:cNvSpPr/>
          <p:nvPr/>
        </p:nvSpPr>
        <p:spPr>
          <a:xfrm>
            <a:off x="1278000" y="4667400"/>
            <a:ext cx="126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32" name=""/>
          <p:cNvSpPr/>
          <p:nvPr/>
        </p:nvSpPr>
        <p:spPr>
          <a:xfrm flipV="1">
            <a:off x="1290600" y="4624200"/>
            <a:ext cx="28440" cy="42840"/>
          </a:xfrm>
          <a:prstGeom prst="line">
            <a:avLst/>
          </a:prstGeom>
          <a:ln w="28440">
            <a:solidFill>
              <a:srgbClr val="ff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33" name=""/>
          <p:cNvSpPr/>
          <p:nvPr/>
        </p:nvSpPr>
        <p:spPr>
          <a:xfrm flipV="1">
            <a:off x="1319040" y="4568400"/>
            <a:ext cx="14400" cy="55800"/>
          </a:xfrm>
          <a:prstGeom prst="line">
            <a:avLst/>
          </a:prstGeom>
          <a:ln w="28440">
            <a:solidFill>
              <a:srgbClr val="ff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734" name=""/>
          <p:cNvSpPr/>
          <p:nvPr/>
        </p:nvSpPr>
        <p:spPr>
          <a:xfrm flipV="1">
            <a:off x="1333440" y="4511160"/>
            <a:ext cx="27000" cy="57240"/>
          </a:xfrm>
          <a:prstGeom prst="line">
            <a:avLst/>
          </a:prstGeom>
          <a:ln w="28440">
            <a:solidFill>
              <a:srgbClr val="ff00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735" name=""/>
          <p:cNvSpPr/>
          <p:nvPr/>
        </p:nvSpPr>
        <p:spPr>
          <a:xfrm flipV="1">
            <a:off x="1360440" y="4497120"/>
            <a:ext cx="14400" cy="14040"/>
          </a:xfrm>
          <a:prstGeom prst="line">
            <a:avLst/>
          </a:prstGeom>
          <a:ln w="28440">
            <a:solidFill>
              <a:srgbClr val="ff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36" name=""/>
          <p:cNvSpPr/>
          <p:nvPr/>
        </p:nvSpPr>
        <p:spPr>
          <a:xfrm>
            <a:off x="1374840" y="4497480"/>
            <a:ext cx="144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37" name=""/>
          <p:cNvSpPr/>
          <p:nvPr/>
        </p:nvSpPr>
        <p:spPr>
          <a:xfrm>
            <a:off x="1389240" y="4497480"/>
            <a:ext cx="2664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38" name=""/>
          <p:cNvSpPr/>
          <p:nvPr/>
        </p:nvSpPr>
        <p:spPr>
          <a:xfrm>
            <a:off x="1415880" y="4497480"/>
            <a:ext cx="144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39" name=""/>
          <p:cNvSpPr/>
          <p:nvPr/>
        </p:nvSpPr>
        <p:spPr>
          <a:xfrm>
            <a:off x="1430280" y="4497480"/>
            <a:ext cx="270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40" name=""/>
          <p:cNvSpPr/>
          <p:nvPr/>
        </p:nvSpPr>
        <p:spPr>
          <a:xfrm>
            <a:off x="1457280" y="4497480"/>
            <a:ext cx="144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41" name=""/>
          <p:cNvSpPr/>
          <p:nvPr/>
        </p:nvSpPr>
        <p:spPr>
          <a:xfrm flipV="1">
            <a:off x="1471680" y="4454280"/>
            <a:ext cx="14400" cy="42840"/>
          </a:xfrm>
          <a:prstGeom prst="line">
            <a:avLst/>
          </a:prstGeom>
          <a:ln w="28440">
            <a:solidFill>
              <a:srgbClr val="ff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42" name=""/>
          <p:cNvSpPr/>
          <p:nvPr/>
        </p:nvSpPr>
        <p:spPr>
          <a:xfrm flipV="1">
            <a:off x="1486080" y="4411440"/>
            <a:ext cx="26640" cy="42840"/>
          </a:xfrm>
          <a:prstGeom prst="line">
            <a:avLst/>
          </a:prstGeom>
          <a:ln w="28440">
            <a:solidFill>
              <a:srgbClr val="ff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43" name=""/>
          <p:cNvSpPr/>
          <p:nvPr/>
        </p:nvSpPr>
        <p:spPr>
          <a:xfrm flipV="1">
            <a:off x="1512720" y="4368600"/>
            <a:ext cx="14400" cy="42840"/>
          </a:xfrm>
          <a:prstGeom prst="line">
            <a:avLst/>
          </a:prstGeom>
          <a:ln w="28440">
            <a:solidFill>
              <a:srgbClr val="ff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44" name=""/>
          <p:cNvSpPr/>
          <p:nvPr/>
        </p:nvSpPr>
        <p:spPr>
          <a:xfrm>
            <a:off x="1527120" y="4368960"/>
            <a:ext cx="144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45" name=""/>
          <p:cNvSpPr/>
          <p:nvPr/>
        </p:nvSpPr>
        <p:spPr>
          <a:xfrm>
            <a:off x="1541520" y="4368960"/>
            <a:ext cx="270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46" name=""/>
          <p:cNvSpPr/>
          <p:nvPr/>
        </p:nvSpPr>
        <p:spPr>
          <a:xfrm flipV="1">
            <a:off x="1568520" y="4354560"/>
            <a:ext cx="14040" cy="14400"/>
          </a:xfrm>
          <a:prstGeom prst="line">
            <a:avLst/>
          </a:prstGeom>
          <a:ln w="28440">
            <a:solidFill>
              <a:srgbClr val="ff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747" name=""/>
          <p:cNvSpPr/>
          <p:nvPr/>
        </p:nvSpPr>
        <p:spPr>
          <a:xfrm flipV="1">
            <a:off x="1582560" y="4311360"/>
            <a:ext cx="28800" cy="42840"/>
          </a:xfrm>
          <a:prstGeom prst="line">
            <a:avLst/>
          </a:prstGeom>
          <a:ln w="28440">
            <a:solidFill>
              <a:srgbClr val="ff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48" name=""/>
          <p:cNvSpPr/>
          <p:nvPr/>
        </p:nvSpPr>
        <p:spPr>
          <a:xfrm flipV="1">
            <a:off x="1611360" y="4182840"/>
            <a:ext cx="12600" cy="128520"/>
          </a:xfrm>
          <a:prstGeom prst="line">
            <a:avLst/>
          </a:prstGeom>
          <a:ln w="284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9" name=""/>
          <p:cNvSpPr/>
          <p:nvPr/>
        </p:nvSpPr>
        <p:spPr>
          <a:xfrm flipV="1">
            <a:off x="1623960" y="4155840"/>
            <a:ext cx="14400" cy="27000"/>
          </a:xfrm>
          <a:prstGeom prst="line">
            <a:avLst/>
          </a:prstGeom>
          <a:ln w="28440">
            <a:solidFill>
              <a:srgbClr val="ff0000"/>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50" name=""/>
          <p:cNvSpPr/>
          <p:nvPr/>
        </p:nvSpPr>
        <p:spPr>
          <a:xfrm flipV="1">
            <a:off x="1638360" y="4056120"/>
            <a:ext cx="28440" cy="100080"/>
          </a:xfrm>
          <a:prstGeom prst="line">
            <a:avLst/>
          </a:prstGeom>
          <a:ln w="284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1" name=""/>
          <p:cNvSpPr/>
          <p:nvPr/>
        </p:nvSpPr>
        <p:spPr>
          <a:xfrm>
            <a:off x="1666800" y="4056120"/>
            <a:ext cx="126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52" name=""/>
          <p:cNvSpPr/>
          <p:nvPr/>
        </p:nvSpPr>
        <p:spPr>
          <a:xfrm>
            <a:off x="1679400" y="4056120"/>
            <a:ext cx="288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53" name=""/>
          <p:cNvSpPr/>
          <p:nvPr/>
        </p:nvSpPr>
        <p:spPr>
          <a:xfrm flipV="1">
            <a:off x="1708200" y="4027320"/>
            <a:ext cx="14400" cy="28800"/>
          </a:xfrm>
          <a:prstGeom prst="line">
            <a:avLst/>
          </a:prstGeom>
          <a:ln w="28440">
            <a:solidFill>
              <a:srgbClr val="ff00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754" name=""/>
          <p:cNvSpPr/>
          <p:nvPr/>
        </p:nvSpPr>
        <p:spPr>
          <a:xfrm>
            <a:off x="1722600" y="4027320"/>
            <a:ext cx="14040" cy="1800"/>
          </a:xfrm>
          <a:prstGeom prst="line">
            <a:avLst/>
          </a:prstGeom>
          <a:ln w="284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55" name=""/>
          <p:cNvSpPr/>
          <p:nvPr/>
        </p:nvSpPr>
        <p:spPr>
          <a:xfrm flipV="1">
            <a:off x="1736640" y="4012920"/>
            <a:ext cx="27000" cy="14040"/>
          </a:xfrm>
          <a:prstGeom prst="line">
            <a:avLst/>
          </a:prstGeom>
          <a:ln w="28440">
            <a:solidFill>
              <a:srgbClr val="ff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56" name=""/>
          <p:cNvSpPr/>
          <p:nvPr/>
        </p:nvSpPr>
        <p:spPr>
          <a:xfrm flipV="1">
            <a:off x="1763640" y="3998880"/>
            <a:ext cx="14400" cy="14400"/>
          </a:xfrm>
          <a:prstGeom prst="line">
            <a:avLst/>
          </a:prstGeom>
          <a:ln w="28440">
            <a:solidFill>
              <a:srgbClr val="ff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757" name=""/>
          <p:cNvSpPr/>
          <p:nvPr/>
        </p:nvSpPr>
        <p:spPr>
          <a:xfrm flipV="1">
            <a:off x="1778040" y="3984480"/>
            <a:ext cx="14400" cy="14400"/>
          </a:xfrm>
          <a:prstGeom prst="line">
            <a:avLst/>
          </a:prstGeom>
          <a:ln w="28440">
            <a:solidFill>
              <a:srgbClr val="ff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758" name=""/>
          <p:cNvSpPr/>
          <p:nvPr/>
        </p:nvSpPr>
        <p:spPr>
          <a:xfrm>
            <a:off x="1792440" y="3984480"/>
            <a:ext cx="27000" cy="1800"/>
          </a:xfrm>
          <a:prstGeom prst="line">
            <a:avLst/>
          </a:prstGeom>
          <a:ln w="284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59" name=""/>
          <p:cNvSpPr/>
          <p:nvPr/>
        </p:nvSpPr>
        <p:spPr>
          <a:xfrm>
            <a:off x="1819440" y="3984480"/>
            <a:ext cx="14040" cy="1800"/>
          </a:xfrm>
          <a:prstGeom prst="line">
            <a:avLst/>
          </a:prstGeom>
          <a:ln w="284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60" name=""/>
          <p:cNvSpPr/>
          <p:nvPr/>
        </p:nvSpPr>
        <p:spPr>
          <a:xfrm>
            <a:off x="1833480" y="3984480"/>
            <a:ext cx="27000" cy="1800"/>
          </a:xfrm>
          <a:prstGeom prst="line">
            <a:avLst/>
          </a:prstGeom>
          <a:ln w="284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61" name=""/>
          <p:cNvSpPr/>
          <p:nvPr/>
        </p:nvSpPr>
        <p:spPr>
          <a:xfrm flipV="1">
            <a:off x="1860480" y="3955680"/>
            <a:ext cx="14400" cy="28440"/>
          </a:xfrm>
          <a:prstGeom prst="line">
            <a:avLst/>
          </a:prstGeom>
          <a:ln w="28440">
            <a:solidFill>
              <a:srgbClr val="ff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762" name=""/>
          <p:cNvSpPr/>
          <p:nvPr/>
        </p:nvSpPr>
        <p:spPr>
          <a:xfrm flipV="1">
            <a:off x="1874880" y="3898440"/>
            <a:ext cx="14400" cy="57240"/>
          </a:xfrm>
          <a:prstGeom prst="line">
            <a:avLst/>
          </a:prstGeom>
          <a:ln w="28440">
            <a:solidFill>
              <a:srgbClr val="ff00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763" name=""/>
          <p:cNvSpPr/>
          <p:nvPr/>
        </p:nvSpPr>
        <p:spPr>
          <a:xfrm flipV="1">
            <a:off x="1889280" y="3870000"/>
            <a:ext cx="27000" cy="28440"/>
          </a:xfrm>
          <a:prstGeom prst="line">
            <a:avLst/>
          </a:prstGeom>
          <a:ln w="28440">
            <a:solidFill>
              <a:srgbClr val="ff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764" name=""/>
          <p:cNvSpPr/>
          <p:nvPr/>
        </p:nvSpPr>
        <p:spPr>
          <a:xfrm flipV="1">
            <a:off x="1916280" y="3841560"/>
            <a:ext cx="14040" cy="28440"/>
          </a:xfrm>
          <a:prstGeom prst="line">
            <a:avLst/>
          </a:prstGeom>
          <a:ln w="28440">
            <a:solidFill>
              <a:srgbClr val="ff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765" name=""/>
          <p:cNvSpPr/>
          <p:nvPr/>
        </p:nvSpPr>
        <p:spPr>
          <a:xfrm>
            <a:off x="1930320" y="3841920"/>
            <a:ext cx="288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66" name=""/>
          <p:cNvSpPr/>
          <p:nvPr/>
        </p:nvSpPr>
        <p:spPr>
          <a:xfrm>
            <a:off x="1959120" y="3841920"/>
            <a:ext cx="126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67" name=""/>
          <p:cNvSpPr/>
          <p:nvPr/>
        </p:nvSpPr>
        <p:spPr>
          <a:xfrm flipV="1">
            <a:off x="1971720" y="3813120"/>
            <a:ext cx="14400" cy="28800"/>
          </a:xfrm>
          <a:prstGeom prst="line">
            <a:avLst/>
          </a:prstGeom>
          <a:ln w="28440">
            <a:solidFill>
              <a:srgbClr val="ff00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768" name=""/>
          <p:cNvSpPr/>
          <p:nvPr/>
        </p:nvSpPr>
        <p:spPr>
          <a:xfrm flipV="1">
            <a:off x="1986120" y="3743280"/>
            <a:ext cx="28440" cy="69840"/>
          </a:xfrm>
          <a:prstGeom prst="line">
            <a:avLst/>
          </a:prstGeom>
          <a:ln w="28440">
            <a:solidFill>
              <a:srgbClr val="ff000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769" name=""/>
          <p:cNvSpPr/>
          <p:nvPr/>
        </p:nvSpPr>
        <p:spPr>
          <a:xfrm flipV="1">
            <a:off x="2014560" y="3714480"/>
            <a:ext cx="12600" cy="28440"/>
          </a:xfrm>
          <a:prstGeom prst="line">
            <a:avLst/>
          </a:prstGeom>
          <a:ln w="28440">
            <a:solidFill>
              <a:srgbClr val="ff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770" name=""/>
          <p:cNvSpPr/>
          <p:nvPr/>
        </p:nvSpPr>
        <p:spPr>
          <a:xfrm>
            <a:off x="2027160" y="3714840"/>
            <a:ext cx="144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71" name=""/>
          <p:cNvSpPr/>
          <p:nvPr/>
        </p:nvSpPr>
        <p:spPr>
          <a:xfrm flipV="1">
            <a:off x="2041560" y="3686040"/>
            <a:ext cx="28440" cy="28800"/>
          </a:xfrm>
          <a:prstGeom prst="line">
            <a:avLst/>
          </a:prstGeom>
          <a:ln w="28440">
            <a:solidFill>
              <a:srgbClr val="ff00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772" name=""/>
          <p:cNvSpPr/>
          <p:nvPr/>
        </p:nvSpPr>
        <p:spPr>
          <a:xfrm>
            <a:off x="2070000" y="3686040"/>
            <a:ext cx="12960" cy="1800"/>
          </a:xfrm>
          <a:prstGeom prst="line">
            <a:avLst/>
          </a:prstGeom>
          <a:ln w="284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73" name=""/>
          <p:cNvSpPr/>
          <p:nvPr/>
        </p:nvSpPr>
        <p:spPr>
          <a:xfrm>
            <a:off x="2082960" y="3686040"/>
            <a:ext cx="28440" cy="1800"/>
          </a:xfrm>
          <a:prstGeom prst="line">
            <a:avLst/>
          </a:prstGeom>
          <a:ln w="284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74" name=""/>
          <p:cNvSpPr/>
          <p:nvPr/>
        </p:nvSpPr>
        <p:spPr>
          <a:xfrm flipV="1">
            <a:off x="2111400" y="3671640"/>
            <a:ext cx="14400" cy="14040"/>
          </a:xfrm>
          <a:prstGeom prst="line">
            <a:avLst/>
          </a:prstGeom>
          <a:ln w="28440">
            <a:solidFill>
              <a:srgbClr val="ff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75" name=""/>
          <p:cNvSpPr/>
          <p:nvPr/>
        </p:nvSpPr>
        <p:spPr>
          <a:xfrm flipV="1">
            <a:off x="2125800" y="3643200"/>
            <a:ext cx="12600" cy="28800"/>
          </a:xfrm>
          <a:prstGeom prst="line">
            <a:avLst/>
          </a:prstGeom>
          <a:ln w="28440">
            <a:solidFill>
              <a:srgbClr val="ff00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776" name=""/>
          <p:cNvSpPr/>
          <p:nvPr/>
        </p:nvSpPr>
        <p:spPr>
          <a:xfrm>
            <a:off x="2138400" y="3643200"/>
            <a:ext cx="28440" cy="1800"/>
          </a:xfrm>
          <a:prstGeom prst="line">
            <a:avLst/>
          </a:prstGeom>
          <a:ln w="284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77" name=""/>
          <p:cNvSpPr/>
          <p:nvPr/>
        </p:nvSpPr>
        <p:spPr>
          <a:xfrm flipV="1">
            <a:off x="2166840" y="3614400"/>
            <a:ext cx="14400" cy="28440"/>
          </a:xfrm>
          <a:prstGeom prst="line">
            <a:avLst/>
          </a:prstGeom>
          <a:ln w="28440">
            <a:solidFill>
              <a:srgbClr val="ff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778" name=""/>
          <p:cNvSpPr/>
          <p:nvPr/>
        </p:nvSpPr>
        <p:spPr>
          <a:xfrm>
            <a:off x="2181240" y="3614760"/>
            <a:ext cx="270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79" name=""/>
          <p:cNvSpPr/>
          <p:nvPr/>
        </p:nvSpPr>
        <p:spPr>
          <a:xfrm>
            <a:off x="2208240" y="3614760"/>
            <a:ext cx="144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80" name=""/>
          <p:cNvSpPr/>
          <p:nvPr/>
        </p:nvSpPr>
        <p:spPr>
          <a:xfrm>
            <a:off x="2222640" y="3614760"/>
            <a:ext cx="1404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81" name=""/>
          <p:cNvSpPr/>
          <p:nvPr/>
        </p:nvSpPr>
        <p:spPr>
          <a:xfrm>
            <a:off x="2236680" y="3614760"/>
            <a:ext cx="270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82" name=""/>
          <p:cNvSpPr/>
          <p:nvPr/>
        </p:nvSpPr>
        <p:spPr>
          <a:xfrm>
            <a:off x="2263680" y="3614760"/>
            <a:ext cx="144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83" name=""/>
          <p:cNvSpPr/>
          <p:nvPr/>
        </p:nvSpPr>
        <p:spPr>
          <a:xfrm flipV="1">
            <a:off x="2278080" y="3585960"/>
            <a:ext cx="28440" cy="28440"/>
          </a:xfrm>
          <a:prstGeom prst="line">
            <a:avLst/>
          </a:prstGeom>
          <a:ln w="28440">
            <a:solidFill>
              <a:srgbClr val="ff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784" name=""/>
          <p:cNvSpPr/>
          <p:nvPr/>
        </p:nvSpPr>
        <p:spPr>
          <a:xfrm>
            <a:off x="2306520" y="3586320"/>
            <a:ext cx="1296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85" name=""/>
          <p:cNvSpPr/>
          <p:nvPr/>
        </p:nvSpPr>
        <p:spPr>
          <a:xfrm>
            <a:off x="2319480" y="3586320"/>
            <a:ext cx="1404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86" name=""/>
          <p:cNvSpPr/>
          <p:nvPr/>
        </p:nvSpPr>
        <p:spPr>
          <a:xfrm>
            <a:off x="2333520" y="3586320"/>
            <a:ext cx="288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87" name=""/>
          <p:cNvSpPr/>
          <p:nvPr/>
        </p:nvSpPr>
        <p:spPr>
          <a:xfrm>
            <a:off x="2362320" y="3586320"/>
            <a:ext cx="126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88" name=""/>
          <p:cNvSpPr/>
          <p:nvPr/>
        </p:nvSpPr>
        <p:spPr>
          <a:xfrm>
            <a:off x="2374920" y="3586320"/>
            <a:ext cx="1440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89" name=""/>
          <p:cNvSpPr/>
          <p:nvPr/>
        </p:nvSpPr>
        <p:spPr>
          <a:xfrm>
            <a:off x="2389320" y="3586320"/>
            <a:ext cx="2844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90" name=""/>
          <p:cNvSpPr/>
          <p:nvPr/>
        </p:nvSpPr>
        <p:spPr>
          <a:xfrm flipV="1">
            <a:off x="2417760" y="3557520"/>
            <a:ext cx="12600" cy="28800"/>
          </a:xfrm>
          <a:prstGeom prst="line">
            <a:avLst/>
          </a:prstGeom>
          <a:ln w="28440">
            <a:solidFill>
              <a:srgbClr val="ff00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791" name=""/>
          <p:cNvSpPr/>
          <p:nvPr/>
        </p:nvSpPr>
        <p:spPr>
          <a:xfrm>
            <a:off x="2430360" y="3557520"/>
            <a:ext cx="28800" cy="1800"/>
          </a:xfrm>
          <a:prstGeom prst="line">
            <a:avLst/>
          </a:prstGeom>
          <a:ln w="284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92" name=""/>
          <p:cNvSpPr/>
          <p:nvPr/>
        </p:nvSpPr>
        <p:spPr>
          <a:xfrm>
            <a:off x="2459160" y="3557520"/>
            <a:ext cx="14040" cy="1800"/>
          </a:xfrm>
          <a:prstGeom prst="line">
            <a:avLst/>
          </a:prstGeom>
          <a:ln w="284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93" name=""/>
          <p:cNvSpPr/>
          <p:nvPr/>
        </p:nvSpPr>
        <p:spPr>
          <a:xfrm>
            <a:off x="2473200" y="3557520"/>
            <a:ext cx="12960" cy="1800"/>
          </a:xfrm>
          <a:prstGeom prst="line">
            <a:avLst/>
          </a:prstGeom>
          <a:ln w="284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94" name=""/>
          <p:cNvSpPr/>
          <p:nvPr/>
        </p:nvSpPr>
        <p:spPr>
          <a:xfrm>
            <a:off x="2486160" y="3557520"/>
            <a:ext cx="28440" cy="1800"/>
          </a:xfrm>
          <a:prstGeom prst="line">
            <a:avLst/>
          </a:prstGeom>
          <a:ln w="284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95" name=""/>
          <p:cNvSpPr/>
          <p:nvPr/>
        </p:nvSpPr>
        <p:spPr>
          <a:xfrm>
            <a:off x="2514600" y="3557520"/>
            <a:ext cx="14400" cy="1800"/>
          </a:xfrm>
          <a:prstGeom prst="line">
            <a:avLst/>
          </a:prstGeom>
          <a:ln w="284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96" name=""/>
          <p:cNvSpPr/>
          <p:nvPr/>
        </p:nvSpPr>
        <p:spPr>
          <a:xfrm flipV="1">
            <a:off x="2529000" y="3543120"/>
            <a:ext cx="27000" cy="14040"/>
          </a:xfrm>
          <a:prstGeom prst="line">
            <a:avLst/>
          </a:prstGeom>
          <a:ln w="28440">
            <a:solidFill>
              <a:srgbClr val="ff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97" name=""/>
          <p:cNvSpPr/>
          <p:nvPr/>
        </p:nvSpPr>
        <p:spPr>
          <a:xfrm>
            <a:off x="2556000" y="3543480"/>
            <a:ext cx="1404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98" name=""/>
          <p:cNvSpPr/>
          <p:nvPr/>
        </p:nvSpPr>
        <p:spPr>
          <a:xfrm flipV="1">
            <a:off x="2570040" y="3529080"/>
            <a:ext cx="14400" cy="14400"/>
          </a:xfrm>
          <a:prstGeom prst="line">
            <a:avLst/>
          </a:prstGeom>
          <a:ln w="28440">
            <a:solidFill>
              <a:srgbClr val="ff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799" name=""/>
          <p:cNvSpPr/>
          <p:nvPr/>
        </p:nvSpPr>
        <p:spPr>
          <a:xfrm flipV="1">
            <a:off x="2584440" y="3514680"/>
            <a:ext cx="27000" cy="14400"/>
          </a:xfrm>
          <a:prstGeom prst="line">
            <a:avLst/>
          </a:prstGeom>
          <a:ln w="28440">
            <a:solidFill>
              <a:srgbClr val="ff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00" name=""/>
          <p:cNvSpPr/>
          <p:nvPr/>
        </p:nvSpPr>
        <p:spPr>
          <a:xfrm>
            <a:off x="2611440" y="3514680"/>
            <a:ext cx="14400" cy="1800"/>
          </a:xfrm>
          <a:prstGeom prst="line">
            <a:avLst/>
          </a:prstGeom>
          <a:ln w="284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01" name=""/>
          <p:cNvSpPr/>
          <p:nvPr/>
        </p:nvSpPr>
        <p:spPr>
          <a:xfrm>
            <a:off x="705960" y="482436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a:t>
            </a:r>
            <a:endParaRPr b="0" lang="en-US" sz="1200" strike="noStrike" u="none">
              <a:solidFill>
                <a:srgbClr val="000000"/>
              </a:solidFill>
              <a:effectLst/>
              <a:uFillTx/>
              <a:latin typeface="Times New Roman"/>
            </a:endParaRPr>
          </a:p>
        </p:txBody>
      </p:sp>
      <p:sp>
        <p:nvSpPr>
          <p:cNvPr id="802" name=""/>
          <p:cNvSpPr/>
          <p:nvPr/>
        </p:nvSpPr>
        <p:spPr>
          <a:xfrm>
            <a:off x="705960" y="412740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803" name=""/>
          <p:cNvSpPr/>
          <p:nvPr/>
        </p:nvSpPr>
        <p:spPr>
          <a:xfrm>
            <a:off x="622800" y="342900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p:txBody>
      </p:sp>
      <p:sp>
        <p:nvSpPr>
          <p:cNvPr id="804" name=""/>
          <p:cNvSpPr/>
          <p:nvPr/>
        </p:nvSpPr>
        <p:spPr>
          <a:xfrm>
            <a:off x="622800" y="27464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15</a:t>
            </a:r>
            <a:endParaRPr b="0" lang="en-US" sz="1200" strike="noStrike" u="none">
              <a:solidFill>
                <a:srgbClr val="000000"/>
              </a:solidFill>
              <a:effectLst/>
              <a:uFillTx/>
              <a:latin typeface="Times New Roman"/>
            </a:endParaRPr>
          </a:p>
        </p:txBody>
      </p:sp>
      <p:sp>
        <p:nvSpPr>
          <p:cNvPr id="805" name=""/>
          <p:cNvSpPr/>
          <p:nvPr/>
        </p:nvSpPr>
        <p:spPr>
          <a:xfrm>
            <a:off x="622800" y="20494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a:t>
            </a:r>
            <a:endParaRPr b="0" lang="en-US" sz="1200" strike="noStrike" u="none">
              <a:solidFill>
                <a:srgbClr val="000000"/>
              </a:solidFill>
              <a:effectLst/>
              <a:uFillTx/>
              <a:latin typeface="Times New Roman"/>
            </a:endParaRPr>
          </a:p>
        </p:txBody>
      </p:sp>
      <p:sp>
        <p:nvSpPr>
          <p:cNvPr id="806" name=""/>
          <p:cNvSpPr/>
          <p:nvPr/>
        </p:nvSpPr>
        <p:spPr>
          <a:xfrm>
            <a:off x="622800" y="13510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25</a:t>
            </a:r>
            <a:endParaRPr b="0" lang="en-US" sz="1200" strike="noStrike" u="none">
              <a:solidFill>
                <a:srgbClr val="000000"/>
              </a:solidFill>
              <a:effectLst/>
              <a:uFillTx/>
              <a:latin typeface="Times New Roman"/>
            </a:endParaRPr>
          </a:p>
        </p:txBody>
      </p:sp>
      <p:sp>
        <p:nvSpPr>
          <p:cNvPr id="807" name=""/>
          <p:cNvSpPr/>
          <p:nvPr/>
        </p:nvSpPr>
        <p:spPr>
          <a:xfrm rot="16200000">
            <a:off x="785880" y="5061240"/>
            <a:ext cx="2466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Jan</a:t>
            </a:r>
            <a:endParaRPr b="0" lang="en-US" sz="1200" strike="noStrike" u="none">
              <a:solidFill>
                <a:srgbClr val="000000"/>
              </a:solidFill>
              <a:effectLst/>
              <a:uFillTx/>
              <a:latin typeface="Times New Roman"/>
            </a:endParaRPr>
          </a:p>
        </p:txBody>
      </p:sp>
      <p:sp>
        <p:nvSpPr>
          <p:cNvPr id="808" name=""/>
          <p:cNvSpPr/>
          <p:nvPr/>
        </p:nvSpPr>
        <p:spPr>
          <a:xfrm rot="16200000">
            <a:off x="1374480" y="5068440"/>
            <a:ext cx="2631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Feb</a:t>
            </a:r>
            <a:endParaRPr b="0" lang="en-US" sz="1200" strike="noStrike" u="none">
              <a:solidFill>
                <a:srgbClr val="000000"/>
              </a:solidFill>
              <a:effectLst/>
              <a:uFillTx/>
              <a:latin typeface="Times New Roman"/>
            </a:endParaRPr>
          </a:p>
        </p:txBody>
      </p:sp>
      <p:sp>
        <p:nvSpPr>
          <p:cNvPr id="809" name=""/>
          <p:cNvSpPr/>
          <p:nvPr/>
        </p:nvSpPr>
        <p:spPr>
          <a:xfrm rot="16200000">
            <a:off x="1973160" y="5068440"/>
            <a:ext cx="2631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a:t>
            </a:r>
            <a:endParaRPr b="0" lang="en-US" sz="1200" strike="noStrike" u="none">
              <a:solidFill>
                <a:srgbClr val="000000"/>
              </a:solidFill>
              <a:effectLst/>
              <a:uFillTx/>
              <a:latin typeface="Times New Roman"/>
            </a:endParaRPr>
          </a:p>
        </p:txBody>
      </p:sp>
      <p:sp>
        <p:nvSpPr>
          <p:cNvPr id="810" name=""/>
          <p:cNvSpPr/>
          <p:nvPr/>
        </p:nvSpPr>
        <p:spPr>
          <a:xfrm rot="16200000">
            <a:off x="2582640" y="5081040"/>
            <a:ext cx="237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Apr</a:t>
            </a:r>
            <a:endParaRPr b="0" lang="en-US" sz="1200" strike="noStrike" u="none">
              <a:solidFill>
                <a:srgbClr val="000000"/>
              </a:solidFill>
              <a:effectLst/>
              <a:uFillTx/>
              <a:latin typeface="Times New Roman"/>
            </a:endParaRPr>
          </a:p>
        </p:txBody>
      </p:sp>
      <p:sp>
        <p:nvSpPr>
          <p:cNvPr id="811" name=""/>
          <p:cNvSpPr/>
          <p:nvPr/>
        </p:nvSpPr>
        <p:spPr>
          <a:xfrm rot="16200000">
            <a:off x="3155400" y="5082120"/>
            <a:ext cx="2887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May</a:t>
            </a:r>
            <a:endParaRPr b="0" lang="en-US" sz="1200" strike="noStrike" u="none">
              <a:solidFill>
                <a:srgbClr val="000000"/>
              </a:solidFill>
              <a:effectLst/>
              <a:uFillTx/>
              <a:latin typeface="Times New Roman"/>
            </a:endParaRPr>
          </a:p>
        </p:txBody>
      </p:sp>
      <p:sp>
        <p:nvSpPr>
          <p:cNvPr id="812" name=""/>
          <p:cNvSpPr/>
          <p:nvPr/>
        </p:nvSpPr>
        <p:spPr>
          <a:xfrm rot="16200000">
            <a:off x="3775320" y="5061240"/>
            <a:ext cx="2466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Jun</a:t>
            </a:r>
            <a:endParaRPr b="0" lang="en-US" sz="1200" strike="noStrike" u="none">
              <a:solidFill>
                <a:srgbClr val="000000"/>
              </a:solidFill>
              <a:effectLst/>
              <a:uFillTx/>
              <a:latin typeface="Times New Roman"/>
            </a:endParaRPr>
          </a:p>
        </p:txBody>
      </p:sp>
      <p:sp>
        <p:nvSpPr>
          <p:cNvPr id="813" name=""/>
          <p:cNvSpPr/>
          <p:nvPr/>
        </p:nvSpPr>
        <p:spPr>
          <a:xfrm rot="16200000">
            <a:off x="4397760" y="5029560"/>
            <a:ext cx="195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Jul</a:t>
            </a:r>
            <a:endParaRPr b="0" lang="en-US" sz="1200" strike="noStrike" u="none">
              <a:solidFill>
                <a:srgbClr val="000000"/>
              </a:solidFill>
              <a:effectLst/>
              <a:uFillTx/>
              <a:latin typeface="Times New Roman"/>
            </a:endParaRPr>
          </a:p>
        </p:txBody>
      </p:sp>
      <p:sp>
        <p:nvSpPr>
          <p:cNvPr id="814" name=""/>
          <p:cNvSpPr/>
          <p:nvPr/>
        </p:nvSpPr>
        <p:spPr>
          <a:xfrm rot="16200000">
            <a:off x="4956480" y="5092920"/>
            <a:ext cx="2718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Aug</a:t>
            </a:r>
            <a:endParaRPr b="0" lang="en-US" sz="1200" strike="noStrike" u="none">
              <a:solidFill>
                <a:srgbClr val="000000"/>
              </a:solidFill>
              <a:effectLst/>
              <a:uFillTx/>
              <a:latin typeface="Times New Roman"/>
            </a:endParaRPr>
          </a:p>
        </p:txBody>
      </p:sp>
      <p:sp>
        <p:nvSpPr>
          <p:cNvPr id="815" name=""/>
          <p:cNvSpPr/>
          <p:nvPr/>
        </p:nvSpPr>
        <p:spPr>
          <a:xfrm rot="16200000">
            <a:off x="5540400" y="5078520"/>
            <a:ext cx="2718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Sep</a:t>
            </a:r>
            <a:endParaRPr b="0" lang="en-US" sz="1200" strike="noStrike" u="none">
              <a:solidFill>
                <a:srgbClr val="000000"/>
              </a:solidFill>
              <a:effectLst/>
              <a:uFillTx/>
              <a:latin typeface="Times New Roman"/>
            </a:endParaRPr>
          </a:p>
        </p:txBody>
      </p:sp>
      <p:sp>
        <p:nvSpPr>
          <p:cNvPr id="816" name=""/>
          <p:cNvSpPr/>
          <p:nvPr/>
        </p:nvSpPr>
        <p:spPr>
          <a:xfrm rot="16200000">
            <a:off x="6156000" y="5066280"/>
            <a:ext cx="237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Oct</a:t>
            </a:r>
            <a:endParaRPr b="0" lang="en-US" sz="1200" strike="noStrike" u="none">
              <a:solidFill>
                <a:srgbClr val="000000"/>
              </a:solidFill>
              <a:effectLst/>
              <a:uFillTx/>
              <a:latin typeface="Times New Roman"/>
            </a:endParaRPr>
          </a:p>
        </p:txBody>
      </p:sp>
      <p:sp>
        <p:nvSpPr>
          <p:cNvPr id="817" name=""/>
          <p:cNvSpPr/>
          <p:nvPr/>
        </p:nvSpPr>
        <p:spPr>
          <a:xfrm rot="16200000">
            <a:off x="6735960" y="5078520"/>
            <a:ext cx="2718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Nov</a:t>
            </a:r>
            <a:endParaRPr b="0" lang="en-US" sz="1200" strike="noStrike" u="none">
              <a:solidFill>
                <a:srgbClr val="000000"/>
              </a:solidFill>
              <a:effectLst/>
              <a:uFillTx/>
              <a:latin typeface="Times New Roman"/>
            </a:endParaRPr>
          </a:p>
        </p:txBody>
      </p:sp>
      <p:sp>
        <p:nvSpPr>
          <p:cNvPr id="818" name=""/>
          <p:cNvSpPr/>
          <p:nvPr/>
        </p:nvSpPr>
        <p:spPr>
          <a:xfrm rot="16200000">
            <a:off x="7334280" y="5078520"/>
            <a:ext cx="2718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Dec</a:t>
            </a:r>
            <a:endParaRPr b="0" lang="en-US" sz="1200" strike="noStrike" u="none">
              <a:solidFill>
                <a:srgbClr val="000000"/>
              </a:solidFill>
              <a:effectLst/>
              <a:uFillTx/>
              <a:latin typeface="Times New Roman"/>
            </a:endParaRPr>
          </a:p>
        </p:txBody>
      </p:sp>
      <p:sp>
        <p:nvSpPr>
          <p:cNvPr id="819" name=""/>
          <p:cNvSpPr/>
          <p:nvPr/>
        </p:nvSpPr>
        <p:spPr>
          <a:xfrm>
            <a:off x="8046720" y="482436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a:t>
            </a:r>
            <a:endParaRPr b="0" lang="en-US" sz="1200" strike="noStrike" u="none">
              <a:solidFill>
                <a:srgbClr val="000000"/>
              </a:solidFill>
              <a:effectLst/>
              <a:uFillTx/>
              <a:latin typeface="Times New Roman"/>
            </a:endParaRPr>
          </a:p>
        </p:txBody>
      </p:sp>
      <p:sp>
        <p:nvSpPr>
          <p:cNvPr id="820" name=""/>
          <p:cNvSpPr/>
          <p:nvPr/>
        </p:nvSpPr>
        <p:spPr>
          <a:xfrm>
            <a:off x="8046720" y="412740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821" name=""/>
          <p:cNvSpPr/>
          <p:nvPr/>
        </p:nvSpPr>
        <p:spPr>
          <a:xfrm>
            <a:off x="8046000" y="342900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p:txBody>
      </p:sp>
      <p:sp>
        <p:nvSpPr>
          <p:cNvPr id="822" name=""/>
          <p:cNvSpPr/>
          <p:nvPr/>
        </p:nvSpPr>
        <p:spPr>
          <a:xfrm>
            <a:off x="8046000" y="27464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15</a:t>
            </a:r>
            <a:endParaRPr b="0" lang="en-US" sz="1200" strike="noStrike" u="none">
              <a:solidFill>
                <a:srgbClr val="000000"/>
              </a:solidFill>
              <a:effectLst/>
              <a:uFillTx/>
              <a:latin typeface="Times New Roman"/>
            </a:endParaRPr>
          </a:p>
        </p:txBody>
      </p:sp>
      <p:sp>
        <p:nvSpPr>
          <p:cNvPr id="823" name=""/>
          <p:cNvSpPr/>
          <p:nvPr/>
        </p:nvSpPr>
        <p:spPr>
          <a:xfrm>
            <a:off x="8046000" y="20494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a:t>
            </a:r>
            <a:endParaRPr b="0" lang="en-US" sz="1200" strike="noStrike" u="none">
              <a:solidFill>
                <a:srgbClr val="000000"/>
              </a:solidFill>
              <a:effectLst/>
              <a:uFillTx/>
              <a:latin typeface="Times New Roman"/>
            </a:endParaRPr>
          </a:p>
        </p:txBody>
      </p:sp>
      <p:sp>
        <p:nvSpPr>
          <p:cNvPr id="824" name=""/>
          <p:cNvSpPr/>
          <p:nvPr/>
        </p:nvSpPr>
        <p:spPr>
          <a:xfrm>
            <a:off x="8046000" y="13510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25</a:t>
            </a:r>
            <a:endParaRPr b="0" lang="en-US" sz="1200" strike="noStrike" u="none">
              <a:solidFill>
                <a:srgbClr val="000000"/>
              </a:solidFill>
              <a:effectLst/>
              <a:uFillTx/>
              <a:latin typeface="Times New Roman"/>
            </a:endParaRPr>
          </a:p>
        </p:txBody>
      </p:sp>
      <p:sp>
        <p:nvSpPr>
          <p:cNvPr id="825" name=""/>
          <p:cNvSpPr/>
          <p:nvPr/>
        </p:nvSpPr>
        <p:spPr>
          <a:xfrm>
            <a:off x="3446640" y="5486400"/>
            <a:ext cx="1946160" cy="298440"/>
          </a:xfrm>
          <a:prstGeom prst="rect">
            <a:avLst/>
          </a:prstGeom>
          <a:gradFill rotWithShape="0">
            <a:gsLst>
              <a:gs pos="0">
                <a:srgbClr val="b4b4b4"/>
              </a:gs>
              <a:gs pos="100000">
                <a:srgbClr val="dddddd"/>
              </a:gs>
            </a:gsLst>
            <a:lin ang="5400000"/>
          </a:gra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6" name=""/>
          <p:cNvSpPr/>
          <p:nvPr/>
        </p:nvSpPr>
        <p:spPr>
          <a:xfrm>
            <a:off x="3502080" y="5629320"/>
            <a:ext cx="333360" cy="1440"/>
          </a:xfrm>
          <a:prstGeom prst="line">
            <a:avLst/>
          </a:prstGeom>
          <a:ln w="28440">
            <a:solidFill>
              <a:srgbClr val="00ff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27" name=""/>
          <p:cNvSpPr/>
          <p:nvPr/>
        </p:nvSpPr>
        <p:spPr>
          <a:xfrm>
            <a:off x="3875040" y="55292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2000</a:t>
            </a:r>
            <a:endParaRPr b="0" lang="en-US" sz="1200" strike="noStrike" u="none">
              <a:solidFill>
                <a:srgbClr val="000000"/>
              </a:solidFill>
              <a:effectLst/>
              <a:uFillTx/>
              <a:latin typeface="Times New Roman"/>
            </a:endParaRPr>
          </a:p>
        </p:txBody>
      </p:sp>
      <p:sp>
        <p:nvSpPr>
          <p:cNvPr id="828" name=""/>
          <p:cNvSpPr/>
          <p:nvPr/>
        </p:nvSpPr>
        <p:spPr>
          <a:xfrm>
            <a:off x="4280040" y="5629320"/>
            <a:ext cx="333360" cy="1440"/>
          </a:xfrm>
          <a:prstGeom prst="line">
            <a:avLst/>
          </a:prstGeom>
          <a:ln w="2844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29" name=""/>
          <p:cNvSpPr/>
          <p:nvPr/>
        </p:nvSpPr>
        <p:spPr>
          <a:xfrm>
            <a:off x="4654800" y="5529240"/>
            <a:ext cx="686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2001 YTD</a:t>
            </a:r>
            <a:endParaRPr b="0" lang="en-US" sz="1200" strike="noStrike" u="none">
              <a:solidFill>
                <a:srgbClr val="000000"/>
              </a:solidFill>
              <a:effectLst/>
              <a:uFillTx/>
              <a:latin typeface="Times New Roman"/>
            </a:endParaRPr>
          </a:p>
        </p:txBody>
      </p:sp>
      <p:sp>
        <p:nvSpPr>
          <p:cNvPr id="830" name=""/>
          <p:cNvSpPr/>
          <p:nvPr/>
        </p:nvSpPr>
        <p:spPr>
          <a:xfrm>
            <a:off x="457200" y="1138320"/>
            <a:ext cx="7910640" cy="4795920"/>
          </a:xfrm>
          <a:prstGeom prst="rect">
            <a:avLst/>
          </a:prstGeom>
          <a:noFill/>
          <a:ln w="38160">
            <a:solidFill>
              <a:srgbClr val="002ec2"/>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831" name="" descr=""/>
          <p:cNvPicPr/>
          <p:nvPr/>
        </p:nvPicPr>
        <p:blipFill>
          <a:blip r:embed="rId1"/>
          <a:stretch/>
        </p:blipFill>
        <p:spPr>
          <a:xfrm>
            <a:off x="152280" y="228600"/>
            <a:ext cx="524160" cy="552600"/>
          </a:xfrm>
          <a:prstGeom prst="rect">
            <a:avLst/>
          </a:prstGeom>
          <a:noFill/>
          <a:ln w="0">
            <a:noFill/>
          </a:ln>
        </p:spPr>
      </p:pic>
      <p:sp>
        <p:nvSpPr>
          <p:cNvPr id="832"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833" name=""/>
          <p:cNvSpPr/>
          <p:nvPr/>
        </p:nvSpPr>
        <p:spPr>
          <a:xfrm>
            <a:off x="3733920" y="152280"/>
            <a:ext cx="449568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Comparison of Power </a:t>
            </a:r>
            <a:endParaRPr b="0" lang="en-US" sz="2400" strike="noStrike" u="none">
              <a:solidFill>
                <a:srgbClr val="000000"/>
              </a:solidFill>
              <a:effectLst/>
              <a:uFillTx/>
              <a:latin typeface="Times New Roman"/>
            </a:endParaRPr>
          </a:p>
        </p:txBody>
      </p:sp>
      <p:sp>
        <p:nvSpPr>
          <p:cNvPr id="834" name=""/>
          <p:cNvSpPr/>
          <p:nvPr/>
        </p:nvSpPr>
        <p:spPr>
          <a:xfrm>
            <a:off x="4191120" y="457200"/>
            <a:ext cx="495288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Volumes Traded (’00 vs. ’01)</a:t>
            </a:r>
            <a:endParaRPr b="0" lang="en-US" sz="2400" strike="noStrike" u="none">
              <a:solidFill>
                <a:srgbClr val="000000"/>
              </a:solidFill>
              <a:effectLst/>
              <a:uFillTx/>
              <a:latin typeface="Times New Roman"/>
            </a:endParaRPr>
          </a:p>
        </p:txBody>
      </p:sp>
      <p:sp>
        <p:nvSpPr>
          <p:cNvPr id="835"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6"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7"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8"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39"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6</a:t>
            </a:r>
            <a:endParaRPr b="0" lang="en-US" sz="1600" strike="noStrike" u="none">
              <a:solidFill>
                <a:srgbClr val="000000"/>
              </a:solidFill>
              <a:effectLst/>
              <a:uFillTx/>
              <a:latin typeface="Times New Roman"/>
            </a:endParaRPr>
          </a:p>
        </p:txBody>
      </p:sp>
      <p:sp>
        <p:nvSpPr>
          <p:cNvPr id="840"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1"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Sydney Office Review – 04/01</a:t>
            </a:r>
            <a:endParaRPr b="0" lang="en-US" sz="1600" strike="noStrike" u="none">
              <a:solidFill>
                <a:srgbClr val="000000"/>
              </a:solidFill>
              <a:effectLst/>
              <a:uFillTx/>
              <a:latin typeface="Times New Roman"/>
            </a:endParaRPr>
          </a:p>
        </p:txBody>
      </p:sp>
      <p:sp>
        <p:nvSpPr>
          <p:cNvPr id="842"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843" name=""/>
          <p:cNvSpPr/>
          <p:nvPr/>
        </p:nvSpPr>
        <p:spPr>
          <a:xfrm>
            <a:off x="8375400" y="3048120"/>
            <a:ext cx="393840" cy="990360"/>
          </a:xfrm>
          <a:prstGeom prst="rect">
            <a:avLst/>
          </a:prstGeom>
          <a:noFill/>
          <a:ln w="0">
            <a:noFill/>
          </a:ln>
        </p:spPr>
        <p:style>
          <a:lnRef idx="0"/>
          <a:fillRef idx="0"/>
          <a:effectRef idx="0"/>
          <a:fontRef idx="minor"/>
        </p:style>
        <p:txBody>
          <a:bodyPr lIns="46800" rIns="46800" tIns="90000" bIns="90000" anchor="t" anchorCtr="1" vert="eaVe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(TWh)</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844" name="" descr=""/>
          <p:cNvPicPr/>
          <p:nvPr/>
        </p:nvPicPr>
        <p:blipFill>
          <a:blip r:embed="rId1"/>
          <a:stretch/>
        </p:blipFill>
        <p:spPr>
          <a:xfrm>
            <a:off x="152280" y="228600"/>
            <a:ext cx="524160" cy="552600"/>
          </a:xfrm>
          <a:prstGeom prst="rect">
            <a:avLst/>
          </a:prstGeom>
          <a:noFill/>
          <a:ln w="0">
            <a:noFill/>
          </a:ln>
        </p:spPr>
      </p:pic>
      <p:sp>
        <p:nvSpPr>
          <p:cNvPr id="845"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846" name=""/>
          <p:cNvSpPr/>
          <p:nvPr/>
        </p:nvSpPr>
        <p:spPr>
          <a:xfrm>
            <a:off x="4114800" y="228600"/>
            <a:ext cx="449568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Power Profitability:</a:t>
            </a:r>
            <a:endParaRPr b="0" lang="en-US" sz="2400" strike="noStrike" u="none">
              <a:solidFill>
                <a:srgbClr val="000000"/>
              </a:solidFill>
              <a:effectLst/>
              <a:uFillTx/>
              <a:latin typeface="Times New Roman"/>
            </a:endParaRPr>
          </a:p>
        </p:txBody>
      </p:sp>
      <p:sp>
        <p:nvSpPr>
          <p:cNvPr id="847" name=""/>
          <p:cNvSpPr/>
          <p:nvPr/>
        </p:nvSpPr>
        <p:spPr>
          <a:xfrm>
            <a:off x="4343400" y="533520"/>
            <a:ext cx="533412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High Returns on Low Risk</a:t>
            </a:r>
            <a:endParaRPr b="0" lang="en-US" sz="2400" strike="noStrike" u="none">
              <a:solidFill>
                <a:srgbClr val="000000"/>
              </a:solidFill>
              <a:effectLst/>
              <a:uFillTx/>
              <a:latin typeface="Times New Roman"/>
            </a:endParaRPr>
          </a:p>
        </p:txBody>
      </p:sp>
      <p:sp>
        <p:nvSpPr>
          <p:cNvPr id="848"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9"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0"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1"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52"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7</a:t>
            </a:r>
            <a:endParaRPr b="0" lang="en-US" sz="1600" strike="noStrike" u="none">
              <a:solidFill>
                <a:srgbClr val="000000"/>
              </a:solidFill>
              <a:effectLst/>
              <a:uFillTx/>
              <a:latin typeface="Times New Roman"/>
            </a:endParaRPr>
          </a:p>
        </p:txBody>
      </p:sp>
      <p:sp>
        <p:nvSpPr>
          <p:cNvPr id="853"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4"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Sydney Office Review – 04/01</a:t>
            </a:r>
            <a:endParaRPr b="0" lang="en-US" sz="1600" strike="noStrike" u="none">
              <a:solidFill>
                <a:srgbClr val="000000"/>
              </a:solidFill>
              <a:effectLst/>
              <a:uFillTx/>
              <a:latin typeface="Times New Roman"/>
            </a:endParaRPr>
          </a:p>
        </p:txBody>
      </p:sp>
      <p:sp>
        <p:nvSpPr>
          <p:cNvPr id="855"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graphicFrame>
        <p:nvGraphicFramePr>
          <p:cNvPr id="856" name=""/>
          <p:cNvGraphicFramePr/>
          <p:nvPr/>
        </p:nvGraphicFramePr>
        <p:xfrm>
          <a:off x="457200" y="1219320"/>
          <a:ext cx="8229600" cy="4572000"/>
        </p:xfrm>
        <a:graphic>
          <a:graphicData uri="http://schemas.openxmlformats.org/presentationml/2006/ole">
            <p:oleObj progId="Excel.Sheet.12" r:id="rId2" spid="">
              <p:embed/>
              <p:pic>
                <p:nvPicPr>
                  <p:cNvPr id="857" name="" descr=""/>
                  <p:cNvPicPr/>
                  <p:nvPr/>
                </p:nvPicPr>
                <p:blipFill>
                  <a:blip r:embed="rId3"/>
                  <a:stretch/>
                </p:blipFill>
                <p:spPr>
                  <a:xfrm>
                    <a:off x="457200" y="1219320"/>
                    <a:ext cx="8229600" cy="4572000"/>
                  </a:xfrm>
                  <a:prstGeom prst="rect">
                    <a:avLst/>
                  </a:prstGeom>
                  <a:noFill/>
                  <a:ln w="0">
                    <a:noFill/>
                  </a:ln>
                  <a:effectLst>
                    <a:outerShdw dist="71785" dir="2700000" blurRad="0" rotWithShape="0">
                      <a:srgbClr val="808080"/>
                    </a:outerShdw>
                  </a:effectLst>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8" name=""/>
          <p:cNvSpPr/>
          <p:nvPr/>
        </p:nvSpPr>
        <p:spPr>
          <a:xfrm>
            <a:off x="685800" y="1143000"/>
            <a:ext cx="8001000" cy="51814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9" name=""/>
          <p:cNvSpPr/>
          <p:nvPr/>
        </p:nvSpPr>
        <p:spPr>
          <a:xfrm>
            <a:off x="609480" y="83808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Control Strengths</a:t>
            </a:r>
            <a:endParaRPr b="0" lang="en-US" sz="1600" strike="noStrike" u="none">
              <a:solidFill>
                <a:srgbClr val="000000"/>
              </a:solidFill>
              <a:effectLst/>
              <a:uFillTx/>
              <a:latin typeface="Times New Roman"/>
            </a:endParaRPr>
          </a:p>
        </p:txBody>
      </p:sp>
      <p:sp>
        <p:nvSpPr>
          <p:cNvPr id="860"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861"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pic>
        <p:nvPicPr>
          <p:cNvPr id="862" name="" descr=""/>
          <p:cNvPicPr/>
          <p:nvPr/>
        </p:nvPicPr>
        <p:blipFill>
          <a:blip r:embed="rId1"/>
          <a:stretch/>
        </p:blipFill>
        <p:spPr>
          <a:xfrm>
            <a:off x="152280" y="228600"/>
            <a:ext cx="524160" cy="552600"/>
          </a:xfrm>
          <a:prstGeom prst="rect">
            <a:avLst/>
          </a:prstGeom>
          <a:noFill/>
          <a:ln w="0">
            <a:noFill/>
          </a:ln>
        </p:spPr>
      </p:pic>
      <p:sp>
        <p:nvSpPr>
          <p:cNvPr id="863"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864"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5"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6"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7"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68"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8</a:t>
            </a:r>
            <a:endParaRPr b="0" lang="en-US" sz="1600" strike="noStrike" u="none">
              <a:solidFill>
                <a:srgbClr val="000000"/>
              </a:solidFill>
              <a:effectLst/>
              <a:uFillTx/>
              <a:latin typeface="Times New Roman"/>
            </a:endParaRPr>
          </a:p>
        </p:txBody>
      </p:sp>
      <p:sp>
        <p:nvSpPr>
          <p:cNvPr id="869"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0"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Sydney Office Review – 04/01</a:t>
            </a:r>
            <a:endParaRPr b="0" lang="en-US" sz="1600" strike="noStrike" u="none">
              <a:solidFill>
                <a:srgbClr val="000000"/>
              </a:solidFill>
              <a:effectLst/>
              <a:uFillTx/>
              <a:latin typeface="Times New Roman"/>
            </a:endParaRPr>
          </a:p>
        </p:txBody>
      </p:sp>
      <p:sp>
        <p:nvSpPr>
          <p:cNvPr id="871"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872" name=""/>
          <p:cNvSpPr/>
          <p:nvPr/>
        </p:nvSpPr>
        <p:spPr>
          <a:xfrm>
            <a:off x="762120" y="1143000"/>
            <a:ext cx="81532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Risk Management (RM) creates a weekly risk and market review report that is submitted to local</a:t>
            </a:r>
            <a:endParaRPr b="0" lang="en-US" sz="1400" strike="noStrike" u="none">
              <a:solidFill>
                <a:srgbClr val="000000"/>
              </a:solidFill>
              <a:effectLst/>
              <a:uFillTx/>
              <a:latin typeface="Times New Roman"/>
            </a:endParaRPr>
          </a:p>
        </p:txBody>
      </p:sp>
      <p:sp>
        <p:nvSpPr>
          <p:cNvPr id="873" name=""/>
          <p:cNvSpPr/>
          <p:nvPr/>
        </p:nvSpPr>
        <p:spPr>
          <a:xfrm>
            <a:off x="762120" y="1905120"/>
            <a:ext cx="74674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Ninety-five percent of Power Counterparties have signed ISDA Master Agreements.</a:t>
            </a:r>
            <a:endParaRPr b="0" lang="en-US" sz="1400" strike="noStrike" u="none">
              <a:solidFill>
                <a:srgbClr val="000000"/>
              </a:solidFill>
              <a:effectLst/>
              <a:uFillTx/>
              <a:latin typeface="Times New Roman"/>
            </a:endParaRPr>
          </a:p>
        </p:txBody>
      </p:sp>
      <p:sp>
        <p:nvSpPr>
          <p:cNvPr id="874" name=""/>
          <p:cNvSpPr/>
          <p:nvPr/>
        </p:nvSpPr>
        <p:spPr>
          <a:xfrm>
            <a:off x="762120" y="2209680"/>
            <a:ext cx="74674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Requirement by NEMMCO (National Electricity Market Management Company) for all</a:t>
            </a:r>
            <a:endParaRPr b="0" lang="en-US" sz="1400" strike="noStrike" u="none">
              <a:solidFill>
                <a:srgbClr val="000000"/>
              </a:solidFill>
              <a:effectLst/>
              <a:uFillTx/>
              <a:latin typeface="Times New Roman"/>
            </a:endParaRPr>
          </a:p>
        </p:txBody>
      </p:sp>
      <p:sp>
        <p:nvSpPr>
          <p:cNvPr id="875" name=""/>
          <p:cNvSpPr/>
          <p:nvPr/>
        </p:nvSpPr>
        <p:spPr>
          <a:xfrm>
            <a:off x="914400" y="1371600"/>
            <a:ext cx="79246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management and London.  RM also creates a monthly curve validation and profit &amp; loss report,</a:t>
            </a:r>
            <a:endParaRPr b="0" lang="en-US" sz="1400" strike="noStrike" u="none">
              <a:solidFill>
                <a:srgbClr val="000000"/>
              </a:solidFill>
              <a:effectLst/>
              <a:uFillTx/>
              <a:latin typeface="Times New Roman"/>
            </a:endParaRPr>
          </a:p>
        </p:txBody>
      </p:sp>
      <p:sp>
        <p:nvSpPr>
          <p:cNvPr id="876" name=""/>
          <p:cNvSpPr/>
          <p:nvPr/>
        </p:nvSpPr>
        <p:spPr>
          <a:xfrm>
            <a:off x="914400" y="2438280"/>
            <a:ext cx="777240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regulated traders or brokers in the Power Markets to utilize only the Austraclear clearing system.  </a:t>
            </a:r>
            <a:endParaRPr b="0" lang="en-US" sz="1400" strike="noStrike" u="none">
              <a:solidFill>
                <a:srgbClr val="000000"/>
              </a:solidFill>
              <a:effectLst/>
              <a:uFillTx/>
              <a:latin typeface="Times New Roman"/>
            </a:endParaRPr>
          </a:p>
        </p:txBody>
      </p:sp>
      <p:sp>
        <p:nvSpPr>
          <p:cNvPr id="877" name=""/>
          <p:cNvSpPr/>
          <p:nvPr/>
        </p:nvSpPr>
        <p:spPr>
          <a:xfrm>
            <a:off x="914400" y="2666880"/>
            <a:ext cx="10134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All Austraclear members must go through an approval process, and counterparty performance</a:t>
            </a:r>
            <a:endParaRPr b="0" lang="en-US" sz="1400" strike="noStrike" u="none">
              <a:solidFill>
                <a:srgbClr val="000000"/>
              </a:solidFill>
              <a:effectLst/>
              <a:uFillTx/>
              <a:latin typeface="Times New Roman"/>
            </a:endParaRPr>
          </a:p>
        </p:txBody>
      </p:sp>
      <p:sp>
        <p:nvSpPr>
          <p:cNvPr id="878" name=""/>
          <p:cNvSpPr/>
          <p:nvPr/>
        </p:nvSpPr>
        <p:spPr>
          <a:xfrm>
            <a:off x="762120" y="3200400"/>
            <a:ext cx="79246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Confirmation process is working effectively whereby counterparty confirms are typically</a:t>
            </a:r>
            <a:endParaRPr b="0" lang="en-US" sz="1400" strike="noStrike" u="none">
              <a:solidFill>
                <a:srgbClr val="000000"/>
              </a:solidFill>
              <a:effectLst/>
              <a:uFillTx/>
              <a:latin typeface="Times New Roman"/>
            </a:endParaRPr>
          </a:p>
        </p:txBody>
      </p:sp>
      <p:sp>
        <p:nvSpPr>
          <p:cNvPr id="879" name=""/>
          <p:cNvSpPr/>
          <p:nvPr/>
        </p:nvSpPr>
        <p:spPr>
          <a:xfrm>
            <a:off x="914400" y="3429000"/>
            <a:ext cx="746748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80" name=""/>
          <p:cNvSpPr/>
          <p:nvPr/>
        </p:nvSpPr>
        <p:spPr>
          <a:xfrm>
            <a:off x="838080" y="3429000"/>
            <a:ext cx="8077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executed within seven days (except ENA - Weather transactions, which may take 3-4 months).</a:t>
            </a:r>
            <a:endParaRPr b="0" lang="en-US" sz="1400" strike="noStrike" u="none">
              <a:solidFill>
                <a:srgbClr val="000000"/>
              </a:solidFill>
              <a:effectLst/>
              <a:uFillTx/>
              <a:latin typeface="Times New Roman"/>
            </a:endParaRPr>
          </a:p>
        </p:txBody>
      </p:sp>
      <p:sp>
        <p:nvSpPr>
          <p:cNvPr id="881" name=""/>
          <p:cNvSpPr/>
          <p:nvPr/>
        </p:nvSpPr>
        <p:spPr>
          <a:xfrm>
            <a:off x="762120" y="3733920"/>
            <a:ext cx="74674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Middle and Back Office puts high priority on reporting daily against the Global Standards</a:t>
            </a:r>
            <a:endParaRPr b="0" lang="en-US" sz="1400" strike="noStrike" u="none">
              <a:solidFill>
                <a:srgbClr val="000000"/>
              </a:solidFill>
              <a:effectLst/>
              <a:uFillTx/>
              <a:latin typeface="Times New Roman"/>
            </a:endParaRPr>
          </a:p>
        </p:txBody>
      </p:sp>
      <p:sp>
        <p:nvSpPr>
          <p:cNvPr id="882" name=""/>
          <p:cNvSpPr/>
          <p:nvPr/>
        </p:nvSpPr>
        <p:spPr>
          <a:xfrm>
            <a:off x="838080" y="3962520"/>
            <a:ext cx="74678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established by the Risk Controls Group in Houston.</a:t>
            </a:r>
            <a:endParaRPr b="0" lang="en-US" sz="1400" strike="noStrike" u="none">
              <a:solidFill>
                <a:srgbClr val="000000"/>
              </a:solidFill>
              <a:effectLst/>
              <a:uFillTx/>
              <a:latin typeface="Times New Roman"/>
            </a:endParaRPr>
          </a:p>
        </p:txBody>
      </p:sp>
      <p:sp>
        <p:nvSpPr>
          <p:cNvPr id="883" name=""/>
          <p:cNvSpPr/>
          <p:nvPr/>
        </p:nvSpPr>
        <p:spPr>
          <a:xfrm>
            <a:off x="762120" y="4267080"/>
            <a:ext cx="74674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Local office management actively provides oversight to commodities traded outside</a:t>
            </a:r>
            <a:endParaRPr b="0" lang="en-US" sz="1400" strike="noStrike" u="none">
              <a:solidFill>
                <a:srgbClr val="000000"/>
              </a:solidFill>
              <a:effectLst/>
              <a:uFillTx/>
              <a:latin typeface="Times New Roman"/>
            </a:endParaRPr>
          </a:p>
        </p:txBody>
      </p:sp>
      <p:sp>
        <p:nvSpPr>
          <p:cNvPr id="884" name=""/>
          <p:cNvSpPr/>
          <p:nvPr/>
        </p:nvSpPr>
        <p:spPr>
          <a:xfrm>
            <a:off x="838080" y="4495680"/>
            <a:ext cx="74678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of Enron Australia P&amp;L responsibility (i.e. Coal and Weather).</a:t>
            </a:r>
            <a:endParaRPr b="0" lang="en-US" sz="1400" strike="noStrike" u="none">
              <a:solidFill>
                <a:srgbClr val="000000"/>
              </a:solidFill>
              <a:effectLst/>
              <a:uFillTx/>
              <a:latin typeface="Times New Roman"/>
            </a:endParaRPr>
          </a:p>
        </p:txBody>
      </p:sp>
      <p:sp>
        <p:nvSpPr>
          <p:cNvPr id="885" name=""/>
          <p:cNvSpPr/>
          <p:nvPr/>
        </p:nvSpPr>
        <p:spPr>
          <a:xfrm>
            <a:off x="762120" y="4800600"/>
            <a:ext cx="74674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Credit consolidated across commodities to calculate total Australian credit exposure. </a:t>
            </a:r>
            <a:endParaRPr b="0" lang="en-US" sz="1400" strike="noStrike" u="none">
              <a:solidFill>
                <a:srgbClr val="000000"/>
              </a:solidFill>
              <a:effectLst/>
              <a:uFillTx/>
              <a:latin typeface="Times New Roman"/>
            </a:endParaRPr>
          </a:p>
        </p:txBody>
      </p:sp>
      <p:sp>
        <p:nvSpPr>
          <p:cNvPr id="886" name=""/>
          <p:cNvSpPr/>
          <p:nvPr/>
        </p:nvSpPr>
        <p:spPr>
          <a:xfrm>
            <a:off x="762120" y="5105520"/>
            <a:ext cx="74674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Segregation of duties exists between cash settlements and reconciliations. </a:t>
            </a:r>
            <a:endParaRPr b="0" lang="en-US" sz="1400" strike="noStrike" u="none">
              <a:solidFill>
                <a:srgbClr val="000000"/>
              </a:solidFill>
              <a:effectLst/>
              <a:uFillTx/>
              <a:latin typeface="Times New Roman"/>
            </a:endParaRPr>
          </a:p>
        </p:txBody>
      </p:sp>
      <p:sp>
        <p:nvSpPr>
          <p:cNvPr id="887" name=""/>
          <p:cNvSpPr/>
          <p:nvPr/>
        </p:nvSpPr>
        <p:spPr>
          <a:xfrm>
            <a:off x="762120" y="5410080"/>
            <a:ext cx="80010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Houston Treasury controls access to cash receipts and disbursements in the Austraclear </a:t>
            </a:r>
            <a:endParaRPr b="0" lang="en-US" sz="1400" strike="noStrike" u="none">
              <a:solidFill>
                <a:srgbClr val="000000"/>
              </a:solidFill>
              <a:effectLst/>
              <a:uFillTx/>
              <a:latin typeface="Times New Roman"/>
            </a:endParaRPr>
          </a:p>
        </p:txBody>
      </p:sp>
      <p:sp>
        <p:nvSpPr>
          <p:cNvPr id="888" name=""/>
          <p:cNvSpPr/>
          <p:nvPr/>
        </p:nvSpPr>
        <p:spPr>
          <a:xfrm>
            <a:off x="838080" y="5638680"/>
            <a:ext cx="8915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clearing system; authorized local office personnel have no access to cash accounts except </a:t>
            </a:r>
            <a:endParaRPr b="0" lang="en-US" sz="1400" strike="noStrike" u="none">
              <a:solidFill>
                <a:srgbClr val="000000"/>
              </a:solidFill>
              <a:effectLst/>
              <a:uFillTx/>
              <a:latin typeface="Times New Roman"/>
            </a:endParaRPr>
          </a:p>
        </p:txBody>
      </p:sp>
      <p:sp>
        <p:nvSpPr>
          <p:cNvPr id="889" name=""/>
          <p:cNvSpPr/>
          <p:nvPr/>
        </p:nvSpPr>
        <p:spPr>
          <a:xfrm>
            <a:off x="914400" y="2895480"/>
            <a:ext cx="10134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 guaranteed by NEMMCO.</a:t>
            </a:r>
            <a:endParaRPr b="0" lang="en-US" sz="1400" strike="noStrike" u="none">
              <a:solidFill>
                <a:srgbClr val="000000"/>
              </a:solidFill>
              <a:effectLst/>
              <a:uFillTx/>
              <a:latin typeface="Times New Roman"/>
            </a:endParaRPr>
          </a:p>
        </p:txBody>
      </p:sp>
      <p:sp>
        <p:nvSpPr>
          <p:cNvPr id="890" name=""/>
          <p:cNvSpPr/>
          <p:nvPr/>
        </p:nvSpPr>
        <p:spPr>
          <a:xfrm>
            <a:off x="914400" y="1600200"/>
            <a:ext cx="79246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which is reviewed by RAC.</a:t>
            </a:r>
            <a:endParaRPr b="0" lang="en-US" sz="1400" strike="noStrike" u="none">
              <a:solidFill>
                <a:srgbClr val="000000"/>
              </a:solidFill>
              <a:effectLst/>
              <a:uFillTx/>
              <a:latin typeface="Times New Roman"/>
            </a:endParaRPr>
          </a:p>
        </p:txBody>
      </p:sp>
      <p:sp>
        <p:nvSpPr>
          <p:cNvPr id="891" name=""/>
          <p:cNvSpPr/>
          <p:nvPr/>
        </p:nvSpPr>
        <p:spPr>
          <a:xfrm>
            <a:off x="838080" y="5867280"/>
            <a:ext cx="8915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for local G&amp;A expenditures.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713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2001-04-23T19:47:09Z</dcterms:created>
  <dc:creator>Juan E. Camarillo</dc:creator>
  <dc:description/>
  <dc:language>en-US</dc:language>
  <cp:lastModifiedBy>Juan E. Camarillo</cp:lastModifiedBy>
  <cp:lastPrinted>2001-05-09T14:21:46Z</cp:lastPrinted>
  <dcterms:modified xsi:type="dcterms:W3CDTF">2001-05-14T12:51:46Z</dcterms:modified>
  <cp:revision>33</cp:revision>
  <dc:subject/>
  <dc:title>PowerPoint Presentation</dc:title>
</cp:coreProperties>
</file>