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jpeg" ContentType="image/jpeg"/>
  <Override PartName="/ppt/media/image5.jpeg" ContentType="image/jpeg"/>
  <Override PartName="/ppt/media/image6.wmf" ContentType="image/x-wmf"/>
  <Override PartName="/ppt/media/image7.wmf" ContentType="image/x-wmf"/>
  <Override PartName="/ppt/media/image8.wmf" ContentType="image/x-wmf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6858000" cy="91186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1143000"/>
            <a:ext cx="77724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" name="MEIlogoLLC" descr=""/>
          <p:cNvPicPr/>
          <p:nvPr/>
        </p:nvPicPr>
        <p:blipFill>
          <a:blip r:embed="rId2"/>
          <a:stretch/>
        </p:blipFill>
        <p:spPr>
          <a:xfrm>
            <a:off x="152280" y="228600"/>
            <a:ext cx="2971800" cy="669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"/>
          <p:cNvSpPr/>
          <p:nvPr/>
        </p:nvSpPr>
        <p:spPr>
          <a:xfrm>
            <a:off x="0" y="990720"/>
            <a:ext cx="9144000" cy="0"/>
          </a:xfrm>
          <a:prstGeom prst="line">
            <a:avLst/>
          </a:prstGeom>
          <a:ln w="57240">
            <a:solidFill>
              <a:srgbClr val="3366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>
          <a:xfrm>
            <a:off x="7238880" y="6629040"/>
            <a:ext cx="190512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345504E-B253-4E3F-91C9-A8971421B77A}" type="slidenum"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>
          <a:xfrm>
            <a:off x="0" y="6629040"/>
            <a:ext cx="190512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1143000"/>
            <a:ext cx="77724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" name="MEIlogoLLC" descr=""/>
          <p:cNvPicPr/>
          <p:nvPr/>
        </p:nvPicPr>
        <p:blipFill>
          <a:blip r:embed="rId2"/>
          <a:stretch/>
        </p:blipFill>
        <p:spPr>
          <a:xfrm>
            <a:off x="152280" y="228600"/>
            <a:ext cx="2971800" cy="669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" name=""/>
          <p:cNvSpPr/>
          <p:nvPr/>
        </p:nvSpPr>
        <p:spPr>
          <a:xfrm>
            <a:off x="0" y="990720"/>
            <a:ext cx="9144000" cy="0"/>
          </a:xfrm>
          <a:prstGeom prst="line">
            <a:avLst/>
          </a:prstGeom>
          <a:ln w="57240">
            <a:solidFill>
              <a:srgbClr val="3366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ldNum" idx="3"/>
          </p:nvPr>
        </p:nvSpPr>
        <p:spPr>
          <a:xfrm>
            <a:off x="7238880" y="6629040"/>
            <a:ext cx="190512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8F7DDB6-107C-4185-B1A3-1F2579F24E3E}" type="slidenum"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dt" idx="4"/>
          </p:nvPr>
        </p:nvSpPr>
        <p:spPr>
          <a:xfrm>
            <a:off x="0" y="6629040"/>
            <a:ext cx="190512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4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ldNum" idx="5"/>
          </p:nvPr>
        </p:nvSpPr>
        <p:spPr>
          <a:xfrm>
            <a:off x="7162560" y="640080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19C5CFE-871A-43A3-B5AB-AE08542D1F4A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4" name="MEIlogoLLC" descr=""/>
          <p:cNvPicPr/>
          <p:nvPr/>
        </p:nvPicPr>
        <p:blipFill>
          <a:blip r:embed="rId2"/>
          <a:stretch/>
        </p:blipFill>
        <p:spPr>
          <a:xfrm>
            <a:off x="1143000" y="380880"/>
            <a:ext cx="6657840" cy="1447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838080" y="58669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24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September 12, 2001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7" name="" descr=""/>
          <p:cNvPicPr/>
          <p:nvPr/>
        </p:nvPicPr>
        <p:blipFill>
          <a:blip r:embed="rId1"/>
          <a:stretch/>
        </p:blipFill>
        <p:spPr>
          <a:xfrm>
            <a:off x="2133720" y="2057400"/>
            <a:ext cx="4991040" cy="3741840"/>
          </a:xfrm>
          <a:prstGeom prst="rect">
            <a:avLst/>
          </a:prstGeom>
          <a:noFill/>
          <a:ln w="0">
            <a:noFill/>
          </a:ln>
        </p:spPr>
      </p:pic>
    </p:spTree>
  </p:cSld>
  <p:transition>
    <p:wipe dir="r"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"/>
          <p:cNvSpPr/>
          <p:nvPr/>
        </p:nvSpPr>
        <p:spPr>
          <a:xfrm>
            <a:off x="1219320" y="380880"/>
            <a:ext cx="77724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Swordfish Project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(Conclusion)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533520" y="1523880"/>
            <a:ext cx="8076960" cy="487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spcAft>
                <a:spcPts val="561"/>
              </a:spcAft>
              <a:buClr>
                <a:srgbClr val="000000"/>
              </a:buClr>
              <a:buSzPct val="80000"/>
              <a:buFont typeface="Wingdings 2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Economics are strong with good downside protection.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spcAft>
                <a:spcPts val="561"/>
              </a:spcAft>
              <a:buClr>
                <a:srgbClr val="000000"/>
              </a:buClr>
              <a:buSzPct val="80000"/>
              <a:buFont typeface="Wingdings 2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G&amp;G and operational risk are moderate to low.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spcAft>
                <a:spcPts val="561"/>
              </a:spcAft>
              <a:buClr>
                <a:srgbClr val="000000"/>
              </a:buClr>
              <a:buSzPct val="80000"/>
              <a:buFont typeface="Wingdings 2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BP is the 1st or 2nd largest leaseholder in the Deepwater.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Mariner performs wells on this project, could lead to other opportunities.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spcAft>
                <a:spcPts val="561"/>
              </a:spcAft>
              <a:buClr>
                <a:srgbClr val="000000"/>
              </a:buClr>
              <a:buSzPct val="80000"/>
              <a:buFont typeface="Wingdings 2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056D9D5-DA85-4A07-A3B2-1797914997CB}" type="slidenum">
              <a:t>10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>08/23/01</a:t>
            </a:r>
          </a:p>
        </p:txBody>
      </p:sp>
    </p:spTree>
  </p:cSld>
  <p:transition>
    <p:wipe dir="r"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152280" y="1447920"/>
            <a:ext cx="4724640" cy="533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114480" indent="-114480">
              <a:lnSpc>
                <a:spcPct val="100000"/>
              </a:lnSpc>
              <a:spcBef>
                <a:spcPts val="876"/>
              </a:spcBef>
              <a:spcAft>
                <a:spcPts val="437"/>
              </a:spcAft>
              <a:buClr>
                <a:srgbClr val="000000"/>
              </a:buClr>
              <a:buSzPct val="80000"/>
              <a:buFont typeface="Wingdings 2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WI Ownership: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Mariner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25%  (Operator)</a:t>
            </a:r>
            <a:br>
              <a:rPr sz="1400"/>
            </a:b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BP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50%</a:t>
            </a:r>
            <a:br>
              <a:rPr sz="1400"/>
            </a:b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Open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25%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876"/>
              </a:spcBef>
              <a:spcAft>
                <a:spcPts val="437"/>
              </a:spcAft>
              <a:buClr>
                <a:srgbClr val="000000"/>
              </a:buClr>
              <a:buSzPct val="80000"/>
              <a:buFont typeface="Wingdings 2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Water Depth: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4000’  to 4800’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876"/>
              </a:spcBef>
              <a:spcAft>
                <a:spcPts val="437"/>
              </a:spcAft>
              <a:buClr>
                <a:srgbClr val="000000"/>
              </a:buClr>
              <a:buSzPct val="80000"/>
              <a:buFont typeface="Wingdings 2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Acquisition: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Earn interest by carrying BP on 2</a:t>
            </a:r>
            <a:br>
              <a:rPr sz="1400"/>
            </a:b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wells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876"/>
              </a:spcBef>
              <a:spcAft>
                <a:spcPts val="437"/>
              </a:spcAft>
              <a:buClr>
                <a:srgbClr val="000000"/>
              </a:buClr>
              <a:buSzPct val="80000"/>
              <a:buFont typeface="Wingdings 2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Development Type: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2 Well Subsea Tieback</a:t>
            </a:r>
            <a:br>
              <a:rPr sz="1400"/>
            </a:b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(22 -27 miles)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876"/>
              </a:spcBef>
              <a:spcAft>
                <a:spcPts val="437"/>
              </a:spcAft>
              <a:buClr>
                <a:srgbClr val="000000"/>
              </a:buClr>
              <a:buSzPct val="80000"/>
              <a:buFont typeface="Wingdings 2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Mean Gross Reserves: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262 BCFE (M62 Sand)</a:t>
            </a:r>
            <a:br>
              <a:rPr sz="1400"/>
            </a:b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 BCFE (M64 Sand)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876"/>
              </a:spcBef>
              <a:spcAft>
                <a:spcPts val="437"/>
              </a:spcAft>
              <a:buClr>
                <a:srgbClr val="000000"/>
              </a:buClr>
              <a:buSzPct val="80000"/>
              <a:buFont typeface="Wingdings 2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Gross Capex: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$117MM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876"/>
              </a:spcBef>
              <a:spcAft>
                <a:spcPts val="437"/>
              </a:spcAft>
              <a:buClr>
                <a:srgbClr val="000000"/>
              </a:buClr>
              <a:buSzPct val="80000"/>
              <a:buFont typeface="Wingdings 2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Schedule: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Spud First Well (December 2001)</a:t>
            </a:r>
            <a:br>
              <a:rPr sz="1400"/>
            </a:b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First production (January 2003)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876"/>
              </a:spcBef>
              <a:spcAft>
                <a:spcPts val="437"/>
              </a:spcAft>
              <a:buClr>
                <a:srgbClr val="000000"/>
              </a:buClr>
              <a:buSzPct val="80000"/>
              <a:buFont typeface="Wingdings 2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Expected Peak Rate: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177 MMCFE/D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876"/>
              </a:spcBef>
              <a:spcAft>
                <a:spcPts val="437"/>
              </a:spcAft>
              <a:buClr>
                <a:srgbClr val="000000"/>
              </a:buClr>
              <a:buSzPct val="80000"/>
              <a:buFont typeface="Wingdings 2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219320" y="380880"/>
            <a:ext cx="77724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Viosca Knoll 917 / 961 / 962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(Swordfish)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0" name="regionalmap_forpowerpoint_RRC" descr=""/>
          <p:cNvPicPr/>
          <p:nvPr/>
        </p:nvPicPr>
        <p:blipFill>
          <a:blip r:embed="rId1"/>
          <a:stretch/>
        </p:blipFill>
        <p:spPr>
          <a:xfrm>
            <a:off x="4952880" y="1066680"/>
            <a:ext cx="3903840" cy="5608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D602D25-AF84-4001-A3FC-78524B659DC3}" type="slidenum">
              <a:t>2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>08/23/01</a:t>
            </a:r>
          </a:p>
        </p:txBody>
      </p:sp>
    </p:spTree>
  </p:cSld>
  <p:transition>
    <p:wipe dir="r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swordfish%20outlines" descr=""/>
          <p:cNvPicPr/>
          <p:nvPr/>
        </p:nvPicPr>
        <p:blipFill>
          <a:blip r:embed="rId1"/>
          <a:stretch/>
        </p:blipFill>
        <p:spPr>
          <a:xfrm>
            <a:off x="990720" y="1176480"/>
            <a:ext cx="7170480" cy="552924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22" name=""/>
          <p:cNvGrpSpPr/>
          <p:nvPr/>
        </p:nvGrpSpPr>
        <p:grpSpPr>
          <a:xfrm>
            <a:off x="1742760" y="1481040"/>
            <a:ext cx="6291720" cy="5014800"/>
            <a:chOff x="1742760" y="1481040"/>
            <a:chExt cx="6291720" cy="5014800"/>
          </a:xfrm>
        </p:grpSpPr>
        <p:sp>
          <p:nvSpPr>
            <p:cNvPr id="23" name=""/>
            <p:cNvSpPr/>
            <p:nvPr/>
          </p:nvSpPr>
          <p:spPr>
            <a:xfrm>
              <a:off x="6137280" y="1481040"/>
              <a:ext cx="18432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4242960" y="2546280"/>
              <a:ext cx="1171800" cy="825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M64 North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41 BCF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1.5 MMBC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5155920" y="4070520"/>
              <a:ext cx="1205640" cy="825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M62 South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134 BCF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 MMBC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6231960" y="5594400"/>
              <a:ext cx="1802520" cy="825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Sand Avg. Depth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M62   12,400’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M64   12,000’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2260080" y="5670720"/>
              <a:ext cx="1205640" cy="825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M64 South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47 BCF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1.7 MMBC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1742760" y="3917880"/>
              <a:ext cx="1171800" cy="825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M62 North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80 BCF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 MMBC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 flipH="1">
              <a:off x="4038120" y="2700360"/>
              <a:ext cx="22860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 flipH="1">
              <a:off x="5105160" y="4681440"/>
              <a:ext cx="228600" cy="763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3352680" y="5824440"/>
              <a:ext cx="15264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2819520" y="4071960"/>
              <a:ext cx="22860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3" name=""/>
          <p:cNvSpPr/>
          <p:nvPr/>
        </p:nvSpPr>
        <p:spPr>
          <a:xfrm>
            <a:off x="1219320" y="380880"/>
            <a:ext cx="77724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Swordfish Development Plan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Reserves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4C01884-7199-4714-9DC1-242A0B1C4460}" type="slidenum">
              <a:t>3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>08/23/01</a:t>
            </a:r>
          </a:p>
        </p:txBody>
      </p:sp>
    </p:spTree>
  </p:cSld>
  <p:transition>
    <p:wipe dir="r"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"/>
          <p:cNvSpPr/>
          <p:nvPr/>
        </p:nvSpPr>
        <p:spPr>
          <a:xfrm>
            <a:off x="1219320" y="380880"/>
            <a:ext cx="77724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Swordfish Project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(Deal Terms)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533520" y="1371600"/>
            <a:ext cx="8076960" cy="510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1800"/>
              </a:spcBef>
              <a:buClr>
                <a:srgbClr val="000000"/>
              </a:buClr>
              <a:buSzPct val="80000"/>
              <a:buFont typeface="Wingdings 2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Spud initial well by December 31, 2001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800"/>
              </a:spcBef>
              <a:buClr>
                <a:srgbClr val="000000"/>
              </a:buClr>
              <a:buSzPct val="80000"/>
              <a:buFont typeface="Wingdings 2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BP carried for a 50% WI on initial well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800"/>
              </a:spcBef>
              <a:buClr>
                <a:srgbClr val="000000"/>
              </a:buClr>
              <a:buSzPct val="80000"/>
              <a:buFont typeface="Wingdings 2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Mariner has the option to drill a second well, or bail out of project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800"/>
              </a:spcBef>
              <a:buClr>
                <a:srgbClr val="000000"/>
              </a:buClr>
              <a:buSzPct val="80000"/>
              <a:buFont typeface="Wingdings 2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BP carried for a 50% WI on second well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800"/>
              </a:spcBef>
              <a:buClr>
                <a:srgbClr val="000000"/>
              </a:buClr>
              <a:buSzPct val="80000"/>
              <a:buFont typeface="Wingdings 2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Mariner has the option to continue with development, or bail out of project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800"/>
              </a:spcBef>
              <a:buClr>
                <a:srgbClr val="000000"/>
              </a:buClr>
              <a:buSzPct val="80000"/>
              <a:buFont typeface="Wingdings 2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BP must elect to participate after the second well, or farm out for a 10% ORRI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800"/>
              </a:spcBef>
              <a:buClr>
                <a:srgbClr val="000000"/>
              </a:buClr>
              <a:buSzPct val="80000"/>
              <a:buFont typeface="Wingdings 2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BP is carried for 50% on the completion of two wells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800"/>
              </a:spcBef>
              <a:buClr>
                <a:srgbClr val="000000"/>
              </a:buClr>
              <a:buSzPct val="80000"/>
              <a:buFont typeface="Wingdings 2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BP is carried for the first $1,000,000 on the subsea system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800"/>
              </a:spcBef>
              <a:buClr>
                <a:srgbClr val="000000"/>
              </a:buClr>
              <a:buSzPct val="80000"/>
              <a:buFont typeface="Wingdings 2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BP is heads up on the remaining development cost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800"/>
              </a:spcBef>
              <a:buClr>
                <a:srgbClr val="000000"/>
              </a:buClr>
              <a:buSzPct val="80000"/>
              <a:buFont typeface="Wingdings 2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AEB2BA7-2DC0-4D7E-9E7A-0839EF07D414}" type="slidenum">
              <a:t>4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>08/23/01</a:t>
            </a:r>
          </a:p>
        </p:txBody>
      </p:sp>
    </p:spTree>
  </p:cSld>
  <p:transition>
    <p:wipe dir="r"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"/>
          <p:cNvGrpSpPr/>
          <p:nvPr/>
        </p:nvGrpSpPr>
        <p:grpSpPr>
          <a:xfrm>
            <a:off x="914040" y="1143000"/>
            <a:ext cx="7397280" cy="5638680"/>
            <a:chOff x="914040" y="1143000"/>
            <a:chExt cx="7397280" cy="5638680"/>
          </a:xfrm>
        </p:grpSpPr>
        <p:pic>
          <p:nvPicPr>
            <p:cNvPr id="37" name="sea%20floor" descr=""/>
            <p:cNvPicPr/>
            <p:nvPr/>
          </p:nvPicPr>
          <p:blipFill>
            <a:blip r:embed="rId1"/>
            <a:srcRect l="0" t="0" r="0" b="9724"/>
            <a:stretch/>
          </p:blipFill>
          <p:spPr>
            <a:xfrm>
              <a:off x="914400" y="1143000"/>
              <a:ext cx="7315200" cy="56386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8" name=""/>
            <p:cNvSpPr/>
            <p:nvPr/>
          </p:nvSpPr>
          <p:spPr>
            <a:xfrm>
              <a:off x="5055840" y="1293480"/>
              <a:ext cx="3060000" cy="1191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Swordfish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2 Well Development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Economic Input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914040" y="1599840"/>
              <a:ext cx="3439080" cy="180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  </a:t>
              </a: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Gross</a:t>
              </a: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Net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($MM)</a:t>
              </a: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($MM)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Initial DHC-</a:t>
              </a: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12.9</a:t>
              </a: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6.5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          DHC-</a:t>
              </a: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12.5</a:t>
              </a: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6.3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Completions-</a:t>
              </a: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29.7</a:t>
              </a: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14.9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Subsea Systems-</a:t>
              </a: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62.0</a:t>
              </a: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16.0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Total</a:t>
              </a: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117.1</a:t>
              </a: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43.7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1587960" y="5408280"/>
              <a:ext cx="20278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sng">
                  <a:solidFill>
                    <a:srgbClr val="ffff66"/>
                  </a:solidFill>
                  <a:effectLst/>
                  <a:uFillTx/>
                  <a:latin typeface="Arial"/>
                </a:rPr>
                <a:t>Operating Expense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988560" y="5790960"/>
              <a:ext cx="3476160" cy="94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Fixed + Interventions-</a:t>
              </a: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$190 M/mo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Chemicals-</a:t>
              </a: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.03/MCF/.23/BBL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Processing-</a:t>
              </a: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.25/MCF/1.20/BBL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Transportation-</a:t>
              </a: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.20/MCF/1.30/BBL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4870080" y="6171840"/>
              <a:ext cx="344124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Production Rate -145 MMCF/5400 BCPD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ffff66"/>
                  </a:solidFill>
                  <a:effectLst/>
                  <a:uFillTx/>
                  <a:latin typeface="Arial"/>
                </a:rPr>
                <a:t>Field Life-            10 Years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990720" y="2895480"/>
              <a:ext cx="3124080" cy="0"/>
            </a:xfrm>
            <a:prstGeom prst="line">
              <a:avLst/>
            </a:prstGeom>
            <a:ln w="9360">
              <a:solidFill>
                <a:srgbClr val="ffff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4" name=""/>
          <p:cNvSpPr/>
          <p:nvPr/>
        </p:nvSpPr>
        <p:spPr>
          <a:xfrm>
            <a:off x="1219320" y="380880"/>
            <a:ext cx="77724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Swordfish Project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411B0D9-4C71-442F-97E2-D25AFB40F552}" type="slidenum">
              <a:t>5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>08/23/01</a:t>
            </a:r>
          </a:p>
        </p:txBody>
      </p:sp>
    </p:spTree>
  </p:cSld>
  <p:transition>
    <p:wipe dir="r"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5" name=""/>
          <p:cNvGraphicFramePr/>
          <p:nvPr/>
        </p:nvGraphicFramePr>
        <p:xfrm>
          <a:off x="907920" y="1143000"/>
          <a:ext cx="7326360" cy="4952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07920" y="1143000"/>
                    <a:ext cx="7326360" cy="4952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7" name=""/>
          <p:cNvSpPr/>
          <p:nvPr/>
        </p:nvSpPr>
        <p:spPr>
          <a:xfrm>
            <a:off x="1219320" y="380880"/>
            <a:ext cx="77724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Swordfish Project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F445F5A-1C54-4E74-BBE9-DB798D0D0829}" type="slidenum">
              <a:t>6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>08/23/01</a:t>
            </a:r>
          </a:p>
        </p:txBody>
      </p:sp>
    </p:spTree>
  </p:cSld>
  <p:transition>
    <p:wipe dir="r"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"/>
          <p:cNvSpPr/>
          <p:nvPr/>
        </p:nvSpPr>
        <p:spPr>
          <a:xfrm>
            <a:off x="1219320" y="380880"/>
            <a:ext cx="77724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Swordfish Project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(Most Likely Economics)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9" name=""/>
          <p:cNvGraphicFramePr/>
          <p:nvPr/>
        </p:nvGraphicFramePr>
        <p:xfrm>
          <a:off x="160200" y="2400480"/>
          <a:ext cx="8823600" cy="2057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0200" y="2400480"/>
                    <a:ext cx="8823600" cy="2057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F6FD6A9-FD18-43A1-8699-0784F420F694}" type="slidenum">
              <a:t>7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>08/23/01</a:t>
            </a:r>
          </a:p>
        </p:txBody>
      </p:sp>
    </p:spTree>
  </p:cSld>
  <p:transition>
    <p:wipe dir="r"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"/>
          <p:cNvSpPr/>
          <p:nvPr/>
        </p:nvSpPr>
        <p:spPr>
          <a:xfrm>
            <a:off x="1219320" y="380880"/>
            <a:ext cx="77724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Swordfish Project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(Downside Protection)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33520" y="1447920"/>
            <a:ext cx="8076960" cy="487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spcAft>
                <a:spcPts val="561"/>
              </a:spcAft>
              <a:buClr>
                <a:srgbClr val="000000"/>
              </a:buClr>
              <a:buSzPct val="75000"/>
              <a:buFont typeface="Wingdings 2" charset="2"/>
              <a:buChar char="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Robust Economics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Mariner economic reserve threshold is significantly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below mean reserves.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spcAft>
                <a:spcPts val="561"/>
              </a:spcAft>
              <a:buClr>
                <a:srgbClr val="000000"/>
              </a:buClr>
              <a:buSzPct val="75000"/>
              <a:buFont typeface="Wingdings 2" charset="2"/>
              <a:buChar char="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Royalty Relief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reserves are less than 150 Bcfe, could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potentially qualify for royalty relief.  (1/8th royalty).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spcAft>
                <a:spcPts val="561"/>
              </a:spcAft>
              <a:buClr>
                <a:srgbClr val="000000"/>
              </a:buClr>
              <a:buSzPct val="75000"/>
              <a:buFont typeface="Wingdings 2" charset="2"/>
              <a:buChar char="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BP Threshold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reserves are less than 150 Bcfe, BP is likely to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farm out.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spcAft>
                <a:spcPts val="561"/>
              </a:spcAft>
              <a:buClr>
                <a:srgbClr val="000000"/>
              </a:buClr>
              <a:buSzPct val="75000"/>
              <a:buFont typeface="Wingdings 2" charset="2"/>
              <a:buChar char="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BP is not focused on the M64.  May farm out.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spcAft>
                <a:spcPts val="561"/>
              </a:spcAft>
              <a:buClr>
                <a:srgbClr val="000000"/>
              </a:buClr>
              <a:buSzPct val="75000"/>
              <a:buFont typeface="Wingdings 2" charset="2"/>
              <a:buChar char="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use this subsea system to develop other small accumulations in the area.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spcAft>
                <a:spcPts val="561"/>
              </a:spcAft>
              <a:buClr>
                <a:srgbClr val="000000"/>
              </a:buClr>
              <a:buSzPct val="80000"/>
              <a:buFont typeface="Wingdings 2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6DB0DE6-F019-45B2-8468-EC5FD8113B30}" type="slidenum">
              <a:t>8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>08/23/01</a:t>
            </a:r>
          </a:p>
        </p:txBody>
      </p:sp>
    </p:spTree>
  </p:cSld>
  <p:transition>
    <p:wipe dir="r"/>
  </p:transition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"/>
          <p:cNvSpPr/>
          <p:nvPr/>
        </p:nvSpPr>
        <p:spPr>
          <a:xfrm>
            <a:off x="1219320" y="380880"/>
            <a:ext cx="77724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Swordfish Project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(Downside Reserve Sensitivities)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4" name=""/>
          <p:cNvGraphicFramePr/>
          <p:nvPr/>
        </p:nvGraphicFramePr>
        <p:xfrm>
          <a:off x="1774800" y="995400"/>
          <a:ext cx="5592960" cy="4869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774800" y="995400"/>
                    <a:ext cx="5592960" cy="4869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9DB5F97-DB3F-4386-9EC5-5F41865C2F64}" type="slidenum">
              <a:t>9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>08/23/01</a:t>
            </a:r>
          </a:p>
        </p:txBody>
      </p:sp>
    </p:spTree>
  </p:cSld>
  <p:transition>
    <p:wipe dir="r"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8392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1999-06-25T14:08:34Z</dcterms:created>
  <dc:creator>Preferred Customer</dc:creator>
  <dc:description/>
  <dc:language>en-US</dc:language>
  <cp:lastModifiedBy>DCAGLE</cp:lastModifiedBy>
  <cp:lastPrinted>2001-09-10T18:26:40Z</cp:lastPrinted>
  <dcterms:modified xsi:type="dcterms:W3CDTF">2001-09-10T18:27:01Z</dcterms:modified>
  <cp:revision>470</cp:revision>
  <dc:subject/>
  <dc:title>No Slide Title</dc:title>
</cp:coreProperties>
</file>