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074cf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1600200"/>
            <a:ext cx="7848720" cy="236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Strategic Sourcing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Review</a:t>
            </a:r>
            <a:br>
              <a:rPr sz="4400"/>
            </a:br>
            <a:r>
              <a:rPr b="1" lang="en-US" sz="4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with Joe Sutton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5181120"/>
            <a:ext cx="6400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26,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i="1" lang="en-US" sz="4000" strike="noStrike" u="sng">
                <a:solidFill>
                  <a:srgbClr val="808080"/>
                </a:solidFill>
                <a:effectLst/>
                <a:uFillTx/>
                <a:latin typeface="Arial"/>
              </a:rPr>
              <a:t>i</a:t>
            </a:r>
            <a:r>
              <a:rPr b="1" i="1" lang="en-US" sz="4000" strike="noStrike" u="sng">
                <a:solidFill>
                  <a:srgbClr val="cc0000"/>
                </a:solidFill>
                <a:effectLst/>
                <a:uFillTx/>
                <a:latin typeface="Arial"/>
              </a:rPr>
              <a:t>BuyIt.</a:t>
            </a:r>
            <a:r>
              <a:rPr b="1" i="1" lang="en-US" sz="40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com</a:t>
            </a: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Platform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380880" y="1663560"/>
          <a:ext cx="8534520" cy="4494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63560"/>
                    <a:ext cx="8534520" cy="449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80880" y="53316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sng">
                <a:solidFill>
                  <a:srgbClr val="808080"/>
                </a:solidFill>
                <a:effectLst/>
                <a:uFillTx/>
                <a:latin typeface="Arial"/>
              </a:rPr>
              <a:t>i</a:t>
            </a:r>
            <a:r>
              <a:rPr b="1" i="1" lang="en-US" sz="4000" strike="noStrike" u="sng">
                <a:solidFill>
                  <a:srgbClr val="cc0000"/>
                </a:solidFill>
                <a:effectLst/>
                <a:uFillTx/>
                <a:latin typeface="Arial"/>
              </a:rPr>
              <a:t>BuyIt.</a:t>
            </a:r>
            <a:r>
              <a:rPr b="1" i="1" lang="en-US" sz="40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com</a:t>
            </a: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Value Opportunity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procurement transaction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interface support costs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catalog content costs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order accuracy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user satisfaction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demand aggregation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commercial P2P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209680" y="22096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49568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1992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3392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25780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78168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30592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54380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cc0000"/>
                </a:solidFill>
                <a:effectLst/>
                <a:uFillTx/>
                <a:latin typeface="Arial"/>
              </a:rPr>
              <a:t>Project</a:t>
            </a: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40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Timeline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2209680" y="1676520"/>
            <a:ext cx="0" cy="3962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149840" y="1751040"/>
            <a:ext cx="103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Funded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932400" y="1979640"/>
            <a:ext cx="12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Site Selected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113480" y="2208240"/>
            <a:ext cx="107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Hire GSS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6720" y="2436840"/>
            <a:ext cx="188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Implementation Partner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42960" y="2665440"/>
            <a:ext cx="154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SCMC Strategy Session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993960" y="2894040"/>
            <a:ext cx="1193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98120" y="3122640"/>
            <a:ext cx="138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Gather Requirements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967320" y="3351240"/>
            <a:ext cx="12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Prototype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86080" y="3579840"/>
            <a:ext cx="160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Training Materials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12480" y="4037040"/>
            <a:ext cx="97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 Design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119960" y="4265640"/>
            <a:ext cx="1066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 Training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33040" y="4494240"/>
            <a:ext cx="135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Freeze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86480" y="4722840"/>
            <a:ext cx="110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Build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84440" y="4951440"/>
            <a:ext cx="14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Content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911160" y="5180040"/>
            <a:ext cx="1277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 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571040" y="5408640"/>
            <a:ext cx="61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 Live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971800" y="4952880"/>
            <a:ext cx="53341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43800" y="4724280"/>
            <a:ext cx="7621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019920" y="4038480"/>
            <a:ext cx="152388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733920" y="3352680"/>
            <a:ext cx="228600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09680" y="2895480"/>
            <a:ext cx="106704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71800" y="2666880"/>
            <a:ext cx="3049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133720" y="1752480"/>
            <a:ext cx="152280" cy="152640"/>
          </a:xfrm>
          <a:prstGeom prst="triangle">
            <a:avLst>
              <a:gd name="adj" fmla="val 50000"/>
            </a:avLst>
          </a:prstGeom>
          <a:solidFill>
            <a:srgbClr val="cc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133720" y="1752480"/>
            <a:ext cx="152280" cy="152640"/>
          </a:xfrm>
          <a:prstGeom prst="triangle">
            <a:avLst>
              <a:gd name="adj" fmla="val 50000"/>
            </a:avLst>
          </a:prstGeom>
          <a:solidFill>
            <a:srgbClr val="cc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133720" y="1981080"/>
            <a:ext cx="152280" cy="152640"/>
          </a:xfrm>
          <a:prstGeom prst="triangle">
            <a:avLst>
              <a:gd name="adj" fmla="val 50000"/>
            </a:avLst>
          </a:prstGeom>
          <a:solidFill>
            <a:srgbClr val="cc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467480" y="4572000"/>
            <a:ext cx="152640" cy="152280"/>
          </a:xfrm>
          <a:prstGeom prst="triangle">
            <a:avLst>
              <a:gd name="adj" fmla="val 50000"/>
            </a:avLst>
          </a:prstGeom>
          <a:solidFill>
            <a:srgbClr val="cc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82720" y="571176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106960" y="571176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630840" y="571176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154720" y="571176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135080" y="380844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Testing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2209680" y="5638680"/>
            <a:ext cx="6096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781680" y="4267080"/>
            <a:ext cx="7621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019920" y="3809880"/>
            <a:ext cx="76176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971800" y="3124080"/>
            <a:ext cx="7621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209680" y="2438280"/>
            <a:ext cx="7621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09680" y="2209680"/>
            <a:ext cx="7621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95680" y="3581280"/>
            <a:ext cx="228600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971800" y="5181480"/>
            <a:ext cx="533412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2209680" y="1676520"/>
            <a:ext cx="6096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209680" y="26668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209680" y="31240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209680" y="28954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209680" y="24382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286000" y="19810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209680" y="33526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209680" y="35812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209680" y="38098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09680" y="40384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209680" y="42670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209680" y="44956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209680" y="472428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209680" y="51814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209680" y="54100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800960" y="6016680"/>
            <a:ext cx="101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71800" y="1676520"/>
            <a:ext cx="0" cy="396216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09680" y="49528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209680" y="563868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8305920" y="1676520"/>
            <a:ext cx="0" cy="3962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229600" y="5486400"/>
            <a:ext cx="152280" cy="152280"/>
          </a:xfrm>
          <a:prstGeom prst="triangle">
            <a:avLst>
              <a:gd name="adj" fmla="val 50000"/>
            </a:avLst>
          </a:prstGeom>
          <a:solidFill>
            <a:srgbClr val="cc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761760" y="1599840"/>
            <a:ext cx="7391160" cy="2895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99960" indent="-39996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Objective Update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Diversity Sourcing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iBuyIt.com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title"/>
          </p:nvPr>
        </p:nvSpPr>
        <p:spPr>
          <a:xfrm>
            <a:off x="533160" y="380520"/>
            <a:ext cx="8001000" cy="76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Business Review Agenda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62120" y="3808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Mission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6212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Continually and tangibly lower Enron’s overall total cost of ownership while enhancing service quality.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new opportunities for Enron’s business units.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Rationalize Enron’s supplier base including development and utilization of minority/women business enterprises.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process improvements and technology solutions that cost effectively enable and enhance the entire Supply Chain.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Foster knowledge transfer across the enterprise on all facets of Global Strategic Sourcing.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14040" y="456840"/>
            <a:ext cx="71629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Planning through Payment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2362320" y="1676520"/>
            <a:ext cx="4572000" cy="416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2422440" y="189396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452240" y="1981080"/>
            <a:ext cx="1562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Planning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14200" y="1219320"/>
            <a:ext cx="179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Standards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05120" y="1981080"/>
            <a:ext cx="1582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Sourcing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61600" y="3581280"/>
            <a:ext cx="1541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Diversity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29520" y="5105520"/>
            <a:ext cx="1977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Negotiation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89800" y="5867280"/>
            <a:ext cx="174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300320" y="4952880"/>
            <a:ext cx="2213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Vendor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Performance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2240" y="3276720"/>
            <a:ext cx="2213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Enron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Performance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657600" y="3352680"/>
            <a:ext cx="2209680" cy="10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Platforms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1523880" y="1752480"/>
          <a:ext cx="6124680" cy="3373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752480"/>
                    <a:ext cx="6124680" cy="337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Savings Breakdown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1614600" y="1468440"/>
          <a:ext cx="5810040" cy="428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14600" y="1468440"/>
                    <a:ext cx="5810040" cy="428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676520" y="456840"/>
            <a:ext cx="59436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Diversity Sourcing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685800" y="1219320"/>
          <a:ext cx="7886880" cy="74293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219320"/>
                    <a:ext cx="7886880" cy="742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1066680" y="5781600"/>
            <a:ext cx="708660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MWBE spend goal = 15%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90720" y="5715000"/>
            <a:ext cx="7238880" cy="685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152280" y="1523880"/>
          <a:ext cx="8839440" cy="4419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523880"/>
                    <a:ext cx="8839440" cy="44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52280" y="380520"/>
            <a:ext cx="88394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The</a:t>
            </a: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US" sz="4000" strike="noStrike" u="sng">
                <a:solidFill>
                  <a:srgbClr val="808080"/>
                </a:solidFill>
                <a:effectLst/>
                <a:uFillTx/>
                <a:latin typeface="Arial"/>
              </a:rPr>
              <a:t>i</a:t>
            </a:r>
            <a:r>
              <a:rPr b="1" i="1" lang="en-US" sz="4000" strike="noStrike" u="sng">
                <a:solidFill>
                  <a:srgbClr val="cc0000"/>
                </a:solidFill>
                <a:effectLst/>
                <a:uFillTx/>
                <a:latin typeface="Arial"/>
              </a:rPr>
              <a:t>BuyIt.</a:t>
            </a:r>
            <a:r>
              <a:rPr b="1" i="1" lang="en-US" sz="40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com</a:t>
            </a: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Vision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build an integrated, Internet powered procurement platform that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Serves all required applications and information in a single environment.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Integrates Enron and its suppliers in a single,seamless digital environment.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Enables efficient procurement processes through  paperless automation and workflow.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Reduces costs through single point integration and catalog content outsourcing.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Adapts to the changing needs of user communities.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2000-06-20T17:22:59Z</dcterms:created>
  <dc:creator>Enron Technology</dc:creator>
  <dc:description/>
  <dc:language>en-US</dc:language>
  <cp:lastModifiedBy>Enron Technology</cp:lastModifiedBy>
  <cp:lastPrinted>2000-06-26T16:47:33Z</cp:lastPrinted>
  <dcterms:modified xsi:type="dcterms:W3CDTF">2000-06-26T17:03:29Z</dcterms:modified>
  <cp:revision>39</cp:revision>
  <dc:subject>Feb. 29, 2000</dc:subject>
  <dc:title>Mission, Scope, and Values </dc:title>
</cp:coreProperties>
</file>