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_rels/presentation.xml.rels" ContentType="application/vnd.openxmlformats-package.relationships+xml"/>
  <Override PartName="/ppt/media/projctor.wav" ContentType="audio/x-wav"/>
  <Override PartName="/ppt/media/image1.wmf" ContentType="image/x-wmf"/>
  <Override PartName="/ppt/media/image2.wmf" ContentType="image/x-wmf"/>
  <Override PartName="/ppt/media/image3.wmf" ContentType="image/x-wmf"/>
  <Override PartName="/ppt/media/image4.wmf" ContentType="image/x-wmf"/>
  <Override PartName="/ppt/media/image5.png" ContentType="image/png"/>
  <Override PartName="/ppt/embeddings/oleObject1.bin" ContentType="application/vnd.openxmlformats-officedocument.oleObject"/>
  <Override PartName="/ppt/embeddings/oleObject1.xlsx" ContentType="application/vnd.openxmlformats-officedocument.spreadsheetml.shee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485640" y="480960"/>
            <a:ext cx="438120" cy="474840"/>
          </a:xfrm>
          <a:prstGeom prst="rect">
            <a:avLst/>
          </a:prstGeom>
          <a:solidFill>
            <a:srgbClr val="ffcf01"/>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 name=""/>
          <p:cNvSpPr/>
          <p:nvPr/>
        </p:nvSpPr>
        <p:spPr>
          <a:xfrm>
            <a:off x="868320" y="480960"/>
            <a:ext cx="328680" cy="474840"/>
          </a:xfrm>
          <a:prstGeom prst="rect">
            <a:avLst/>
          </a:prstGeom>
          <a:gradFill rotWithShape="0">
            <a:gsLst>
              <a:gs pos="0">
                <a:srgbClr val="ffffff"/>
              </a:gs>
              <a:gs pos="100000">
                <a:srgbClr val="ffcf01"/>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 name=""/>
          <p:cNvSpPr/>
          <p:nvPr/>
        </p:nvSpPr>
        <p:spPr>
          <a:xfrm>
            <a:off x="609480" y="903240"/>
            <a:ext cx="422280" cy="474840"/>
          </a:xfrm>
          <a:prstGeom prst="rect">
            <a:avLst/>
          </a:prstGeom>
          <a:solidFill>
            <a:srgbClr val="3333c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 name=""/>
          <p:cNvSpPr/>
          <p:nvPr/>
        </p:nvSpPr>
        <p:spPr>
          <a:xfrm>
            <a:off x="979560" y="903240"/>
            <a:ext cx="368280" cy="474840"/>
          </a:xfrm>
          <a:prstGeom prst="rect">
            <a:avLst/>
          </a:prstGeom>
          <a:gradFill rotWithShape="0">
            <a:gsLst>
              <a:gs pos="0">
                <a:srgbClr val="ffffff"/>
              </a:gs>
              <a:gs pos="100000">
                <a:srgbClr val="3333cc"/>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
          <p:cNvSpPr/>
          <p:nvPr/>
        </p:nvSpPr>
        <p:spPr>
          <a:xfrm>
            <a:off x="195120" y="830160"/>
            <a:ext cx="560520" cy="422280"/>
          </a:xfrm>
          <a:prstGeom prst="rect">
            <a:avLst/>
          </a:prstGeom>
          <a:gradFill rotWithShape="0">
            <a:gsLst>
              <a:gs pos="0">
                <a:srgbClr val="ff0000"/>
              </a:gs>
              <a:gs pos="100000">
                <a:srgbClr val="ffffff"/>
              </a:gs>
            </a:gsLst>
            <a:lin ang="81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 name=""/>
          <p:cNvSpPr/>
          <p:nvPr/>
        </p:nvSpPr>
        <p:spPr>
          <a:xfrm>
            <a:off x="830160" y="372960"/>
            <a:ext cx="31680" cy="1052640"/>
          </a:xfrm>
          <a:prstGeom prst="rect">
            <a:avLst/>
          </a:prstGeom>
          <a:solidFill>
            <a:srgbClr val="1c1c1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 name=""/>
          <p:cNvSpPr/>
          <p:nvPr/>
        </p:nvSpPr>
        <p:spPr>
          <a:xfrm>
            <a:off x="511200" y="1163520"/>
            <a:ext cx="8226360" cy="32040"/>
          </a:xfrm>
          <a:prstGeom prst="rect">
            <a:avLst/>
          </a:prstGeom>
          <a:gradFill rotWithShape="0">
            <a:gsLst>
              <a:gs pos="0">
                <a:srgbClr val="ffffff"/>
              </a:gs>
              <a:gs pos="100000">
                <a:srgbClr val="1c1c1c"/>
              </a:gs>
            </a:gsLst>
            <a:lin ang="10800000"/>
          </a:gradFill>
          <a:ln w="0">
            <a:noFill/>
          </a:ln>
        </p:spPr>
        <p:style>
          <a:lnRef idx="0"/>
          <a:fillRef idx="0"/>
          <a:effectRef idx="0"/>
          <a:fontRef idx="minor"/>
        </p:style>
        <p:txBody>
          <a:bodyPr wrap="none" lIns="90000" rIns="90000" tIns="-14760" bIns="-1476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Click to edit the title text format</a:t>
            </a:r>
            <a:endParaRPr b="0" lang="en-US" sz="2800" strike="noStrike" u="none">
              <a:solidFill>
                <a:srgbClr val="333399"/>
              </a:solidFill>
              <a:effectLst/>
              <a:uFillTx/>
              <a:latin typeface="Tahoma"/>
            </a:endParaRPr>
          </a:p>
        </p:txBody>
      </p:sp>
      <p:sp>
        <p:nvSpPr>
          <p:cNvPr id="8" name="PlaceHolder 2"/>
          <p:cNvSpPr>
            <a:spLocks noGrp="1"/>
          </p:cNvSpPr>
          <p:nvPr>
            <p:ph type="body"/>
          </p:nvPr>
        </p:nvSpPr>
        <p:spPr>
          <a:xfrm>
            <a:off x="914400" y="1371600"/>
            <a:ext cx="7772400" cy="4114800"/>
          </a:xfrm>
          <a:prstGeom prst="rect">
            <a:avLst/>
          </a:prstGeom>
          <a:noFill/>
          <a:ln w="0">
            <a:noFill/>
          </a:ln>
        </p:spPr>
        <p:txBody>
          <a:bodyPr lIns="90000" rIns="90000" tIns="46800" bIns="46800" anchor="t">
            <a:normAutofit/>
          </a:bodyPr>
          <a:p>
            <a:pPr marL="343080" indent="-343080">
              <a:spcBef>
                <a:spcPts val="49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Click to edit the outline text format</a:t>
            </a:r>
            <a:endParaRPr b="0" lang="en-US" sz="2000" strike="noStrike" u="none">
              <a:solidFill>
                <a:srgbClr val="000000"/>
              </a:solidFill>
              <a:effectLst/>
              <a:uFillTx/>
              <a:latin typeface="Tahoma"/>
            </a:endParaRPr>
          </a:p>
          <a:p>
            <a:pPr lvl="1" marL="743040" indent="-285840">
              <a:spcBef>
                <a:spcPts val="49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Second Outline Level</a:t>
            </a:r>
            <a:endParaRPr b="0" lang="en-US" sz="2000" strike="noStrike" u="none">
              <a:solidFill>
                <a:srgbClr val="000000"/>
              </a:solidFill>
              <a:effectLst/>
              <a:uFillTx/>
              <a:latin typeface="Tahoma"/>
            </a:endParaRPr>
          </a:p>
          <a:p>
            <a:pPr lvl="2" marL="1143000" indent="-228600">
              <a:spcBef>
                <a:spcPts val="499"/>
              </a:spcBef>
              <a:buClr>
                <a:srgbClr val="3333cc"/>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Third Outline Level</a:t>
            </a:r>
            <a:endParaRPr b="0" lang="en-US" sz="2000" strike="noStrike" u="none">
              <a:solidFill>
                <a:srgbClr val="000000"/>
              </a:solidFill>
              <a:effectLst/>
              <a:uFillTx/>
              <a:latin typeface="Tahoma"/>
            </a:endParaRPr>
          </a:p>
          <a:p>
            <a:pPr lvl="3" marL="1600200" indent="-228600">
              <a:spcBef>
                <a:spcPts val="499"/>
              </a:spcBef>
              <a:buClr>
                <a:srgbClr val="ffcf01"/>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Fourth Outline Level</a:t>
            </a:r>
            <a:endParaRPr b="0" lang="en-US" sz="2000" strike="noStrike" u="none">
              <a:solidFill>
                <a:srgbClr val="000000"/>
              </a:solidFill>
              <a:effectLst/>
              <a:uFillTx/>
              <a:latin typeface="Tahoma"/>
            </a:endParaRPr>
          </a:p>
          <a:p>
            <a:pPr lvl="4" marL="2057400" indent="-228600">
              <a:spcBef>
                <a:spcPts val="499"/>
              </a:spcBef>
              <a:buClr>
                <a:srgbClr val="00e4a8"/>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Fifth Outline Level</a:t>
            </a:r>
            <a:endParaRPr b="0" lang="en-US" sz="2000" strike="noStrike" u="none">
              <a:solidFill>
                <a:srgbClr val="000000"/>
              </a:solidFill>
              <a:effectLst/>
              <a:uFillTx/>
              <a:latin typeface="Tahoma"/>
            </a:endParaRPr>
          </a:p>
          <a:p>
            <a:pPr lvl="5" marL="2057400" indent="-228600">
              <a:spcBef>
                <a:spcPts val="4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Sixth Outline Level</a:t>
            </a:r>
            <a:endParaRPr b="0" lang="en-US" sz="2000" strike="noStrike" u="none">
              <a:solidFill>
                <a:srgbClr val="000000"/>
              </a:solidFill>
              <a:effectLst/>
              <a:uFillTx/>
              <a:latin typeface="Tahoma"/>
            </a:endParaRPr>
          </a:p>
          <a:p>
            <a:pPr lvl="6" marL="2057400" indent="-228600">
              <a:spcBef>
                <a:spcPts val="4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Seventh Outline Level</a:t>
            </a:r>
            <a:endParaRPr b="0" lang="en-US" sz="2000" strike="noStrike" u="none">
              <a:solidFill>
                <a:srgbClr val="000000"/>
              </a:solidFill>
              <a:effectLst/>
              <a:uFillTx/>
              <a:latin typeface="Tahoma"/>
            </a:endParaRPr>
          </a:p>
        </p:txBody>
      </p:sp>
      <p:sp>
        <p:nvSpPr>
          <p:cNvPr id="9" name="PlaceHolder 3"/>
          <p:cNvSpPr>
            <a:spLocks noGrp="1"/>
          </p:cNvSpPr>
          <p:nvPr>
            <p:ph type="dt" idx="1"/>
          </p:nvPr>
        </p:nvSpPr>
        <p:spPr>
          <a:xfrm>
            <a:off x="1218960" y="6476760"/>
            <a:ext cx="1904760" cy="2286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&lt;date/time&gt;</a:t>
            </a:r>
            <a:endParaRPr b="0" lang="en-US" sz="1000" strike="noStrike" u="none">
              <a:solidFill>
                <a:srgbClr val="000000"/>
              </a:solidFill>
              <a:effectLst/>
              <a:uFillTx/>
              <a:latin typeface="Times New Roman"/>
            </a:endParaRPr>
          </a:p>
        </p:txBody>
      </p:sp>
      <p:sp>
        <p:nvSpPr>
          <p:cNvPr id="10" name="PlaceHolder 4"/>
          <p:cNvSpPr>
            <a:spLocks noGrp="1"/>
          </p:cNvSpPr>
          <p:nvPr>
            <p:ph type="ftr" idx="2"/>
          </p:nvPr>
        </p:nvSpPr>
        <p:spPr>
          <a:xfrm>
            <a:off x="3124080" y="6553080"/>
            <a:ext cx="2895840" cy="76320"/>
          </a:xfrm>
          <a:prstGeom prst="rect">
            <a:avLst/>
          </a:prstGeom>
          <a:noFill/>
          <a:ln w="0">
            <a:noFill/>
          </a:ln>
        </p:spPr>
        <p:txBody>
          <a:bodyPr lIns="90000" rIns="90000" tIns="29520" bIns="29520" anchor="b">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Tahoma"/>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&lt;footer&gt;</a:t>
            </a:r>
            <a:endParaRPr b="0" lang="en-US" sz="1000" strike="noStrike" u="none">
              <a:solidFill>
                <a:srgbClr val="000000"/>
              </a:solidFill>
              <a:effectLst/>
              <a:uFillTx/>
              <a:latin typeface="Times New Roman"/>
            </a:endParaRPr>
          </a:p>
        </p:txBody>
      </p:sp>
      <p:sp>
        <p:nvSpPr>
          <p:cNvPr id="11" name=""/>
          <p:cNvSpPr/>
          <p:nvPr/>
        </p:nvSpPr>
        <p:spPr>
          <a:xfrm>
            <a:off x="0" y="6477120"/>
            <a:ext cx="1473120" cy="185400"/>
          </a:xfrm>
          <a:prstGeom prst="rect">
            <a:avLst/>
          </a:prstGeom>
          <a:noFill/>
          <a:ln w="0">
            <a:noFill/>
          </a:ln>
        </p:spPr>
        <p:style>
          <a:lnRef idx="0"/>
          <a:fillRef idx="0"/>
          <a:effectRef idx="0"/>
          <a:fontRef idx="minor"/>
        </p:style>
        <p:txBody>
          <a:bodyPr lIns="90000" rIns="90000" tIns="46800" bIns="46800" anchor="t">
            <a:spAutoFit/>
          </a:bodyPr>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Frutiger 55 Roman"/>
              </a:rPr>
              <a:t>Confidential and Proprietary</a:t>
            </a:r>
            <a:endParaRPr b="0" lang="en-US" sz="600" strike="noStrike" u="none">
              <a:solidFill>
                <a:srgbClr val="000000"/>
              </a:solidFill>
              <a:effectLst/>
              <a:uFillTx/>
              <a:latin typeface="Times New Roman"/>
            </a:endParaRPr>
          </a:p>
        </p:txBody>
      </p:sp>
      <p:grpSp>
        <p:nvGrpSpPr>
          <p:cNvPr id="12" name=""/>
          <p:cNvGrpSpPr/>
          <p:nvPr/>
        </p:nvGrpSpPr>
        <p:grpSpPr>
          <a:xfrm>
            <a:off x="8229600" y="304920"/>
            <a:ext cx="685800" cy="649080"/>
            <a:chOff x="8229600" y="304920"/>
            <a:chExt cx="685800" cy="649080"/>
          </a:xfrm>
        </p:grpSpPr>
        <p:grpSp>
          <p:nvGrpSpPr>
            <p:cNvPr id="13" name=""/>
            <p:cNvGrpSpPr/>
            <p:nvPr/>
          </p:nvGrpSpPr>
          <p:grpSpPr>
            <a:xfrm>
              <a:off x="8229600" y="544680"/>
              <a:ext cx="685800" cy="409320"/>
              <a:chOff x="8229600" y="544680"/>
              <a:chExt cx="685800" cy="409320"/>
            </a:xfrm>
          </p:grpSpPr>
          <p:sp>
            <p:nvSpPr>
              <p:cNvPr id="14" name=""/>
              <p:cNvSpPr/>
              <p:nvPr/>
            </p:nvSpPr>
            <p:spPr>
              <a:xfrm>
                <a:off x="8229600" y="546480"/>
                <a:ext cx="137160" cy="129600"/>
              </a:xfrm>
              <a:custGeom>
                <a:avLst/>
                <a:gdLst/>
                <a:ahLst/>
                <a:rect l="l" t="t" r="r" b="b"/>
                <a:pathLst>
                  <a:path w="352" h="351">
                    <a:moveTo>
                      <a:pt x="0" y="225"/>
                    </a:moveTo>
                    <a:lnTo>
                      <a:pt x="226" y="0"/>
                    </a:lnTo>
                    <a:lnTo>
                      <a:pt x="351" y="125"/>
                    </a:lnTo>
                    <a:lnTo>
                      <a:pt x="308" y="167"/>
                    </a:lnTo>
                    <a:lnTo>
                      <a:pt x="230" y="90"/>
                    </a:lnTo>
                    <a:lnTo>
                      <a:pt x="189" y="131"/>
                    </a:lnTo>
                    <a:lnTo>
                      <a:pt x="265" y="208"/>
                    </a:lnTo>
                    <a:lnTo>
                      <a:pt x="222" y="249"/>
                    </a:lnTo>
                    <a:lnTo>
                      <a:pt x="146" y="174"/>
                    </a:lnTo>
                    <a:lnTo>
                      <a:pt x="90" y="229"/>
                    </a:lnTo>
                    <a:lnTo>
                      <a:pt x="168" y="307"/>
                    </a:lnTo>
                    <a:lnTo>
                      <a:pt x="126" y="350"/>
                    </a:lnTo>
                    <a:lnTo>
                      <a:pt x="0" y="225"/>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8296200" y="609480"/>
                <a:ext cx="145800" cy="138240"/>
              </a:xfrm>
              <a:custGeom>
                <a:avLst/>
                <a:gdLst/>
                <a:ahLst/>
                <a:rect l="l" t="t" r="r" b="b"/>
                <a:pathLst>
                  <a:path w="374" h="374">
                    <a:moveTo>
                      <a:pt x="226" y="0"/>
                    </a:moveTo>
                    <a:lnTo>
                      <a:pt x="282" y="56"/>
                    </a:lnTo>
                    <a:lnTo>
                      <a:pt x="200" y="225"/>
                    </a:lnTo>
                    <a:lnTo>
                      <a:pt x="201" y="226"/>
                    </a:lnTo>
                    <a:lnTo>
                      <a:pt x="327" y="100"/>
                    </a:lnTo>
                    <a:lnTo>
                      <a:pt x="373" y="146"/>
                    </a:lnTo>
                    <a:lnTo>
                      <a:pt x="148" y="373"/>
                    </a:lnTo>
                    <a:lnTo>
                      <a:pt x="94" y="319"/>
                    </a:lnTo>
                    <a:lnTo>
                      <a:pt x="174" y="146"/>
                    </a:lnTo>
                    <a:lnTo>
                      <a:pt x="48" y="272"/>
                    </a:lnTo>
                    <a:lnTo>
                      <a:pt x="0" y="225"/>
                    </a:lnTo>
                    <a:lnTo>
                      <a:pt x="226"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8515440" y="816840"/>
                <a:ext cx="145440" cy="137160"/>
              </a:xfrm>
              <a:custGeom>
                <a:avLst/>
                <a:gdLst/>
                <a:ahLst/>
                <a:rect l="l" t="t" r="r" b="b"/>
                <a:pathLst>
                  <a:path w="373" h="371">
                    <a:moveTo>
                      <a:pt x="225" y="0"/>
                    </a:moveTo>
                    <a:lnTo>
                      <a:pt x="281" y="56"/>
                    </a:lnTo>
                    <a:lnTo>
                      <a:pt x="200" y="226"/>
                    </a:lnTo>
                    <a:lnTo>
                      <a:pt x="325" y="100"/>
                    </a:lnTo>
                    <a:lnTo>
                      <a:pt x="372" y="147"/>
                    </a:lnTo>
                    <a:lnTo>
                      <a:pt x="147" y="370"/>
                    </a:lnTo>
                    <a:lnTo>
                      <a:pt x="94" y="320"/>
                    </a:lnTo>
                    <a:lnTo>
                      <a:pt x="174" y="146"/>
                    </a:lnTo>
                    <a:lnTo>
                      <a:pt x="47" y="273"/>
                    </a:lnTo>
                    <a:lnTo>
                      <a:pt x="0" y="225"/>
                    </a:lnTo>
                    <a:lnTo>
                      <a:pt x="225"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8458920" y="761400"/>
                <a:ext cx="6480" cy="20880"/>
              </a:xfrm>
              <a:custGeom>
                <a:avLst/>
                <a:gdLst/>
                <a:ahLst/>
                <a:rect l="l" t="t" r="r" b="b"/>
                <a:pathLst>
                  <a:path w="17" h="57">
                    <a:moveTo>
                      <a:pt x="0" y="0"/>
                    </a:moveTo>
                    <a:lnTo>
                      <a:pt x="0" y="56"/>
                    </a:lnTo>
                    <a:lnTo>
                      <a:pt x="2" y="53"/>
                    </a:lnTo>
                    <a:lnTo>
                      <a:pt x="16" y="33"/>
                    </a:lnTo>
                    <a:lnTo>
                      <a:pt x="13" y="14"/>
                    </a:lnTo>
                    <a:lnTo>
                      <a:pt x="0" y="0"/>
                    </a:lnTo>
                  </a:path>
                </a:pathLst>
              </a:custGeom>
              <a:solidFill>
                <a:srgbClr val="1c77ff"/>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18" name=""/>
              <p:cNvSpPr/>
              <p:nvPr/>
            </p:nvSpPr>
            <p:spPr>
              <a:xfrm>
                <a:off x="8458920" y="681840"/>
                <a:ext cx="44280" cy="82440"/>
              </a:xfrm>
              <a:custGeom>
                <a:avLst/>
                <a:gdLst/>
                <a:ahLst/>
                <a:rect l="l" t="t" r="r" b="b"/>
                <a:pathLst>
                  <a:path w="114" h="223">
                    <a:moveTo>
                      <a:pt x="0" y="164"/>
                    </a:moveTo>
                    <a:lnTo>
                      <a:pt x="0" y="211"/>
                    </a:lnTo>
                    <a:lnTo>
                      <a:pt x="10" y="216"/>
                    </a:lnTo>
                    <a:lnTo>
                      <a:pt x="22" y="221"/>
                    </a:lnTo>
                    <a:lnTo>
                      <a:pt x="33" y="222"/>
                    </a:lnTo>
                    <a:lnTo>
                      <a:pt x="44" y="221"/>
                    </a:lnTo>
                    <a:lnTo>
                      <a:pt x="66" y="211"/>
                    </a:lnTo>
                    <a:lnTo>
                      <a:pt x="88" y="192"/>
                    </a:lnTo>
                    <a:lnTo>
                      <a:pt x="103" y="174"/>
                    </a:lnTo>
                    <a:lnTo>
                      <a:pt x="111" y="155"/>
                    </a:lnTo>
                    <a:lnTo>
                      <a:pt x="113" y="138"/>
                    </a:lnTo>
                    <a:lnTo>
                      <a:pt x="109" y="121"/>
                    </a:lnTo>
                    <a:lnTo>
                      <a:pt x="101" y="103"/>
                    </a:lnTo>
                    <a:lnTo>
                      <a:pt x="88" y="85"/>
                    </a:lnTo>
                    <a:lnTo>
                      <a:pt x="53" y="48"/>
                    </a:lnTo>
                    <a:lnTo>
                      <a:pt x="6" y="0"/>
                    </a:lnTo>
                    <a:lnTo>
                      <a:pt x="0" y="6"/>
                    </a:lnTo>
                    <a:lnTo>
                      <a:pt x="0" y="100"/>
                    </a:lnTo>
                    <a:lnTo>
                      <a:pt x="19" y="82"/>
                    </a:lnTo>
                    <a:lnTo>
                      <a:pt x="34" y="100"/>
                    </a:lnTo>
                    <a:lnTo>
                      <a:pt x="41" y="117"/>
                    </a:lnTo>
                    <a:lnTo>
                      <a:pt x="40" y="134"/>
                    </a:lnTo>
                    <a:lnTo>
                      <a:pt x="28" y="151"/>
                    </a:lnTo>
                    <a:lnTo>
                      <a:pt x="12" y="163"/>
                    </a:lnTo>
                    <a:lnTo>
                      <a:pt x="0" y="164"/>
                    </a:lnTo>
                  </a:path>
                </a:pathLst>
              </a:custGeom>
              <a:solidFill>
                <a:srgbClr val="1c77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9" name=""/>
              <p:cNvSpPr/>
              <p:nvPr/>
            </p:nvSpPr>
            <p:spPr>
              <a:xfrm>
                <a:off x="8372880" y="684000"/>
                <a:ext cx="86040" cy="133920"/>
              </a:xfrm>
              <a:custGeom>
                <a:avLst/>
                <a:gdLst/>
                <a:ahLst/>
                <a:rect l="l" t="t" r="r" b="b"/>
                <a:pathLst>
                  <a:path w="221" h="363">
                    <a:moveTo>
                      <a:pt x="220" y="94"/>
                    </a:moveTo>
                    <a:lnTo>
                      <a:pt x="220" y="0"/>
                    </a:lnTo>
                    <a:lnTo>
                      <a:pt x="0" y="220"/>
                    </a:lnTo>
                    <a:lnTo>
                      <a:pt x="47" y="267"/>
                    </a:lnTo>
                    <a:lnTo>
                      <a:pt x="144" y="170"/>
                    </a:lnTo>
                    <a:lnTo>
                      <a:pt x="153" y="179"/>
                    </a:lnTo>
                    <a:lnTo>
                      <a:pt x="161" y="189"/>
                    </a:lnTo>
                    <a:lnTo>
                      <a:pt x="167" y="204"/>
                    </a:lnTo>
                    <a:lnTo>
                      <a:pt x="167" y="221"/>
                    </a:lnTo>
                    <a:lnTo>
                      <a:pt x="159" y="234"/>
                    </a:lnTo>
                    <a:lnTo>
                      <a:pt x="120" y="274"/>
                    </a:lnTo>
                    <a:lnTo>
                      <a:pt x="105" y="292"/>
                    </a:lnTo>
                    <a:lnTo>
                      <a:pt x="99" y="302"/>
                    </a:lnTo>
                    <a:lnTo>
                      <a:pt x="95" y="315"/>
                    </a:lnTo>
                    <a:lnTo>
                      <a:pt x="142" y="362"/>
                    </a:lnTo>
                    <a:lnTo>
                      <a:pt x="146" y="350"/>
                    </a:lnTo>
                    <a:lnTo>
                      <a:pt x="152" y="339"/>
                    </a:lnTo>
                    <a:lnTo>
                      <a:pt x="167" y="321"/>
                    </a:lnTo>
                    <a:lnTo>
                      <a:pt x="201" y="286"/>
                    </a:lnTo>
                    <a:lnTo>
                      <a:pt x="220" y="265"/>
                    </a:lnTo>
                    <a:lnTo>
                      <a:pt x="220" y="209"/>
                    </a:lnTo>
                    <a:lnTo>
                      <a:pt x="216" y="204"/>
                    </a:lnTo>
                    <a:lnTo>
                      <a:pt x="217" y="203"/>
                    </a:lnTo>
                    <a:lnTo>
                      <a:pt x="220" y="205"/>
                    </a:lnTo>
                    <a:lnTo>
                      <a:pt x="220" y="158"/>
                    </a:lnTo>
                    <a:lnTo>
                      <a:pt x="215" y="158"/>
                    </a:lnTo>
                    <a:lnTo>
                      <a:pt x="196" y="151"/>
                    </a:lnTo>
                    <a:lnTo>
                      <a:pt x="178" y="136"/>
                    </a:lnTo>
                    <a:lnTo>
                      <a:pt x="220" y="9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 name=""/>
              <p:cNvSpPr/>
              <p:nvPr/>
            </p:nvSpPr>
            <p:spPr>
              <a:xfrm>
                <a:off x="8515080" y="761400"/>
                <a:ext cx="58320" cy="103680"/>
              </a:xfrm>
              <a:custGeom>
                <a:avLst/>
                <a:gdLst/>
                <a:ahLst/>
                <a:rect l="l" t="t" r="r" b="b"/>
                <a:pathLst>
                  <a:path w="150" h="281">
                    <a:moveTo>
                      <a:pt x="0" y="189"/>
                    </a:moveTo>
                    <a:lnTo>
                      <a:pt x="0" y="280"/>
                    </a:lnTo>
                    <a:lnTo>
                      <a:pt x="20" y="263"/>
                    </a:lnTo>
                    <a:lnTo>
                      <a:pt x="115" y="168"/>
                    </a:lnTo>
                    <a:lnTo>
                      <a:pt x="133" y="147"/>
                    </a:lnTo>
                    <a:lnTo>
                      <a:pt x="143" y="128"/>
                    </a:lnTo>
                    <a:lnTo>
                      <a:pt x="148" y="109"/>
                    </a:lnTo>
                    <a:lnTo>
                      <a:pt x="149" y="91"/>
                    </a:lnTo>
                    <a:lnTo>
                      <a:pt x="145" y="75"/>
                    </a:lnTo>
                    <a:lnTo>
                      <a:pt x="138" y="58"/>
                    </a:lnTo>
                    <a:lnTo>
                      <a:pt x="117" y="31"/>
                    </a:lnTo>
                    <a:lnTo>
                      <a:pt x="89" y="10"/>
                    </a:lnTo>
                    <a:lnTo>
                      <a:pt x="73" y="4"/>
                    </a:lnTo>
                    <a:lnTo>
                      <a:pt x="56" y="0"/>
                    </a:lnTo>
                    <a:lnTo>
                      <a:pt x="39" y="0"/>
                    </a:lnTo>
                    <a:lnTo>
                      <a:pt x="20" y="5"/>
                    </a:lnTo>
                    <a:lnTo>
                      <a:pt x="1" y="15"/>
                    </a:lnTo>
                    <a:lnTo>
                      <a:pt x="0" y="16"/>
                    </a:lnTo>
                    <a:lnTo>
                      <a:pt x="0" y="108"/>
                    </a:lnTo>
                    <a:lnTo>
                      <a:pt x="40" y="67"/>
                    </a:lnTo>
                    <a:lnTo>
                      <a:pt x="49" y="61"/>
                    </a:lnTo>
                    <a:lnTo>
                      <a:pt x="58" y="61"/>
                    </a:lnTo>
                    <a:lnTo>
                      <a:pt x="70" y="63"/>
                    </a:lnTo>
                    <a:lnTo>
                      <a:pt x="79" y="69"/>
                    </a:lnTo>
                    <a:lnTo>
                      <a:pt x="86" y="78"/>
                    </a:lnTo>
                    <a:lnTo>
                      <a:pt x="88" y="89"/>
                    </a:lnTo>
                    <a:lnTo>
                      <a:pt x="87" y="99"/>
                    </a:lnTo>
                    <a:lnTo>
                      <a:pt x="81" y="107"/>
                    </a:lnTo>
                    <a:lnTo>
                      <a:pt x="0" y="189"/>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8457120" y="767160"/>
                <a:ext cx="57960" cy="104040"/>
              </a:xfrm>
              <a:custGeom>
                <a:avLst/>
                <a:gdLst/>
                <a:ahLst/>
                <a:rect l="l" t="t" r="r" b="b"/>
                <a:pathLst>
                  <a:path w="149" h="282">
                    <a:moveTo>
                      <a:pt x="148" y="92"/>
                    </a:moveTo>
                    <a:lnTo>
                      <a:pt x="148" y="0"/>
                    </a:lnTo>
                    <a:lnTo>
                      <a:pt x="128" y="17"/>
                    </a:lnTo>
                    <a:lnTo>
                      <a:pt x="32" y="113"/>
                    </a:lnTo>
                    <a:lnTo>
                      <a:pt x="16" y="132"/>
                    </a:lnTo>
                    <a:lnTo>
                      <a:pt x="6" y="152"/>
                    </a:lnTo>
                    <a:lnTo>
                      <a:pt x="0" y="170"/>
                    </a:lnTo>
                    <a:lnTo>
                      <a:pt x="0" y="189"/>
                    </a:lnTo>
                    <a:lnTo>
                      <a:pt x="3" y="206"/>
                    </a:lnTo>
                    <a:lnTo>
                      <a:pt x="10" y="222"/>
                    </a:lnTo>
                    <a:lnTo>
                      <a:pt x="31" y="249"/>
                    </a:lnTo>
                    <a:lnTo>
                      <a:pt x="58" y="271"/>
                    </a:lnTo>
                    <a:lnTo>
                      <a:pt x="74" y="277"/>
                    </a:lnTo>
                    <a:lnTo>
                      <a:pt x="91" y="281"/>
                    </a:lnTo>
                    <a:lnTo>
                      <a:pt x="109" y="280"/>
                    </a:lnTo>
                    <a:lnTo>
                      <a:pt x="128" y="275"/>
                    </a:lnTo>
                    <a:lnTo>
                      <a:pt x="148" y="264"/>
                    </a:lnTo>
                    <a:lnTo>
                      <a:pt x="148" y="173"/>
                    </a:lnTo>
                    <a:lnTo>
                      <a:pt x="108" y="213"/>
                    </a:lnTo>
                    <a:lnTo>
                      <a:pt x="99" y="218"/>
                    </a:lnTo>
                    <a:lnTo>
                      <a:pt x="89" y="220"/>
                    </a:lnTo>
                    <a:lnTo>
                      <a:pt x="78" y="218"/>
                    </a:lnTo>
                    <a:lnTo>
                      <a:pt x="69" y="211"/>
                    </a:lnTo>
                    <a:lnTo>
                      <a:pt x="62" y="202"/>
                    </a:lnTo>
                    <a:lnTo>
                      <a:pt x="60" y="191"/>
                    </a:lnTo>
                    <a:lnTo>
                      <a:pt x="62" y="181"/>
                    </a:lnTo>
                    <a:lnTo>
                      <a:pt x="68" y="173"/>
                    </a:lnTo>
                    <a:lnTo>
                      <a:pt x="148" y="92"/>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8642520" y="544680"/>
                <a:ext cx="272880" cy="326880"/>
              </a:xfrm>
              <a:custGeom>
                <a:avLst/>
                <a:gdLst/>
                <a:ahLst/>
                <a:rect l="l" t="t" r="r" b="b"/>
                <a:pathLst>
                  <a:path w="699" h="884">
                    <a:moveTo>
                      <a:pt x="698" y="230"/>
                    </a:moveTo>
                    <a:lnTo>
                      <a:pt x="471" y="0"/>
                    </a:lnTo>
                    <a:lnTo>
                      <a:pt x="7" y="463"/>
                    </a:lnTo>
                    <a:lnTo>
                      <a:pt x="54" y="510"/>
                    </a:lnTo>
                    <a:lnTo>
                      <a:pt x="471" y="94"/>
                    </a:lnTo>
                    <a:lnTo>
                      <a:pt x="606" y="230"/>
                    </a:lnTo>
                    <a:lnTo>
                      <a:pt x="0" y="836"/>
                    </a:lnTo>
                    <a:lnTo>
                      <a:pt x="47" y="883"/>
                    </a:lnTo>
                    <a:lnTo>
                      <a:pt x="698" y="23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3" name=""/>
            <p:cNvSpPr/>
            <p:nvPr/>
          </p:nvSpPr>
          <p:spPr>
            <a:xfrm>
              <a:off x="8317800" y="304920"/>
              <a:ext cx="345240" cy="326520"/>
            </a:xfrm>
            <a:custGeom>
              <a:avLst/>
              <a:gdLst/>
              <a:ahLst/>
              <a:rect l="l" t="t" r="r" b="b"/>
              <a:pathLst>
                <a:path w="884" h="883">
                  <a:moveTo>
                    <a:pt x="561" y="835"/>
                  </a:moveTo>
                  <a:lnTo>
                    <a:pt x="419" y="694"/>
                  </a:lnTo>
                  <a:lnTo>
                    <a:pt x="883" y="230"/>
                  </a:lnTo>
                  <a:lnTo>
                    <a:pt x="653" y="0"/>
                  </a:lnTo>
                  <a:lnTo>
                    <a:pt x="0" y="654"/>
                  </a:lnTo>
                  <a:lnTo>
                    <a:pt x="47" y="701"/>
                  </a:lnTo>
                  <a:lnTo>
                    <a:pt x="653" y="95"/>
                  </a:lnTo>
                  <a:lnTo>
                    <a:pt x="788" y="230"/>
                  </a:lnTo>
                  <a:lnTo>
                    <a:pt x="325" y="694"/>
                  </a:lnTo>
                  <a:lnTo>
                    <a:pt x="514" y="882"/>
                  </a:lnTo>
                  <a:lnTo>
                    <a:pt x="561" y="835"/>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 name=""/>
            <p:cNvSpPr/>
            <p:nvPr/>
          </p:nvSpPr>
          <p:spPr>
            <a:xfrm>
              <a:off x="8518680" y="424440"/>
              <a:ext cx="271440" cy="326520"/>
            </a:xfrm>
            <a:custGeom>
              <a:avLst/>
              <a:gdLst/>
              <a:ahLst/>
              <a:rect l="l" t="t" r="r" b="b"/>
              <a:pathLst>
                <a:path w="695" h="884">
                  <a:moveTo>
                    <a:pt x="371" y="835"/>
                  </a:moveTo>
                  <a:lnTo>
                    <a:pt x="230" y="694"/>
                  </a:lnTo>
                  <a:lnTo>
                    <a:pt x="694" y="231"/>
                  </a:lnTo>
                  <a:lnTo>
                    <a:pt x="463" y="0"/>
                  </a:lnTo>
                  <a:lnTo>
                    <a:pt x="0" y="464"/>
                  </a:lnTo>
                  <a:lnTo>
                    <a:pt x="47" y="511"/>
                  </a:lnTo>
                  <a:lnTo>
                    <a:pt x="463" y="95"/>
                  </a:lnTo>
                  <a:lnTo>
                    <a:pt x="599" y="231"/>
                  </a:lnTo>
                  <a:lnTo>
                    <a:pt x="136" y="694"/>
                  </a:lnTo>
                  <a:lnTo>
                    <a:pt x="324" y="883"/>
                  </a:lnTo>
                  <a:lnTo>
                    <a:pt x="371" y="835"/>
                  </a:lnTo>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485640" y="480960"/>
            <a:ext cx="438120" cy="474840"/>
          </a:xfrm>
          <a:prstGeom prst="rect">
            <a:avLst/>
          </a:prstGeom>
          <a:solidFill>
            <a:srgbClr val="ffcf01"/>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 name=""/>
          <p:cNvSpPr/>
          <p:nvPr/>
        </p:nvSpPr>
        <p:spPr>
          <a:xfrm>
            <a:off x="868320" y="480960"/>
            <a:ext cx="328680" cy="474840"/>
          </a:xfrm>
          <a:prstGeom prst="rect">
            <a:avLst/>
          </a:prstGeom>
          <a:gradFill rotWithShape="0">
            <a:gsLst>
              <a:gs pos="0">
                <a:srgbClr val="ffffff"/>
              </a:gs>
              <a:gs pos="100000">
                <a:srgbClr val="ffcf01"/>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 name=""/>
          <p:cNvSpPr/>
          <p:nvPr/>
        </p:nvSpPr>
        <p:spPr>
          <a:xfrm>
            <a:off x="609480" y="903240"/>
            <a:ext cx="422280" cy="474840"/>
          </a:xfrm>
          <a:prstGeom prst="rect">
            <a:avLst/>
          </a:prstGeom>
          <a:solidFill>
            <a:srgbClr val="3333c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 name=""/>
          <p:cNvSpPr/>
          <p:nvPr/>
        </p:nvSpPr>
        <p:spPr>
          <a:xfrm>
            <a:off x="979560" y="903240"/>
            <a:ext cx="368280" cy="474840"/>
          </a:xfrm>
          <a:prstGeom prst="rect">
            <a:avLst/>
          </a:prstGeom>
          <a:gradFill rotWithShape="0">
            <a:gsLst>
              <a:gs pos="0">
                <a:srgbClr val="ffffff"/>
              </a:gs>
              <a:gs pos="100000">
                <a:srgbClr val="3333cc"/>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
          <p:cNvSpPr/>
          <p:nvPr/>
        </p:nvSpPr>
        <p:spPr>
          <a:xfrm>
            <a:off x="195120" y="830160"/>
            <a:ext cx="560520" cy="422280"/>
          </a:xfrm>
          <a:prstGeom prst="rect">
            <a:avLst/>
          </a:prstGeom>
          <a:gradFill rotWithShape="0">
            <a:gsLst>
              <a:gs pos="0">
                <a:srgbClr val="ff0000"/>
              </a:gs>
              <a:gs pos="100000">
                <a:srgbClr val="ffffff"/>
              </a:gs>
            </a:gsLst>
            <a:lin ang="81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 name=""/>
          <p:cNvSpPr/>
          <p:nvPr/>
        </p:nvSpPr>
        <p:spPr>
          <a:xfrm>
            <a:off x="830160" y="372960"/>
            <a:ext cx="31680" cy="1052640"/>
          </a:xfrm>
          <a:prstGeom prst="rect">
            <a:avLst/>
          </a:prstGeom>
          <a:solidFill>
            <a:srgbClr val="1c1c1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 name=""/>
          <p:cNvSpPr/>
          <p:nvPr/>
        </p:nvSpPr>
        <p:spPr>
          <a:xfrm>
            <a:off x="511200" y="1163520"/>
            <a:ext cx="8226360" cy="32040"/>
          </a:xfrm>
          <a:prstGeom prst="rect">
            <a:avLst/>
          </a:prstGeom>
          <a:gradFill rotWithShape="0">
            <a:gsLst>
              <a:gs pos="0">
                <a:srgbClr val="ffffff"/>
              </a:gs>
              <a:gs pos="100000">
                <a:srgbClr val="1c1c1c"/>
              </a:gs>
            </a:gsLst>
            <a:lin ang="10800000"/>
          </a:gradFill>
          <a:ln w="0">
            <a:noFill/>
          </a:ln>
        </p:spPr>
        <p:style>
          <a:lnRef idx="0"/>
          <a:fillRef idx="0"/>
          <a:effectRef idx="0"/>
          <a:fontRef idx="minor"/>
        </p:style>
        <p:txBody>
          <a:bodyPr wrap="none" lIns="90000" rIns="90000" tIns="-14760" bIns="-1476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5"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Click to edit the title text format</a:t>
            </a:r>
            <a:endParaRPr b="0" lang="en-US" sz="2800" strike="noStrike" u="none">
              <a:solidFill>
                <a:srgbClr val="333399"/>
              </a:solidFill>
              <a:effectLst/>
              <a:uFillTx/>
              <a:latin typeface="Tahoma"/>
            </a:endParaRPr>
          </a:p>
        </p:txBody>
      </p:sp>
      <p:sp>
        <p:nvSpPr>
          <p:cNvPr id="26" name="PlaceHolder 2"/>
          <p:cNvSpPr>
            <a:spLocks noGrp="1"/>
          </p:cNvSpPr>
          <p:nvPr>
            <p:ph type="body"/>
          </p:nvPr>
        </p:nvSpPr>
        <p:spPr>
          <a:xfrm>
            <a:off x="914400" y="1371600"/>
            <a:ext cx="7772400" cy="4114800"/>
          </a:xfrm>
          <a:prstGeom prst="rect">
            <a:avLst/>
          </a:prstGeom>
          <a:noFill/>
          <a:ln w="0">
            <a:noFill/>
          </a:ln>
        </p:spPr>
        <p:txBody>
          <a:bodyPr lIns="90000" rIns="90000" tIns="46800" bIns="46800" anchor="t">
            <a:normAutofit/>
          </a:bodyPr>
          <a:p>
            <a:pPr marL="343080" indent="-343080">
              <a:spcBef>
                <a:spcPts val="49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Click to edit the outline text format</a:t>
            </a:r>
            <a:endParaRPr b="0" lang="en-US" sz="2000" strike="noStrike" u="none">
              <a:solidFill>
                <a:srgbClr val="000000"/>
              </a:solidFill>
              <a:effectLst/>
              <a:uFillTx/>
              <a:latin typeface="Tahoma"/>
            </a:endParaRPr>
          </a:p>
          <a:p>
            <a:pPr lvl="1" marL="743040" indent="-285840">
              <a:spcBef>
                <a:spcPts val="49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Second Outline Level</a:t>
            </a:r>
            <a:endParaRPr b="0" lang="en-US" sz="2000" strike="noStrike" u="none">
              <a:solidFill>
                <a:srgbClr val="000000"/>
              </a:solidFill>
              <a:effectLst/>
              <a:uFillTx/>
              <a:latin typeface="Tahoma"/>
            </a:endParaRPr>
          </a:p>
          <a:p>
            <a:pPr lvl="2" marL="1143000" indent="-228600">
              <a:spcBef>
                <a:spcPts val="499"/>
              </a:spcBef>
              <a:buClr>
                <a:srgbClr val="3333cc"/>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Third Outline Level</a:t>
            </a:r>
            <a:endParaRPr b="0" lang="en-US" sz="2000" strike="noStrike" u="none">
              <a:solidFill>
                <a:srgbClr val="000000"/>
              </a:solidFill>
              <a:effectLst/>
              <a:uFillTx/>
              <a:latin typeface="Tahoma"/>
            </a:endParaRPr>
          </a:p>
          <a:p>
            <a:pPr lvl="3" marL="1600200" indent="-228600">
              <a:spcBef>
                <a:spcPts val="499"/>
              </a:spcBef>
              <a:buClr>
                <a:srgbClr val="ffcf01"/>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Fourth Outline Level</a:t>
            </a:r>
            <a:endParaRPr b="0" lang="en-US" sz="2000" strike="noStrike" u="none">
              <a:solidFill>
                <a:srgbClr val="000000"/>
              </a:solidFill>
              <a:effectLst/>
              <a:uFillTx/>
              <a:latin typeface="Tahoma"/>
            </a:endParaRPr>
          </a:p>
          <a:p>
            <a:pPr lvl="4" marL="2057400" indent="-228600">
              <a:spcBef>
                <a:spcPts val="499"/>
              </a:spcBef>
              <a:buClr>
                <a:srgbClr val="00e4a8"/>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Fifth Outline Level</a:t>
            </a:r>
            <a:endParaRPr b="0" lang="en-US" sz="2000" strike="noStrike" u="none">
              <a:solidFill>
                <a:srgbClr val="000000"/>
              </a:solidFill>
              <a:effectLst/>
              <a:uFillTx/>
              <a:latin typeface="Tahoma"/>
            </a:endParaRPr>
          </a:p>
          <a:p>
            <a:pPr lvl="5" marL="2057400" indent="-228600">
              <a:spcBef>
                <a:spcPts val="4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Sixth Outline Level</a:t>
            </a:r>
            <a:endParaRPr b="0" lang="en-US" sz="2000" strike="noStrike" u="none">
              <a:solidFill>
                <a:srgbClr val="000000"/>
              </a:solidFill>
              <a:effectLst/>
              <a:uFillTx/>
              <a:latin typeface="Tahoma"/>
            </a:endParaRPr>
          </a:p>
          <a:p>
            <a:pPr lvl="6" marL="2057400" indent="-228600">
              <a:spcBef>
                <a:spcPts val="4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Seventh Outline Level</a:t>
            </a:r>
            <a:endParaRPr b="0" lang="en-US" sz="2000" strike="noStrike" u="none">
              <a:solidFill>
                <a:srgbClr val="000000"/>
              </a:solidFill>
              <a:effectLst/>
              <a:uFillTx/>
              <a:latin typeface="Tahoma"/>
            </a:endParaRPr>
          </a:p>
        </p:txBody>
      </p:sp>
      <p:sp>
        <p:nvSpPr>
          <p:cNvPr id="27" name="PlaceHolder 3"/>
          <p:cNvSpPr>
            <a:spLocks noGrp="1"/>
          </p:cNvSpPr>
          <p:nvPr>
            <p:ph type="dt" idx="3"/>
          </p:nvPr>
        </p:nvSpPr>
        <p:spPr>
          <a:xfrm>
            <a:off x="1218960" y="6476760"/>
            <a:ext cx="1904760" cy="2286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&lt;date/time&gt;</a:t>
            </a:r>
            <a:endParaRPr b="0" lang="en-US" sz="1000" strike="noStrike" u="none">
              <a:solidFill>
                <a:srgbClr val="000000"/>
              </a:solidFill>
              <a:effectLst/>
              <a:uFillTx/>
              <a:latin typeface="Times New Roman"/>
            </a:endParaRPr>
          </a:p>
        </p:txBody>
      </p:sp>
      <p:sp>
        <p:nvSpPr>
          <p:cNvPr id="28" name="PlaceHolder 4"/>
          <p:cNvSpPr>
            <a:spLocks noGrp="1"/>
          </p:cNvSpPr>
          <p:nvPr>
            <p:ph type="ftr" idx="4"/>
          </p:nvPr>
        </p:nvSpPr>
        <p:spPr>
          <a:xfrm>
            <a:off x="3124080" y="6553080"/>
            <a:ext cx="2895840" cy="76320"/>
          </a:xfrm>
          <a:prstGeom prst="rect">
            <a:avLst/>
          </a:prstGeom>
          <a:noFill/>
          <a:ln w="0">
            <a:noFill/>
          </a:ln>
        </p:spPr>
        <p:txBody>
          <a:bodyPr lIns="90000" rIns="90000" tIns="29520" bIns="29520" anchor="b">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Tahoma"/>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&lt;footer&gt;</a:t>
            </a:r>
            <a:endParaRPr b="0" lang="en-US" sz="1000" strike="noStrike" u="none">
              <a:solidFill>
                <a:srgbClr val="000000"/>
              </a:solidFill>
              <a:effectLst/>
              <a:uFillTx/>
              <a:latin typeface="Times New Roman"/>
            </a:endParaRPr>
          </a:p>
        </p:txBody>
      </p:sp>
      <p:sp>
        <p:nvSpPr>
          <p:cNvPr id="11" name=""/>
          <p:cNvSpPr/>
          <p:nvPr/>
        </p:nvSpPr>
        <p:spPr>
          <a:xfrm>
            <a:off x="0" y="6477120"/>
            <a:ext cx="1473120" cy="185400"/>
          </a:xfrm>
          <a:prstGeom prst="rect">
            <a:avLst/>
          </a:prstGeom>
          <a:noFill/>
          <a:ln w="0">
            <a:noFill/>
          </a:ln>
        </p:spPr>
        <p:style>
          <a:lnRef idx="0"/>
          <a:fillRef idx="0"/>
          <a:effectRef idx="0"/>
          <a:fontRef idx="minor"/>
        </p:style>
        <p:txBody>
          <a:bodyPr lIns="90000" rIns="90000" tIns="46800" bIns="46800" anchor="t">
            <a:spAutoFit/>
          </a:bodyPr>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Frutiger 55 Roman"/>
              </a:rPr>
              <a:t>Confidential and Proprietary</a:t>
            </a:r>
            <a:endParaRPr b="0" lang="en-US" sz="600" strike="noStrike" u="none">
              <a:solidFill>
                <a:srgbClr val="000000"/>
              </a:solidFill>
              <a:effectLst/>
              <a:uFillTx/>
              <a:latin typeface="Times New Roman"/>
            </a:endParaRPr>
          </a:p>
        </p:txBody>
      </p:sp>
      <p:grpSp>
        <p:nvGrpSpPr>
          <p:cNvPr id="29" name=""/>
          <p:cNvGrpSpPr/>
          <p:nvPr/>
        </p:nvGrpSpPr>
        <p:grpSpPr>
          <a:xfrm>
            <a:off x="8229600" y="304920"/>
            <a:ext cx="685800" cy="649080"/>
            <a:chOff x="8229600" y="304920"/>
            <a:chExt cx="685800" cy="649080"/>
          </a:xfrm>
        </p:grpSpPr>
        <p:grpSp>
          <p:nvGrpSpPr>
            <p:cNvPr id="30" name=""/>
            <p:cNvGrpSpPr/>
            <p:nvPr/>
          </p:nvGrpSpPr>
          <p:grpSpPr>
            <a:xfrm>
              <a:off x="8229600" y="544680"/>
              <a:ext cx="685800" cy="409320"/>
              <a:chOff x="8229600" y="544680"/>
              <a:chExt cx="685800" cy="409320"/>
            </a:xfrm>
          </p:grpSpPr>
          <p:sp>
            <p:nvSpPr>
              <p:cNvPr id="14" name=""/>
              <p:cNvSpPr/>
              <p:nvPr/>
            </p:nvSpPr>
            <p:spPr>
              <a:xfrm>
                <a:off x="8229600" y="546480"/>
                <a:ext cx="137160" cy="129600"/>
              </a:xfrm>
              <a:custGeom>
                <a:avLst/>
                <a:gdLst/>
                <a:ahLst/>
                <a:rect l="l" t="t" r="r" b="b"/>
                <a:pathLst>
                  <a:path w="352" h="351">
                    <a:moveTo>
                      <a:pt x="0" y="225"/>
                    </a:moveTo>
                    <a:lnTo>
                      <a:pt x="226" y="0"/>
                    </a:lnTo>
                    <a:lnTo>
                      <a:pt x="351" y="125"/>
                    </a:lnTo>
                    <a:lnTo>
                      <a:pt x="308" y="167"/>
                    </a:lnTo>
                    <a:lnTo>
                      <a:pt x="230" y="90"/>
                    </a:lnTo>
                    <a:lnTo>
                      <a:pt x="189" y="131"/>
                    </a:lnTo>
                    <a:lnTo>
                      <a:pt x="265" y="208"/>
                    </a:lnTo>
                    <a:lnTo>
                      <a:pt x="222" y="249"/>
                    </a:lnTo>
                    <a:lnTo>
                      <a:pt x="146" y="174"/>
                    </a:lnTo>
                    <a:lnTo>
                      <a:pt x="90" y="229"/>
                    </a:lnTo>
                    <a:lnTo>
                      <a:pt x="168" y="307"/>
                    </a:lnTo>
                    <a:lnTo>
                      <a:pt x="126" y="350"/>
                    </a:lnTo>
                    <a:lnTo>
                      <a:pt x="0" y="225"/>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8296200" y="609480"/>
                <a:ext cx="145800" cy="138240"/>
              </a:xfrm>
              <a:custGeom>
                <a:avLst/>
                <a:gdLst/>
                <a:ahLst/>
                <a:rect l="l" t="t" r="r" b="b"/>
                <a:pathLst>
                  <a:path w="374" h="374">
                    <a:moveTo>
                      <a:pt x="226" y="0"/>
                    </a:moveTo>
                    <a:lnTo>
                      <a:pt x="282" y="56"/>
                    </a:lnTo>
                    <a:lnTo>
                      <a:pt x="200" y="225"/>
                    </a:lnTo>
                    <a:lnTo>
                      <a:pt x="201" y="226"/>
                    </a:lnTo>
                    <a:lnTo>
                      <a:pt x="327" y="100"/>
                    </a:lnTo>
                    <a:lnTo>
                      <a:pt x="373" y="146"/>
                    </a:lnTo>
                    <a:lnTo>
                      <a:pt x="148" y="373"/>
                    </a:lnTo>
                    <a:lnTo>
                      <a:pt x="94" y="319"/>
                    </a:lnTo>
                    <a:lnTo>
                      <a:pt x="174" y="146"/>
                    </a:lnTo>
                    <a:lnTo>
                      <a:pt x="48" y="272"/>
                    </a:lnTo>
                    <a:lnTo>
                      <a:pt x="0" y="225"/>
                    </a:lnTo>
                    <a:lnTo>
                      <a:pt x="226"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8515440" y="816840"/>
                <a:ext cx="145440" cy="137160"/>
              </a:xfrm>
              <a:custGeom>
                <a:avLst/>
                <a:gdLst/>
                <a:ahLst/>
                <a:rect l="l" t="t" r="r" b="b"/>
                <a:pathLst>
                  <a:path w="373" h="371">
                    <a:moveTo>
                      <a:pt x="225" y="0"/>
                    </a:moveTo>
                    <a:lnTo>
                      <a:pt x="281" y="56"/>
                    </a:lnTo>
                    <a:lnTo>
                      <a:pt x="200" y="226"/>
                    </a:lnTo>
                    <a:lnTo>
                      <a:pt x="325" y="100"/>
                    </a:lnTo>
                    <a:lnTo>
                      <a:pt x="372" y="147"/>
                    </a:lnTo>
                    <a:lnTo>
                      <a:pt x="147" y="370"/>
                    </a:lnTo>
                    <a:lnTo>
                      <a:pt x="94" y="320"/>
                    </a:lnTo>
                    <a:lnTo>
                      <a:pt x="174" y="146"/>
                    </a:lnTo>
                    <a:lnTo>
                      <a:pt x="47" y="273"/>
                    </a:lnTo>
                    <a:lnTo>
                      <a:pt x="0" y="225"/>
                    </a:lnTo>
                    <a:lnTo>
                      <a:pt x="225"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8458920" y="761400"/>
                <a:ext cx="6480" cy="20880"/>
              </a:xfrm>
              <a:custGeom>
                <a:avLst/>
                <a:gdLst/>
                <a:ahLst/>
                <a:rect l="l" t="t" r="r" b="b"/>
                <a:pathLst>
                  <a:path w="17" h="57">
                    <a:moveTo>
                      <a:pt x="0" y="0"/>
                    </a:moveTo>
                    <a:lnTo>
                      <a:pt x="0" y="56"/>
                    </a:lnTo>
                    <a:lnTo>
                      <a:pt x="2" y="53"/>
                    </a:lnTo>
                    <a:lnTo>
                      <a:pt x="16" y="33"/>
                    </a:lnTo>
                    <a:lnTo>
                      <a:pt x="13" y="14"/>
                    </a:lnTo>
                    <a:lnTo>
                      <a:pt x="0" y="0"/>
                    </a:lnTo>
                  </a:path>
                </a:pathLst>
              </a:custGeom>
              <a:solidFill>
                <a:srgbClr val="1c77ff"/>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18" name=""/>
              <p:cNvSpPr/>
              <p:nvPr/>
            </p:nvSpPr>
            <p:spPr>
              <a:xfrm>
                <a:off x="8458920" y="681840"/>
                <a:ext cx="44280" cy="82440"/>
              </a:xfrm>
              <a:custGeom>
                <a:avLst/>
                <a:gdLst/>
                <a:ahLst/>
                <a:rect l="l" t="t" r="r" b="b"/>
                <a:pathLst>
                  <a:path w="114" h="223">
                    <a:moveTo>
                      <a:pt x="0" y="164"/>
                    </a:moveTo>
                    <a:lnTo>
                      <a:pt x="0" y="211"/>
                    </a:lnTo>
                    <a:lnTo>
                      <a:pt x="10" y="216"/>
                    </a:lnTo>
                    <a:lnTo>
                      <a:pt x="22" y="221"/>
                    </a:lnTo>
                    <a:lnTo>
                      <a:pt x="33" y="222"/>
                    </a:lnTo>
                    <a:lnTo>
                      <a:pt x="44" y="221"/>
                    </a:lnTo>
                    <a:lnTo>
                      <a:pt x="66" y="211"/>
                    </a:lnTo>
                    <a:lnTo>
                      <a:pt x="88" y="192"/>
                    </a:lnTo>
                    <a:lnTo>
                      <a:pt x="103" y="174"/>
                    </a:lnTo>
                    <a:lnTo>
                      <a:pt x="111" y="155"/>
                    </a:lnTo>
                    <a:lnTo>
                      <a:pt x="113" y="138"/>
                    </a:lnTo>
                    <a:lnTo>
                      <a:pt x="109" y="121"/>
                    </a:lnTo>
                    <a:lnTo>
                      <a:pt x="101" y="103"/>
                    </a:lnTo>
                    <a:lnTo>
                      <a:pt x="88" y="85"/>
                    </a:lnTo>
                    <a:lnTo>
                      <a:pt x="53" y="48"/>
                    </a:lnTo>
                    <a:lnTo>
                      <a:pt x="6" y="0"/>
                    </a:lnTo>
                    <a:lnTo>
                      <a:pt x="0" y="6"/>
                    </a:lnTo>
                    <a:lnTo>
                      <a:pt x="0" y="100"/>
                    </a:lnTo>
                    <a:lnTo>
                      <a:pt x="19" y="82"/>
                    </a:lnTo>
                    <a:lnTo>
                      <a:pt x="34" y="100"/>
                    </a:lnTo>
                    <a:lnTo>
                      <a:pt x="41" y="117"/>
                    </a:lnTo>
                    <a:lnTo>
                      <a:pt x="40" y="134"/>
                    </a:lnTo>
                    <a:lnTo>
                      <a:pt x="28" y="151"/>
                    </a:lnTo>
                    <a:lnTo>
                      <a:pt x="12" y="163"/>
                    </a:lnTo>
                    <a:lnTo>
                      <a:pt x="0" y="164"/>
                    </a:lnTo>
                  </a:path>
                </a:pathLst>
              </a:custGeom>
              <a:solidFill>
                <a:srgbClr val="1c77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9" name=""/>
              <p:cNvSpPr/>
              <p:nvPr/>
            </p:nvSpPr>
            <p:spPr>
              <a:xfrm>
                <a:off x="8372880" y="684000"/>
                <a:ext cx="86040" cy="133920"/>
              </a:xfrm>
              <a:custGeom>
                <a:avLst/>
                <a:gdLst/>
                <a:ahLst/>
                <a:rect l="l" t="t" r="r" b="b"/>
                <a:pathLst>
                  <a:path w="221" h="363">
                    <a:moveTo>
                      <a:pt x="220" y="94"/>
                    </a:moveTo>
                    <a:lnTo>
                      <a:pt x="220" y="0"/>
                    </a:lnTo>
                    <a:lnTo>
                      <a:pt x="0" y="220"/>
                    </a:lnTo>
                    <a:lnTo>
                      <a:pt x="47" y="267"/>
                    </a:lnTo>
                    <a:lnTo>
                      <a:pt x="144" y="170"/>
                    </a:lnTo>
                    <a:lnTo>
                      <a:pt x="153" y="179"/>
                    </a:lnTo>
                    <a:lnTo>
                      <a:pt x="161" y="189"/>
                    </a:lnTo>
                    <a:lnTo>
                      <a:pt x="167" y="204"/>
                    </a:lnTo>
                    <a:lnTo>
                      <a:pt x="167" y="221"/>
                    </a:lnTo>
                    <a:lnTo>
                      <a:pt x="159" y="234"/>
                    </a:lnTo>
                    <a:lnTo>
                      <a:pt x="120" y="274"/>
                    </a:lnTo>
                    <a:lnTo>
                      <a:pt x="105" y="292"/>
                    </a:lnTo>
                    <a:lnTo>
                      <a:pt x="99" y="302"/>
                    </a:lnTo>
                    <a:lnTo>
                      <a:pt x="95" y="315"/>
                    </a:lnTo>
                    <a:lnTo>
                      <a:pt x="142" y="362"/>
                    </a:lnTo>
                    <a:lnTo>
                      <a:pt x="146" y="350"/>
                    </a:lnTo>
                    <a:lnTo>
                      <a:pt x="152" y="339"/>
                    </a:lnTo>
                    <a:lnTo>
                      <a:pt x="167" y="321"/>
                    </a:lnTo>
                    <a:lnTo>
                      <a:pt x="201" y="286"/>
                    </a:lnTo>
                    <a:lnTo>
                      <a:pt x="220" y="265"/>
                    </a:lnTo>
                    <a:lnTo>
                      <a:pt x="220" y="209"/>
                    </a:lnTo>
                    <a:lnTo>
                      <a:pt x="216" y="204"/>
                    </a:lnTo>
                    <a:lnTo>
                      <a:pt x="217" y="203"/>
                    </a:lnTo>
                    <a:lnTo>
                      <a:pt x="220" y="205"/>
                    </a:lnTo>
                    <a:lnTo>
                      <a:pt x="220" y="158"/>
                    </a:lnTo>
                    <a:lnTo>
                      <a:pt x="215" y="158"/>
                    </a:lnTo>
                    <a:lnTo>
                      <a:pt x="196" y="151"/>
                    </a:lnTo>
                    <a:lnTo>
                      <a:pt x="178" y="136"/>
                    </a:lnTo>
                    <a:lnTo>
                      <a:pt x="220" y="9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 name=""/>
              <p:cNvSpPr/>
              <p:nvPr/>
            </p:nvSpPr>
            <p:spPr>
              <a:xfrm>
                <a:off x="8515080" y="761400"/>
                <a:ext cx="58320" cy="103680"/>
              </a:xfrm>
              <a:custGeom>
                <a:avLst/>
                <a:gdLst/>
                <a:ahLst/>
                <a:rect l="l" t="t" r="r" b="b"/>
                <a:pathLst>
                  <a:path w="150" h="281">
                    <a:moveTo>
                      <a:pt x="0" y="189"/>
                    </a:moveTo>
                    <a:lnTo>
                      <a:pt x="0" y="280"/>
                    </a:lnTo>
                    <a:lnTo>
                      <a:pt x="20" y="263"/>
                    </a:lnTo>
                    <a:lnTo>
                      <a:pt x="115" y="168"/>
                    </a:lnTo>
                    <a:lnTo>
                      <a:pt x="133" y="147"/>
                    </a:lnTo>
                    <a:lnTo>
                      <a:pt x="143" y="128"/>
                    </a:lnTo>
                    <a:lnTo>
                      <a:pt x="148" y="109"/>
                    </a:lnTo>
                    <a:lnTo>
                      <a:pt x="149" y="91"/>
                    </a:lnTo>
                    <a:lnTo>
                      <a:pt x="145" y="75"/>
                    </a:lnTo>
                    <a:lnTo>
                      <a:pt x="138" y="58"/>
                    </a:lnTo>
                    <a:lnTo>
                      <a:pt x="117" y="31"/>
                    </a:lnTo>
                    <a:lnTo>
                      <a:pt x="89" y="10"/>
                    </a:lnTo>
                    <a:lnTo>
                      <a:pt x="73" y="4"/>
                    </a:lnTo>
                    <a:lnTo>
                      <a:pt x="56" y="0"/>
                    </a:lnTo>
                    <a:lnTo>
                      <a:pt x="39" y="0"/>
                    </a:lnTo>
                    <a:lnTo>
                      <a:pt x="20" y="5"/>
                    </a:lnTo>
                    <a:lnTo>
                      <a:pt x="1" y="15"/>
                    </a:lnTo>
                    <a:lnTo>
                      <a:pt x="0" y="16"/>
                    </a:lnTo>
                    <a:lnTo>
                      <a:pt x="0" y="108"/>
                    </a:lnTo>
                    <a:lnTo>
                      <a:pt x="40" y="67"/>
                    </a:lnTo>
                    <a:lnTo>
                      <a:pt x="49" y="61"/>
                    </a:lnTo>
                    <a:lnTo>
                      <a:pt x="58" y="61"/>
                    </a:lnTo>
                    <a:lnTo>
                      <a:pt x="70" y="63"/>
                    </a:lnTo>
                    <a:lnTo>
                      <a:pt x="79" y="69"/>
                    </a:lnTo>
                    <a:lnTo>
                      <a:pt x="86" y="78"/>
                    </a:lnTo>
                    <a:lnTo>
                      <a:pt x="88" y="89"/>
                    </a:lnTo>
                    <a:lnTo>
                      <a:pt x="87" y="99"/>
                    </a:lnTo>
                    <a:lnTo>
                      <a:pt x="81" y="107"/>
                    </a:lnTo>
                    <a:lnTo>
                      <a:pt x="0" y="189"/>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8457120" y="767160"/>
                <a:ext cx="57960" cy="104040"/>
              </a:xfrm>
              <a:custGeom>
                <a:avLst/>
                <a:gdLst/>
                <a:ahLst/>
                <a:rect l="l" t="t" r="r" b="b"/>
                <a:pathLst>
                  <a:path w="149" h="282">
                    <a:moveTo>
                      <a:pt x="148" y="92"/>
                    </a:moveTo>
                    <a:lnTo>
                      <a:pt x="148" y="0"/>
                    </a:lnTo>
                    <a:lnTo>
                      <a:pt x="128" y="17"/>
                    </a:lnTo>
                    <a:lnTo>
                      <a:pt x="32" y="113"/>
                    </a:lnTo>
                    <a:lnTo>
                      <a:pt x="16" y="132"/>
                    </a:lnTo>
                    <a:lnTo>
                      <a:pt x="6" y="152"/>
                    </a:lnTo>
                    <a:lnTo>
                      <a:pt x="0" y="170"/>
                    </a:lnTo>
                    <a:lnTo>
                      <a:pt x="0" y="189"/>
                    </a:lnTo>
                    <a:lnTo>
                      <a:pt x="3" y="206"/>
                    </a:lnTo>
                    <a:lnTo>
                      <a:pt x="10" y="222"/>
                    </a:lnTo>
                    <a:lnTo>
                      <a:pt x="31" y="249"/>
                    </a:lnTo>
                    <a:lnTo>
                      <a:pt x="58" y="271"/>
                    </a:lnTo>
                    <a:lnTo>
                      <a:pt x="74" y="277"/>
                    </a:lnTo>
                    <a:lnTo>
                      <a:pt x="91" y="281"/>
                    </a:lnTo>
                    <a:lnTo>
                      <a:pt x="109" y="280"/>
                    </a:lnTo>
                    <a:lnTo>
                      <a:pt x="128" y="275"/>
                    </a:lnTo>
                    <a:lnTo>
                      <a:pt x="148" y="264"/>
                    </a:lnTo>
                    <a:lnTo>
                      <a:pt x="148" y="173"/>
                    </a:lnTo>
                    <a:lnTo>
                      <a:pt x="108" y="213"/>
                    </a:lnTo>
                    <a:lnTo>
                      <a:pt x="99" y="218"/>
                    </a:lnTo>
                    <a:lnTo>
                      <a:pt x="89" y="220"/>
                    </a:lnTo>
                    <a:lnTo>
                      <a:pt x="78" y="218"/>
                    </a:lnTo>
                    <a:lnTo>
                      <a:pt x="69" y="211"/>
                    </a:lnTo>
                    <a:lnTo>
                      <a:pt x="62" y="202"/>
                    </a:lnTo>
                    <a:lnTo>
                      <a:pt x="60" y="191"/>
                    </a:lnTo>
                    <a:lnTo>
                      <a:pt x="62" y="181"/>
                    </a:lnTo>
                    <a:lnTo>
                      <a:pt x="68" y="173"/>
                    </a:lnTo>
                    <a:lnTo>
                      <a:pt x="148" y="92"/>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8642520" y="544680"/>
                <a:ext cx="272880" cy="326880"/>
              </a:xfrm>
              <a:custGeom>
                <a:avLst/>
                <a:gdLst/>
                <a:ahLst/>
                <a:rect l="l" t="t" r="r" b="b"/>
                <a:pathLst>
                  <a:path w="699" h="884">
                    <a:moveTo>
                      <a:pt x="698" y="230"/>
                    </a:moveTo>
                    <a:lnTo>
                      <a:pt x="471" y="0"/>
                    </a:lnTo>
                    <a:lnTo>
                      <a:pt x="7" y="463"/>
                    </a:lnTo>
                    <a:lnTo>
                      <a:pt x="54" y="510"/>
                    </a:lnTo>
                    <a:lnTo>
                      <a:pt x="471" y="94"/>
                    </a:lnTo>
                    <a:lnTo>
                      <a:pt x="606" y="230"/>
                    </a:lnTo>
                    <a:lnTo>
                      <a:pt x="0" y="836"/>
                    </a:lnTo>
                    <a:lnTo>
                      <a:pt x="47" y="883"/>
                    </a:lnTo>
                    <a:lnTo>
                      <a:pt x="698" y="23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3" name=""/>
            <p:cNvSpPr/>
            <p:nvPr/>
          </p:nvSpPr>
          <p:spPr>
            <a:xfrm>
              <a:off x="8317800" y="304920"/>
              <a:ext cx="345240" cy="326520"/>
            </a:xfrm>
            <a:custGeom>
              <a:avLst/>
              <a:gdLst/>
              <a:ahLst/>
              <a:rect l="l" t="t" r="r" b="b"/>
              <a:pathLst>
                <a:path w="884" h="883">
                  <a:moveTo>
                    <a:pt x="561" y="835"/>
                  </a:moveTo>
                  <a:lnTo>
                    <a:pt x="419" y="694"/>
                  </a:lnTo>
                  <a:lnTo>
                    <a:pt x="883" y="230"/>
                  </a:lnTo>
                  <a:lnTo>
                    <a:pt x="653" y="0"/>
                  </a:lnTo>
                  <a:lnTo>
                    <a:pt x="0" y="654"/>
                  </a:lnTo>
                  <a:lnTo>
                    <a:pt x="47" y="701"/>
                  </a:lnTo>
                  <a:lnTo>
                    <a:pt x="653" y="95"/>
                  </a:lnTo>
                  <a:lnTo>
                    <a:pt x="788" y="230"/>
                  </a:lnTo>
                  <a:lnTo>
                    <a:pt x="325" y="694"/>
                  </a:lnTo>
                  <a:lnTo>
                    <a:pt x="514" y="882"/>
                  </a:lnTo>
                  <a:lnTo>
                    <a:pt x="561" y="835"/>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 name=""/>
            <p:cNvSpPr/>
            <p:nvPr/>
          </p:nvSpPr>
          <p:spPr>
            <a:xfrm>
              <a:off x="8518680" y="424440"/>
              <a:ext cx="271440" cy="326520"/>
            </a:xfrm>
            <a:custGeom>
              <a:avLst/>
              <a:gdLst/>
              <a:ahLst/>
              <a:rect l="l" t="t" r="r" b="b"/>
              <a:pathLst>
                <a:path w="695" h="884">
                  <a:moveTo>
                    <a:pt x="371" y="835"/>
                  </a:moveTo>
                  <a:lnTo>
                    <a:pt x="230" y="694"/>
                  </a:lnTo>
                  <a:lnTo>
                    <a:pt x="694" y="231"/>
                  </a:lnTo>
                  <a:lnTo>
                    <a:pt x="463" y="0"/>
                  </a:lnTo>
                  <a:lnTo>
                    <a:pt x="0" y="464"/>
                  </a:lnTo>
                  <a:lnTo>
                    <a:pt x="47" y="511"/>
                  </a:lnTo>
                  <a:lnTo>
                    <a:pt x="463" y="95"/>
                  </a:lnTo>
                  <a:lnTo>
                    <a:pt x="599" y="231"/>
                  </a:lnTo>
                  <a:lnTo>
                    <a:pt x="136" y="694"/>
                  </a:lnTo>
                  <a:lnTo>
                    <a:pt x="324" y="883"/>
                  </a:lnTo>
                  <a:lnTo>
                    <a:pt x="371" y="835"/>
                  </a:lnTo>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grpSp>
        <p:nvGrpSpPr>
          <p:cNvPr id="31" name=""/>
          <p:cNvGrpSpPr/>
          <p:nvPr/>
        </p:nvGrpSpPr>
        <p:grpSpPr>
          <a:xfrm>
            <a:off x="0" y="2438280"/>
            <a:ext cx="9009000" cy="1052640"/>
            <a:chOff x="0" y="2438280"/>
            <a:chExt cx="9009000" cy="1052640"/>
          </a:xfrm>
        </p:grpSpPr>
        <p:grpSp>
          <p:nvGrpSpPr>
            <p:cNvPr id="32" name=""/>
            <p:cNvGrpSpPr/>
            <p:nvPr/>
          </p:nvGrpSpPr>
          <p:grpSpPr>
            <a:xfrm>
              <a:off x="290520" y="2546280"/>
              <a:ext cx="711360" cy="474840"/>
              <a:chOff x="290520" y="2546280"/>
              <a:chExt cx="711360" cy="474840"/>
            </a:xfrm>
          </p:grpSpPr>
          <p:sp>
            <p:nvSpPr>
              <p:cNvPr id="33" name=""/>
              <p:cNvSpPr/>
              <p:nvPr/>
            </p:nvSpPr>
            <p:spPr>
              <a:xfrm>
                <a:off x="290520" y="2546280"/>
                <a:ext cx="437400" cy="474840"/>
              </a:xfrm>
              <a:prstGeom prst="rect">
                <a:avLst/>
              </a:prstGeom>
              <a:solidFill>
                <a:srgbClr val="3333cc"/>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a:off x="673560" y="2546280"/>
                <a:ext cx="328320" cy="474840"/>
              </a:xfrm>
              <a:prstGeom prst="rect">
                <a:avLst/>
              </a:prstGeom>
              <a:gradFill rotWithShape="0">
                <a:gsLst>
                  <a:gs pos="0">
                    <a:srgbClr val="ffffff"/>
                  </a:gs>
                  <a:gs pos="100000">
                    <a:srgbClr val="3333cc"/>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35" name=""/>
            <p:cNvGrpSpPr/>
            <p:nvPr/>
          </p:nvGrpSpPr>
          <p:grpSpPr>
            <a:xfrm>
              <a:off x="414360" y="2968560"/>
              <a:ext cx="737640" cy="474840"/>
              <a:chOff x="414360" y="2968560"/>
              <a:chExt cx="737640" cy="474840"/>
            </a:xfrm>
          </p:grpSpPr>
          <p:sp>
            <p:nvSpPr>
              <p:cNvPr id="36" name=""/>
              <p:cNvSpPr/>
              <p:nvPr/>
            </p:nvSpPr>
            <p:spPr>
              <a:xfrm>
                <a:off x="414360" y="2968560"/>
                <a:ext cx="421560" cy="474840"/>
              </a:xfrm>
              <a:prstGeom prst="rect">
                <a:avLst/>
              </a:prstGeom>
              <a:solidFill>
                <a:srgbClr val="ffcf01"/>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a:off x="783000" y="2968560"/>
                <a:ext cx="369000" cy="474840"/>
              </a:xfrm>
              <a:prstGeom prst="rect">
                <a:avLst/>
              </a:prstGeom>
              <a:gradFill rotWithShape="0">
                <a:gsLst>
                  <a:gs pos="0">
                    <a:srgbClr val="ffffff"/>
                  </a:gs>
                  <a:gs pos="100000">
                    <a:srgbClr val="ffcf01"/>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38" name=""/>
            <p:cNvSpPr/>
            <p:nvPr/>
          </p:nvSpPr>
          <p:spPr>
            <a:xfrm>
              <a:off x="0" y="2895480"/>
              <a:ext cx="560520" cy="422280"/>
            </a:xfrm>
            <a:prstGeom prst="rect">
              <a:avLst/>
            </a:prstGeom>
            <a:gradFill rotWithShape="0">
              <a:gsLst>
                <a:gs pos="0">
                  <a:srgbClr val="ff0000"/>
                </a:gs>
                <a:gs pos="100000">
                  <a:srgbClr val="ffffff"/>
                </a:gs>
              </a:gsLst>
              <a:lin ang="81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a:off x="635040" y="2438280"/>
              <a:ext cx="31680" cy="1052640"/>
            </a:xfrm>
            <a:prstGeom prst="rect">
              <a:avLst/>
            </a:prstGeom>
            <a:solidFill>
              <a:srgbClr val="1c1c1c"/>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flipV="1">
              <a:off x="316080" y="3260520"/>
              <a:ext cx="8692920" cy="55440"/>
            </a:xfrm>
            <a:prstGeom prst="rect">
              <a:avLst/>
            </a:prstGeom>
            <a:gradFill rotWithShape="0">
              <a:gsLst>
                <a:gs pos="0">
                  <a:srgbClr val="ffffff"/>
                </a:gs>
                <a:gs pos="100000">
                  <a:srgbClr val="1c1c1c"/>
                </a:gs>
              </a:gsLst>
              <a:lin ang="10800000"/>
            </a:gradFill>
            <a:ln w="0">
              <a:noFill/>
            </a:ln>
          </p:spPr>
          <p:style>
            <a:lnRef idx="0"/>
            <a:fillRef idx="0"/>
            <a:effectRef idx="0"/>
            <a:fontRef idx="minor"/>
          </p:style>
          <p:txBody>
            <a:bodyPr wrap="none" lIns="90000" rIns="90000" tIns="8640" bIns="8640" anchor="ctr">
              <a:noAutofit/>
            </a:bodyPr>
            <a:p>
              <a:endParaRPr b="0" lang="en-US" sz="2400" strike="noStrike" u="none">
                <a:solidFill>
                  <a:srgbClr val="000000"/>
                </a:solidFill>
                <a:effectLst/>
                <a:uFillTx/>
                <a:latin typeface="Times New Roman"/>
              </a:endParaRPr>
            </a:p>
          </p:txBody>
        </p:sp>
      </p:grpSp>
      <p:sp>
        <p:nvSpPr>
          <p:cNvPr id="41" name="PlaceHolder 1"/>
          <p:cNvSpPr>
            <a:spLocks noGrp="1"/>
          </p:cNvSpPr>
          <p:nvPr>
            <p:ph type="title"/>
          </p:nvPr>
        </p:nvSpPr>
        <p:spPr>
          <a:xfrm>
            <a:off x="990720" y="1828440"/>
            <a:ext cx="777240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Click to edit the title text format</a:t>
            </a:r>
            <a:endParaRPr b="0" lang="en-US" sz="2800" strike="noStrike" u="none">
              <a:solidFill>
                <a:srgbClr val="333399"/>
              </a:solidFill>
              <a:effectLst/>
              <a:uFillTx/>
              <a:latin typeface="Tahoma"/>
            </a:endParaRPr>
          </a:p>
        </p:txBody>
      </p:sp>
      <p:sp>
        <p:nvSpPr>
          <p:cNvPr id="42" name="PlaceHolder 2"/>
          <p:cNvSpPr>
            <a:spLocks noGrp="1"/>
          </p:cNvSpPr>
          <p:nvPr>
            <p:ph type="dt" idx="5"/>
          </p:nvPr>
        </p:nvSpPr>
        <p:spPr>
          <a:xfrm>
            <a:off x="990360" y="6248520"/>
            <a:ext cx="190476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1c1c1c"/>
                </a:solidFill>
                <a:effectLst/>
                <a:uFillTx/>
                <a:latin typeface="Tahoma"/>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1c1c1c"/>
                </a:solidFill>
                <a:effectLst/>
                <a:uFillTx/>
                <a:latin typeface="Tahoma"/>
              </a:rPr>
              <a:t>&lt;date/time&gt;</a:t>
            </a:r>
            <a:endParaRPr b="0" lang="en-US" sz="1400" strike="noStrike" u="none">
              <a:solidFill>
                <a:srgbClr val="000000"/>
              </a:solidFill>
              <a:effectLst/>
              <a:uFillTx/>
              <a:latin typeface="Times New Roman"/>
            </a:endParaRPr>
          </a:p>
        </p:txBody>
      </p:sp>
      <p:sp>
        <p:nvSpPr>
          <p:cNvPr id="43" name="PlaceHolder 3"/>
          <p:cNvSpPr>
            <a:spLocks noGrp="1"/>
          </p:cNvSpPr>
          <p:nvPr>
            <p:ph type="ftr" idx="6"/>
          </p:nvPr>
        </p:nvSpPr>
        <p:spPr>
          <a:xfrm>
            <a:off x="3124080" y="6248520"/>
            <a:ext cx="2895840" cy="457200"/>
          </a:xfrm>
          <a:prstGeom prst="rect">
            <a:avLst/>
          </a:prstGeom>
          <a:noFill/>
          <a:ln w="0">
            <a:noFill/>
          </a:ln>
        </p:spPr>
        <p:txBody>
          <a:bodyPr lIns="90000" rIns="90000" tIns="46800" bIns="46800" anchor="b">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1c1c1c"/>
                </a:solidFill>
                <a:effectLst/>
                <a:uFillTx/>
                <a:latin typeface="Tahoma"/>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1c1c1c"/>
                </a:solidFill>
                <a:effectLst/>
                <a:uFillTx/>
                <a:latin typeface="Tahoma"/>
              </a:rPr>
              <a:t>&lt;footer&gt;</a:t>
            </a:r>
            <a:endParaRPr b="0" lang="en-US" sz="1400" strike="noStrike" u="none">
              <a:solidFill>
                <a:srgbClr val="000000"/>
              </a:solidFill>
              <a:effectLst/>
              <a:uFillTx/>
              <a:latin typeface="Times New Roman"/>
            </a:endParaRPr>
          </a:p>
        </p:txBody>
      </p:sp>
      <p:sp>
        <p:nvSpPr>
          <p:cNvPr id="44" name="PlaceHolder 4"/>
          <p:cNvSpPr>
            <a:spLocks noGrp="1"/>
          </p:cNvSpPr>
          <p:nvPr>
            <p:ph type="sldNum" idx="7"/>
          </p:nvPr>
        </p:nvSpPr>
        <p:spPr>
          <a:xfrm>
            <a:off x="6858000" y="6248520"/>
            <a:ext cx="1905120" cy="4572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5"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Click to edit the outline text format</a:t>
            </a:r>
            <a:endParaRPr b="0" lang="en-US" sz="2000" strike="noStrike" u="none">
              <a:solidFill>
                <a:srgbClr val="000000"/>
              </a:solidFill>
              <a:effectLst/>
              <a:uFillTx/>
              <a:latin typeface="Tahoma"/>
            </a:endParaRPr>
          </a:p>
          <a:p>
            <a:pPr lvl="1" marL="457200" indent="0" algn="ct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Second Outline Level</a:t>
            </a:r>
            <a:endParaRPr b="0" lang="en-US" sz="1800" strike="noStrike" u="none">
              <a:solidFill>
                <a:srgbClr val="000000"/>
              </a:solidFill>
              <a:effectLst/>
              <a:uFillTx/>
              <a:latin typeface="Tahoma"/>
            </a:endParaRPr>
          </a:p>
          <a:p>
            <a:pPr lvl="2" marL="914400" algn="ctr">
              <a:spcBef>
                <a:spcPts val="349"/>
              </a:spcBef>
              <a:buClr>
                <a:srgbClr val="3333cc"/>
              </a:buClr>
              <a:buSzPct val="50000"/>
              <a:buFont typeface="Wingdings" charset="2"/>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Third Outline Level</a:t>
            </a:r>
            <a:endParaRPr b="0" lang="en-US" sz="1400" strike="noStrike" u="none">
              <a:solidFill>
                <a:srgbClr val="000000"/>
              </a:solidFill>
              <a:effectLst/>
              <a:uFillTx/>
              <a:latin typeface="Tahoma"/>
            </a:endParaRPr>
          </a:p>
          <a:p>
            <a:pPr lvl="3" marL="1371600" algn="ctr">
              <a:spcBef>
                <a:spcPts val="349"/>
              </a:spcBef>
              <a:buClr>
                <a:srgbClr val="ffcf01"/>
              </a:buClr>
              <a:buSzPct val="55000"/>
              <a:buFont typeface="Wingdings" charset="2"/>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Fourth Outline Level</a:t>
            </a:r>
            <a:endParaRPr b="0" lang="en-US" sz="1400" strike="noStrike" u="none">
              <a:solidFill>
                <a:srgbClr val="000000"/>
              </a:solidFill>
              <a:effectLst/>
              <a:uFillTx/>
              <a:latin typeface="Tahoma"/>
            </a:endParaRPr>
          </a:p>
          <a:p>
            <a:pPr lvl="4" marL="1828800" algn="ctr">
              <a:spcBef>
                <a:spcPts val="349"/>
              </a:spcBef>
              <a:buClr>
                <a:srgbClr val="00e4a8"/>
              </a:buClr>
              <a:buSzPct val="50000"/>
              <a:buFont typeface="Wingdings" charset="2"/>
              <a:buChar char=""/>
              <a:tabLst>
                <a:tab algn="l" pos="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Fifth Outline Level</a:t>
            </a:r>
            <a:endParaRPr b="0" lang="en-US" sz="1400" strike="noStrike" u="none">
              <a:solidFill>
                <a:srgbClr val="000000"/>
              </a:solidFill>
              <a:effectLst/>
              <a:uFillTx/>
              <a:latin typeface="Tahoma"/>
            </a:endParaRPr>
          </a:p>
          <a:p>
            <a:pPr lvl="5" marL="1828800">
              <a:spcBef>
                <a:spcPts val="34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Sixth Outline Level</a:t>
            </a:r>
            <a:endParaRPr b="0" lang="en-US" sz="1400" strike="noStrike" u="none">
              <a:solidFill>
                <a:srgbClr val="000000"/>
              </a:solidFill>
              <a:effectLst/>
              <a:uFillTx/>
              <a:latin typeface="Tahoma"/>
            </a:endParaRPr>
          </a:p>
          <a:p>
            <a:pPr lvl="6" marL="1828800">
              <a:spcBef>
                <a:spcPts val="34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Seventh Outline Level</a:t>
            </a:r>
            <a:endParaRPr b="0" lang="en-US" sz="1400" strike="noStrike" u="none">
              <a:solidFill>
                <a:srgbClr val="000000"/>
              </a:solidFill>
              <a:effectLst/>
              <a:uFillTx/>
              <a:latin typeface="Tahoma"/>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audio" Target="../media/projctor.wav"/><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audio" Target="../media/projctor.wav"/><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audio" Target="../media/projctor.wav"/><Relationship Id="rId4"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audio" Target="../media/projctor.wav"/><Relationship Id="rId4"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audio" Target="../media/projctor.wav"/><Relationship Id="rId4"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audio" Target="../media/projctor.wav"/><Relationship Id="rId4"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audio" Target="../media/projctor.wav"/><Relationship Id="rId4"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audio" Target="../media/projctor.wav"/><Relationship Id="rId2"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audio" Target="../media/projctor.wav"/><Relationship Id="rId2"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image" Target="../media/image5.png"/><Relationship Id="rId4" Type="http://schemas.openxmlformats.org/officeDocument/2006/relationships/image" Target="../media/image5.png"/><Relationship Id="rId5" Type="http://schemas.openxmlformats.org/officeDocument/2006/relationships/image" Target="../media/image5.png"/><Relationship Id="rId6" Type="http://schemas.openxmlformats.org/officeDocument/2006/relationships/image" Target="../media/image5.png"/><Relationship Id="rId7" Type="http://schemas.openxmlformats.org/officeDocument/2006/relationships/audio" Target="../media/projctor.wav"/><Relationship Id="rId8"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
          <p:cNvSpPr/>
          <p:nvPr/>
        </p:nvSpPr>
        <p:spPr>
          <a:xfrm>
            <a:off x="0" y="6477120"/>
            <a:ext cx="1473120" cy="185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Frutiger 55 Roman"/>
              </a:rPr>
              <a:t>Confidential and Proprietary</a:t>
            </a:r>
            <a:endParaRPr b="0" lang="en-US" sz="600" strike="noStrike" u="none">
              <a:solidFill>
                <a:srgbClr val="000000"/>
              </a:solidFill>
              <a:effectLst/>
              <a:uFillTx/>
              <a:latin typeface="Times New Roman"/>
            </a:endParaRPr>
          </a:p>
        </p:txBody>
      </p:sp>
      <p:grpSp>
        <p:nvGrpSpPr>
          <p:cNvPr id="47" name=""/>
          <p:cNvGrpSpPr/>
          <p:nvPr/>
        </p:nvGrpSpPr>
        <p:grpSpPr>
          <a:xfrm>
            <a:off x="8153280" y="5951520"/>
            <a:ext cx="685800" cy="649080"/>
            <a:chOff x="8153280" y="5951520"/>
            <a:chExt cx="685800" cy="649080"/>
          </a:xfrm>
        </p:grpSpPr>
        <p:grpSp>
          <p:nvGrpSpPr>
            <p:cNvPr id="48" name=""/>
            <p:cNvGrpSpPr/>
            <p:nvPr/>
          </p:nvGrpSpPr>
          <p:grpSpPr>
            <a:xfrm>
              <a:off x="8153280" y="6191280"/>
              <a:ext cx="685800" cy="409320"/>
              <a:chOff x="8153280" y="6191280"/>
              <a:chExt cx="685800" cy="409320"/>
            </a:xfrm>
          </p:grpSpPr>
          <p:sp>
            <p:nvSpPr>
              <p:cNvPr id="49" name=""/>
              <p:cNvSpPr/>
              <p:nvPr/>
            </p:nvSpPr>
            <p:spPr>
              <a:xfrm>
                <a:off x="8153280" y="6193080"/>
                <a:ext cx="137160" cy="129600"/>
              </a:xfrm>
              <a:custGeom>
                <a:avLst/>
                <a:gdLst/>
                <a:ahLst/>
                <a:rect l="l" t="t" r="r" b="b"/>
                <a:pathLst>
                  <a:path w="352" h="351">
                    <a:moveTo>
                      <a:pt x="0" y="225"/>
                    </a:moveTo>
                    <a:lnTo>
                      <a:pt x="226" y="0"/>
                    </a:lnTo>
                    <a:lnTo>
                      <a:pt x="351" y="125"/>
                    </a:lnTo>
                    <a:lnTo>
                      <a:pt x="308" y="167"/>
                    </a:lnTo>
                    <a:lnTo>
                      <a:pt x="230" y="90"/>
                    </a:lnTo>
                    <a:lnTo>
                      <a:pt x="189" y="131"/>
                    </a:lnTo>
                    <a:lnTo>
                      <a:pt x="265" y="208"/>
                    </a:lnTo>
                    <a:lnTo>
                      <a:pt x="222" y="249"/>
                    </a:lnTo>
                    <a:lnTo>
                      <a:pt x="146" y="174"/>
                    </a:lnTo>
                    <a:lnTo>
                      <a:pt x="90" y="229"/>
                    </a:lnTo>
                    <a:lnTo>
                      <a:pt x="168" y="307"/>
                    </a:lnTo>
                    <a:lnTo>
                      <a:pt x="126" y="350"/>
                    </a:lnTo>
                    <a:lnTo>
                      <a:pt x="0" y="225"/>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 name=""/>
              <p:cNvSpPr/>
              <p:nvPr/>
            </p:nvSpPr>
            <p:spPr>
              <a:xfrm>
                <a:off x="8219880" y="6256080"/>
                <a:ext cx="145800" cy="138240"/>
              </a:xfrm>
              <a:custGeom>
                <a:avLst/>
                <a:gdLst/>
                <a:ahLst/>
                <a:rect l="l" t="t" r="r" b="b"/>
                <a:pathLst>
                  <a:path w="374" h="374">
                    <a:moveTo>
                      <a:pt x="226" y="0"/>
                    </a:moveTo>
                    <a:lnTo>
                      <a:pt x="282" y="56"/>
                    </a:lnTo>
                    <a:lnTo>
                      <a:pt x="200" y="225"/>
                    </a:lnTo>
                    <a:lnTo>
                      <a:pt x="201" y="226"/>
                    </a:lnTo>
                    <a:lnTo>
                      <a:pt x="327" y="100"/>
                    </a:lnTo>
                    <a:lnTo>
                      <a:pt x="373" y="146"/>
                    </a:lnTo>
                    <a:lnTo>
                      <a:pt x="148" y="373"/>
                    </a:lnTo>
                    <a:lnTo>
                      <a:pt x="94" y="319"/>
                    </a:lnTo>
                    <a:lnTo>
                      <a:pt x="174" y="146"/>
                    </a:lnTo>
                    <a:lnTo>
                      <a:pt x="48" y="272"/>
                    </a:lnTo>
                    <a:lnTo>
                      <a:pt x="0" y="225"/>
                    </a:lnTo>
                    <a:lnTo>
                      <a:pt x="226"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 name=""/>
              <p:cNvSpPr/>
              <p:nvPr/>
            </p:nvSpPr>
            <p:spPr>
              <a:xfrm>
                <a:off x="8439120" y="6463440"/>
                <a:ext cx="145440" cy="137160"/>
              </a:xfrm>
              <a:custGeom>
                <a:avLst/>
                <a:gdLst/>
                <a:ahLst/>
                <a:rect l="l" t="t" r="r" b="b"/>
                <a:pathLst>
                  <a:path w="373" h="371">
                    <a:moveTo>
                      <a:pt x="225" y="0"/>
                    </a:moveTo>
                    <a:lnTo>
                      <a:pt x="281" y="56"/>
                    </a:lnTo>
                    <a:lnTo>
                      <a:pt x="200" y="226"/>
                    </a:lnTo>
                    <a:lnTo>
                      <a:pt x="325" y="100"/>
                    </a:lnTo>
                    <a:lnTo>
                      <a:pt x="372" y="147"/>
                    </a:lnTo>
                    <a:lnTo>
                      <a:pt x="147" y="370"/>
                    </a:lnTo>
                    <a:lnTo>
                      <a:pt x="94" y="320"/>
                    </a:lnTo>
                    <a:lnTo>
                      <a:pt x="174" y="146"/>
                    </a:lnTo>
                    <a:lnTo>
                      <a:pt x="47" y="273"/>
                    </a:lnTo>
                    <a:lnTo>
                      <a:pt x="0" y="225"/>
                    </a:lnTo>
                    <a:lnTo>
                      <a:pt x="225"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 name=""/>
              <p:cNvSpPr/>
              <p:nvPr/>
            </p:nvSpPr>
            <p:spPr>
              <a:xfrm>
                <a:off x="8382600" y="6408000"/>
                <a:ext cx="6480" cy="20880"/>
              </a:xfrm>
              <a:custGeom>
                <a:avLst/>
                <a:gdLst/>
                <a:ahLst/>
                <a:rect l="l" t="t" r="r" b="b"/>
                <a:pathLst>
                  <a:path w="17" h="57">
                    <a:moveTo>
                      <a:pt x="0" y="0"/>
                    </a:moveTo>
                    <a:lnTo>
                      <a:pt x="0" y="56"/>
                    </a:lnTo>
                    <a:lnTo>
                      <a:pt x="2" y="53"/>
                    </a:lnTo>
                    <a:lnTo>
                      <a:pt x="16" y="33"/>
                    </a:lnTo>
                    <a:lnTo>
                      <a:pt x="13" y="14"/>
                    </a:lnTo>
                    <a:lnTo>
                      <a:pt x="0" y="0"/>
                    </a:lnTo>
                  </a:path>
                </a:pathLst>
              </a:custGeom>
              <a:solidFill>
                <a:srgbClr val="1c77ff"/>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53" name=""/>
              <p:cNvSpPr/>
              <p:nvPr/>
            </p:nvSpPr>
            <p:spPr>
              <a:xfrm>
                <a:off x="8382600" y="6328440"/>
                <a:ext cx="44280" cy="82440"/>
              </a:xfrm>
              <a:custGeom>
                <a:avLst/>
                <a:gdLst/>
                <a:ahLst/>
                <a:rect l="l" t="t" r="r" b="b"/>
                <a:pathLst>
                  <a:path w="114" h="223">
                    <a:moveTo>
                      <a:pt x="0" y="164"/>
                    </a:moveTo>
                    <a:lnTo>
                      <a:pt x="0" y="211"/>
                    </a:lnTo>
                    <a:lnTo>
                      <a:pt x="10" y="216"/>
                    </a:lnTo>
                    <a:lnTo>
                      <a:pt x="22" y="221"/>
                    </a:lnTo>
                    <a:lnTo>
                      <a:pt x="33" y="222"/>
                    </a:lnTo>
                    <a:lnTo>
                      <a:pt x="44" y="221"/>
                    </a:lnTo>
                    <a:lnTo>
                      <a:pt x="66" y="211"/>
                    </a:lnTo>
                    <a:lnTo>
                      <a:pt x="88" y="192"/>
                    </a:lnTo>
                    <a:lnTo>
                      <a:pt x="103" y="174"/>
                    </a:lnTo>
                    <a:lnTo>
                      <a:pt x="111" y="155"/>
                    </a:lnTo>
                    <a:lnTo>
                      <a:pt x="113" y="138"/>
                    </a:lnTo>
                    <a:lnTo>
                      <a:pt x="109" y="121"/>
                    </a:lnTo>
                    <a:lnTo>
                      <a:pt x="101" y="103"/>
                    </a:lnTo>
                    <a:lnTo>
                      <a:pt x="88" y="85"/>
                    </a:lnTo>
                    <a:lnTo>
                      <a:pt x="53" y="48"/>
                    </a:lnTo>
                    <a:lnTo>
                      <a:pt x="6" y="0"/>
                    </a:lnTo>
                    <a:lnTo>
                      <a:pt x="0" y="6"/>
                    </a:lnTo>
                    <a:lnTo>
                      <a:pt x="0" y="100"/>
                    </a:lnTo>
                    <a:lnTo>
                      <a:pt x="19" y="82"/>
                    </a:lnTo>
                    <a:lnTo>
                      <a:pt x="34" y="100"/>
                    </a:lnTo>
                    <a:lnTo>
                      <a:pt x="41" y="117"/>
                    </a:lnTo>
                    <a:lnTo>
                      <a:pt x="40" y="134"/>
                    </a:lnTo>
                    <a:lnTo>
                      <a:pt x="28" y="151"/>
                    </a:lnTo>
                    <a:lnTo>
                      <a:pt x="12" y="163"/>
                    </a:lnTo>
                    <a:lnTo>
                      <a:pt x="0" y="164"/>
                    </a:lnTo>
                  </a:path>
                </a:pathLst>
              </a:custGeom>
              <a:solidFill>
                <a:srgbClr val="1c77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54" name=""/>
              <p:cNvSpPr/>
              <p:nvPr/>
            </p:nvSpPr>
            <p:spPr>
              <a:xfrm>
                <a:off x="8296560" y="6330600"/>
                <a:ext cx="86040" cy="133920"/>
              </a:xfrm>
              <a:custGeom>
                <a:avLst/>
                <a:gdLst/>
                <a:ahLst/>
                <a:rect l="l" t="t" r="r" b="b"/>
                <a:pathLst>
                  <a:path w="221" h="363">
                    <a:moveTo>
                      <a:pt x="220" y="94"/>
                    </a:moveTo>
                    <a:lnTo>
                      <a:pt x="220" y="0"/>
                    </a:lnTo>
                    <a:lnTo>
                      <a:pt x="0" y="220"/>
                    </a:lnTo>
                    <a:lnTo>
                      <a:pt x="47" y="267"/>
                    </a:lnTo>
                    <a:lnTo>
                      <a:pt x="144" y="170"/>
                    </a:lnTo>
                    <a:lnTo>
                      <a:pt x="153" y="179"/>
                    </a:lnTo>
                    <a:lnTo>
                      <a:pt x="161" y="189"/>
                    </a:lnTo>
                    <a:lnTo>
                      <a:pt x="167" y="204"/>
                    </a:lnTo>
                    <a:lnTo>
                      <a:pt x="167" y="221"/>
                    </a:lnTo>
                    <a:lnTo>
                      <a:pt x="159" y="234"/>
                    </a:lnTo>
                    <a:lnTo>
                      <a:pt x="120" y="274"/>
                    </a:lnTo>
                    <a:lnTo>
                      <a:pt x="105" y="292"/>
                    </a:lnTo>
                    <a:lnTo>
                      <a:pt x="99" y="302"/>
                    </a:lnTo>
                    <a:lnTo>
                      <a:pt x="95" y="315"/>
                    </a:lnTo>
                    <a:lnTo>
                      <a:pt x="142" y="362"/>
                    </a:lnTo>
                    <a:lnTo>
                      <a:pt x="146" y="350"/>
                    </a:lnTo>
                    <a:lnTo>
                      <a:pt x="152" y="339"/>
                    </a:lnTo>
                    <a:lnTo>
                      <a:pt x="167" y="321"/>
                    </a:lnTo>
                    <a:lnTo>
                      <a:pt x="201" y="286"/>
                    </a:lnTo>
                    <a:lnTo>
                      <a:pt x="220" y="265"/>
                    </a:lnTo>
                    <a:lnTo>
                      <a:pt x="220" y="209"/>
                    </a:lnTo>
                    <a:lnTo>
                      <a:pt x="216" y="204"/>
                    </a:lnTo>
                    <a:lnTo>
                      <a:pt x="217" y="203"/>
                    </a:lnTo>
                    <a:lnTo>
                      <a:pt x="220" y="205"/>
                    </a:lnTo>
                    <a:lnTo>
                      <a:pt x="220" y="158"/>
                    </a:lnTo>
                    <a:lnTo>
                      <a:pt x="215" y="158"/>
                    </a:lnTo>
                    <a:lnTo>
                      <a:pt x="196" y="151"/>
                    </a:lnTo>
                    <a:lnTo>
                      <a:pt x="178" y="136"/>
                    </a:lnTo>
                    <a:lnTo>
                      <a:pt x="220" y="9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 name=""/>
              <p:cNvSpPr/>
              <p:nvPr/>
            </p:nvSpPr>
            <p:spPr>
              <a:xfrm>
                <a:off x="8438760" y="6408000"/>
                <a:ext cx="58320" cy="103680"/>
              </a:xfrm>
              <a:custGeom>
                <a:avLst/>
                <a:gdLst/>
                <a:ahLst/>
                <a:rect l="l" t="t" r="r" b="b"/>
                <a:pathLst>
                  <a:path w="150" h="281">
                    <a:moveTo>
                      <a:pt x="0" y="189"/>
                    </a:moveTo>
                    <a:lnTo>
                      <a:pt x="0" y="280"/>
                    </a:lnTo>
                    <a:lnTo>
                      <a:pt x="20" y="263"/>
                    </a:lnTo>
                    <a:lnTo>
                      <a:pt x="115" y="168"/>
                    </a:lnTo>
                    <a:lnTo>
                      <a:pt x="133" y="147"/>
                    </a:lnTo>
                    <a:lnTo>
                      <a:pt x="143" y="128"/>
                    </a:lnTo>
                    <a:lnTo>
                      <a:pt x="148" y="109"/>
                    </a:lnTo>
                    <a:lnTo>
                      <a:pt x="149" y="91"/>
                    </a:lnTo>
                    <a:lnTo>
                      <a:pt x="145" y="75"/>
                    </a:lnTo>
                    <a:lnTo>
                      <a:pt x="138" y="58"/>
                    </a:lnTo>
                    <a:lnTo>
                      <a:pt x="117" y="31"/>
                    </a:lnTo>
                    <a:lnTo>
                      <a:pt x="89" y="10"/>
                    </a:lnTo>
                    <a:lnTo>
                      <a:pt x="73" y="4"/>
                    </a:lnTo>
                    <a:lnTo>
                      <a:pt x="56" y="0"/>
                    </a:lnTo>
                    <a:lnTo>
                      <a:pt x="39" y="0"/>
                    </a:lnTo>
                    <a:lnTo>
                      <a:pt x="20" y="5"/>
                    </a:lnTo>
                    <a:lnTo>
                      <a:pt x="1" y="15"/>
                    </a:lnTo>
                    <a:lnTo>
                      <a:pt x="0" y="16"/>
                    </a:lnTo>
                    <a:lnTo>
                      <a:pt x="0" y="108"/>
                    </a:lnTo>
                    <a:lnTo>
                      <a:pt x="40" y="67"/>
                    </a:lnTo>
                    <a:lnTo>
                      <a:pt x="49" y="61"/>
                    </a:lnTo>
                    <a:lnTo>
                      <a:pt x="58" y="61"/>
                    </a:lnTo>
                    <a:lnTo>
                      <a:pt x="70" y="63"/>
                    </a:lnTo>
                    <a:lnTo>
                      <a:pt x="79" y="69"/>
                    </a:lnTo>
                    <a:lnTo>
                      <a:pt x="86" y="78"/>
                    </a:lnTo>
                    <a:lnTo>
                      <a:pt x="88" y="89"/>
                    </a:lnTo>
                    <a:lnTo>
                      <a:pt x="87" y="99"/>
                    </a:lnTo>
                    <a:lnTo>
                      <a:pt x="81" y="107"/>
                    </a:lnTo>
                    <a:lnTo>
                      <a:pt x="0" y="189"/>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 name=""/>
              <p:cNvSpPr/>
              <p:nvPr/>
            </p:nvSpPr>
            <p:spPr>
              <a:xfrm>
                <a:off x="8380800" y="6413760"/>
                <a:ext cx="57960" cy="104040"/>
              </a:xfrm>
              <a:custGeom>
                <a:avLst/>
                <a:gdLst/>
                <a:ahLst/>
                <a:rect l="l" t="t" r="r" b="b"/>
                <a:pathLst>
                  <a:path w="149" h="282">
                    <a:moveTo>
                      <a:pt x="148" y="92"/>
                    </a:moveTo>
                    <a:lnTo>
                      <a:pt x="148" y="0"/>
                    </a:lnTo>
                    <a:lnTo>
                      <a:pt x="128" y="17"/>
                    </a:lnTo>
                    <a:lnTo>
                      <a:pt x="32" y="113"/>
                    </a:lnTo>
                    <a:lnTo>
                      <a:pt x="16" y="132"/>
                    </a:lnTo>
                    <a:lnTo>
                      <a:pt x="6" y="152"/>
                    </a:lnTo>
                    <a:lnTo>
                      <a:pt x="0" y="170"/>
                    </a:lnTo>
                    <a:lnTo>
                      <a:pt x="0" y="189"/>
                    </a:lnTo>
                    <a:lnTo>
                      <a:pt x="3" y="206"/>
                    </a:lnTo>
                    <a:lnTo>
                      <a:pt x="10" y="222"/>
                    </a:lnTo>
                    <a:lnTo>
                      <a:pt x="31" y="249"/>
                    </a:lnTo>
                    <a:lnTo>
                      <a:pt x="58" y="271"/>
                    </a:lnTo>
                    <a:lnTo>
                      <a:pt x="74" y="277"/>
                    </a:lnTo>
                    <a:lnTo>
                      <a:pt x="91" y="281"/>
                    </a:lnTo>
                    <a:lnTo>
                      <a:pt x="109" y="280"/>
                    </a:lnTo>
                    <a:lnTo>
                      <a:pt x="128" y="275"/>
                    </a:lnTo>
                    <a:lnTo>
                      <a:pt x="148" y="264"/>
                    </a:lnTo>
                    <a:lnTo>
                      <a:pt x="148" y="173"/>
                    </a:lnTo>
                    <a:lnTo>
                      <a:pt x="108" y="213"/>
                    </a:lnTo>
                    <a:lnTo>
                      <a:pt x="99" y="218"/>
                    </a:lnTo>
                    <a:lnTo>
                      <a:pt x="89" y="220"/>
                    </a:lnTo>
                    <a:lnTo>
                      <a:pt x="78" y="218"/>
                    </a:lnTo>
                    <a:lnTo>
                      <a:pt x="69" y="211"/>
                    </a:lnTo>
                    <a:lnTo>
                      <a:pt x="62" y="202"/>
                    </a:lnTo>
                    <a:lnTo>
                      <a:pt x="60" y="191"/>
                    </a:lnTo>
                    <a:lnTo>
                      <a:pt x="62" y="181"/>
                    </a:lnTo>
                    <a:lnTo>
                      <a:pt x="68" y="173"/>
                    </a:lnTo>
                    <a:lnTo>
                      <a:pt x="148" y="92"/>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 name=""/>
              <p:cNvSpPr/>
              <p:nvPr/>
            </p:nvSpPr>
            <p:spPr>
              <a:xfrm>
                <a:off x="8566200" y="6191280"/>
                <a:ext cx="272880" cy="326880"/>
              </a:xfrm>
              <a:custGeom>
                <a:avLst/>
                <a:gdLst/>
                <a:ahLst/>
                <a:rect l="l" t="t" r="r" b="b"/>
                <a:pathLst>
                  <a:path w="699" h="884">
                    <a:moveTo>
                      <a:pt x="698" y="230"/>
                    </a:moveTo>
                    <a:lnTo>
                      <a:pt x="471" y="0"/>
                    </a:lnTo>
                    <a:lnTo>
                      <a:pt x="7" y="463"/>
                    </a:lnTo>
                    <a:lnTo>
                      <a:pt x="54" y="510"/>
                    </a:lnTo>
                    <a:lnTo>
                      <a:pt x="471" y="94"/>
                    </a:lnTo>
                    <a:lnTo>
                      <a:pt x="606" y="230"/>
                    </a:lnTo>
                    <a:lnTo>
                      <a:pt x="0" y="836"/>
                    </a:lnTo>
                    <a:lnTo>
                      <a:pt x="47" y="883"/>
                    </a:lnTo>
                    <a:lnTo>
                      <a:pt x="698" y="23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58" name=""/>
            <p:cNvSpPr/>
            <p:nvPr/>
          </p:nvSpPr>
          <p:spPr>
            <a:xfrm>
              <a:off x="8241480" y="5951520"/>
              <a:ext cx="345240" cy="326520"/>
            </a:xfrm>
            <a:custGeom>
              <a:avLst/>
              <a:gdLst/>
              <a:ahLst/>
              <a:rect l="l" t="t" r="r" b="b"/>
              <a:pathLst>
                <a:path w="884" h="883">
                  <a:moveTo>
                    <a:pt x="561" y="835"/>
                  </a:moveTo>
                  <a:lnTo>
                    <a:pt x="419" y="694"/>
                  </a:lnTo>
                  <a:lnTo>
                    <a:pt x="883" y="230"/>
                  </a:lnTo>
                  <a:lnTo>
                    <a:pt x="653" y="0"/>
                  </a:lnTo>
                  <a:lnTo>
                    <a:pt x="0" y="654"/>
                  </a:lnTo>
                  <a:lnTo>
                    <a:pt x="47" y="701"/>
                  </a:lnTo>
                  <a:lnTo>
                    <a:pt x="653" y="95"/>
                  </a:lnTo>
                  <a:lnTo>
                    <a:pt x="788" y="230"/>
                  </a:lnTo>
                  <a:lnTo>
                    <a:pt x="325" y="694"/>
                  </a:lnTo>
                  <a:lnTo>
                    <a:pt x="514" y="882"/>
                  </a:lnTo>
                  <a:lnTo>
                    <a:pt x="561" y="835"/>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 name=""/>
            <p:cNvSpPr/>
            <p:nvPr/>
          </p:nvSpPr>
          <p:spPr>
            <a:xfrm>
              <a:off x="8442360" y="6071400"/>
              <a:ext cx="271440" cy="326880"/>
            </a:xfrm>
            <a:custGeom>
              <a:avLst/>
              <a:gdLst/>
              <a:ahLst/>
              <a:rect l="l" t="t" r="r" b="b"/>
              <a:pathLst>
                <a:path w="695" h="884">
                  <a:moveTo>
                    <a:pt x="371" y="835"/>
                  </a:moveTo>
                  <a:lnTo>
                    <a:pt x="230" y="694"/>
                  </a:lnTo>
                  <a:lnTo>
                    <a:pt x="694" y="231"/>
                  </a:lnTo>
                  <a:lnTo>
                    <a:pt x="463" y="0"/>
                  </a:lnTo>
                  <a:lnTo>
                    <a:pt x="0" y="464"/>
                  </a:lnTo>
                  <a:lnTo>
                    <a:pt x="47" y="511"/>
                  </a:lnTo>
                  <a:lnTo>
                    <a:pt x="463" y="95"/>
                  </a:lnTo>
                  <a:lnTo>
                    <a:pt x="599" y="231"/>
                  </a:lnTo>
                  <a:lnTo>
                    <a:pt x="136" y="694"/>
                  </a:lnTo>
                  <a:lnTo>
                    <a:pt x="324" y="883"/>
                  </a:lnTo>
                  <a:lnTo>
                    <a:pt x="371" y="835"/>
                  </a:lnTo>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60" name="PlaceHolder 1"/>
          <p:cNvSpPr>
            <a:spLocks noGrp="1"/>
          </p:cNvSpPr>
          <p:nvPr>
            <p:ph type="title"/>
          </p:nvPr>
        </p:nvSpPr>
        <p:spPr>
          <a:xfrm>
            <a:off x="990720" y="1828440"/>
            <a:ext cx="7772400" cy="1143000"/>
          </a:xfrm>
          <a:prstGeom prst="rect">
            <a:avLst/>
          </a:prstGeom>
          <a:noFill/>
          <a:ln w="0">
            <a:noFill/>
          </a:ln>
        </p:spPr>
        <p:txBody>
          <a:bodyPr lIns="91440" rIns="91440" tIns="45720" bIns="4572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3600"/>
            </a:br>
            <a:r>
              <a:rPr b="1" lang="en-US" sz="3600" strike="noStrike" u="none">
                <a:solidFill>
                  <a:srgbClr val="333399"/>
                </a:solidFill>
                <a:effectLst/>
                <a:uFillTx/>
                <a:latin typeface="Tahoma"/>
              </a:rPr>
              <a:t>Enron’s Culture</a:t>
            </a:r>
            <a:endParaRPr b="0" lang="en-US" sz="3600" strike="noStrike" u="none">
              <a:solidFill>
                <a:srgbClr val="333399"/>
              </a:solidFill>
              <a:effectLst/>
              <a:uFillTx/>
              <a:latin typeface="Tahoma"/>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3" name="PlaceHolder 1"/>
          <p:cNvSpPr>
            <a:spLocks noGrp="1"/>
          </p:cNvSpPr>
          <p:nvPr>
            <p:ph type="title"/>
          </p:nvPr>
        </p:nvSpPr>
        <p:spPr>
          <a:xfrm>
            <a:off x="1599840" y="380520"/>
            <a:ext cx="2895480" cy="685800"/>
          </a:xfrm>
          <a:prstGeom prst="rect">
            <a:avLst/>
          </a:prstGeom>
          <a:noFill/>
          <a:ln w="0">
            <a:noFill/>
          </a:ln>
        </p:spPr>
        <p:txBody>
          <a:bodyPr lIns="90000" rIns="90000" tIns="46800" bIns="46800" anchor="b">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99"/>
                </a:solidFill>
                <a:effectLst/>
                <a:uFillTx/>
                <a:latin typeface="Arial"/>
                <a:ea typeface="Times New Roman"/>
              </a:rPr>
              <a:t>ENRON’S </a:t>
            </a:r>
            <a:br>
              <a:rPr sz="1600"/>
            </a:br>
            <a:r>
              <a:rPr b="1" lang="en-US" sz="1600" strike="noStrike" u="none">
                <a:solidFill>
                  <a:srgbClr val="333399"/>
                </a:solidFill>
                <a:effectLst/>
                <a:uFillTx/>
                <a:latin typeface="Arial"/>
                <a:ea typeface="Times New Roman"/>
              </a:rPr>
              <a:t>PERFORMANCE DRIVERS</a:t>
            </a:r>
            <a:endParaRPr b="0" lang="en-US" sz="1600" strike="noStrike" u="none">
              <a:solidFill>
                <a:srgbClr val="333399"/>
              </a:solidFill>
              <a:effectLst/>
              <a:uFillTx/>
              <a:latin typeface="Tahoma"/>
            </a:endParaRPr>
          </a:p>
        </p:txBody>
      </p:sp>
      <p:sp>
        <p:nvSpPr>
          <p:cNvPr id="154" name="PlaceHolder 2"/>
          <p:cNvSpPr>
            <a:spLocks noGrp="1"/>
          </p:cNvSpPr>
          <p:nvPr>
            <p:ph/>
          </p:nvPr>
        </p:nvSpPr>
        <p:spPr>
          <a:xfrm>
            <a:off x="228600" y="1371600"/>
            <a:ext cx="8686800" cy="5029200"/>
          </a:xfrm>
          <a:prstGeom prst="rect">
            <a:avLst/>
          </a:prstGeom>
          <a:noFill/>
          <a:ln w="0">
            <a:noFill/>
          </a:ln>
        </p:spPr>
        <p:txBody>
          <a:bodyPr lIns="90000" rIns="90000" tIns="46800" bIns="46800" anchor="t">
            <a:normAutofit/>
          </a:bodyPr>
          <a:p>
            <a:pPr marL="343080" indent="0" algn="ctr">
              <a:lnSpc>
                <a:spcPct val="100000"/>
              </a:lnSpc>
              <a:spcBef>
                <a:spcPts val="2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ahoma"/>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Arial"/>
              </a:rPr>
              <a:t>	</a:t>
            </a:r>
            <a:r>
              <a:rPr b="1" lang="en-US" sz="1200" strike="noStrike" u="none">
                <a:solidFill>
                  <a:srgbClr val="000000"/>
                </a:solidFill>
                <a:effectLst/>
                <a:uFillTx/>
                <a:latin typeface="Arial"/>
                <a:ea typeface="Arial"/>
              </a:rPr>
              <a:t>Understanding value</a:t>
            </a:r>
            <a:endParaRPr b="0" lang="en-US" sz="1200" strike="noStrike" u="none">
              <a:solidFill>
                <a:srgbClr val="000000"/>
              </a:solidFill>
              <a:effectLst/>
              <a:uFillTx/>
              <a:latin typeface="Tahoma"/>
            </a:endParaRPr>
          </a:p>
          <a:p>
            <a:pPr marL="343080" indent="-343080">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ahoma"/>
                <a:ea typeface="Times New Roman"/>
              </a:rPr>
              <a:t>	</a:t>
            </a:r>
            <a:r>
              <a:rPr b="0" lang="en-US" sz="1000" strike="noStrike" u="none">
                <a:solidFill>
                  <a:srgbClr val="000000"/>
                </a:solidFill>
                <a:effectLst/>
                <a:uFillTx/>
                <a:latin typeface="Arial"/>
                <a:ea typeface="Arial"/>
              </a:rPr>
              <a:t>High performers in any function understand the core elements of risk management and value creation in Enron’s businesses.  They can look at any business opportunity, function or process and figure out ways to help create better products for our customers, to be more responsive to client needs and to improve returns for these products/services for Enron</a:t>
            </a:r>
            <a:r>
              <a:rPr b="0" lang="en-US" sz="900" strike="noStrike" u="none">
                <a:solidFill>
                  <a:srgbClr val="000000"/>
                </a:solidFill>
                <a:effectLst/>
                <a:uFillTx/>
                <a:latin typeface="Arial"/>
                <a:ea typeface="Arial"/>
              </a:rPr>
              <a:t>.</a:t>
            </a:r>
            <a:endParaRPr b="0" lang="en-US" sz="900" strike="noStrike" u="none">
              <a:solidFill>
                <a:srgbClr val="000000"/>
              </a:solidFill>
              <a:effectLst/>
              <a:uFillTx/>
              <a:latin typeface="Tahoma"/>
            </a:endParaRPr>
          </a:p>
          <a:p>
            <a:pPr marL="343080" indent="-343080">
              <a:lnSpc>
                <a:spcPct val="100000"/>
              </a:lnSpc>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Arial"/>
              </a:rPr>
              <a:t>  </a:t>
            </a:r>
            <a:endParaRPr b="0" lang="en-US" sz="900" strike="noStrike" u="none">
              <a:solidFill>
                <a:srgbClr val="000000"/>
              </a:solidFill>
              <a:effectLst/>
              <a:uFillTx/>
              <a:latin typeface="Tahoma"/>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Arial"/>
              </a:rPr>
              <a:t>	</a:t>
            </a:r>
            <a:r>
              <a:rPr b="1" lang="en-US" sz="1200" strike="noStrike" u="none">
                <a:solidFill>
                  <a:srgbClr val="000000"/>
                </a:solidFill>
                <a:effectLst/>
                <a:uFillTx/>
                <a:latin typeface="Arial"/>
                <a:ea typeface="Arial"/>
              </a:rPr>
              <a:t>Player/coach and teamwork</a:t>
            </a:r>
            <a:endParaRPr b="0" lang="en-US" sz="1200" strike="noStrike" u="none">
              <a:solidFill>
                <a:srgbClr val="000000"/>
              </a:solidFill>
              <a:effectLst/>
              <a:uFillTx/>
              <a:latin typeface="Tahoma"/>
            </a:endParaRPr>
          </a:p>
          <a:p>
            <a:pPr marL="343080" indent="-343080">
              <a:lnSpc>
                <a:spcPct val="100000"/>
              </a:lnSpc>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Arial"/>
              </a:rPr>
              <a:t>	</a:t>
            </a:r>
            <a:r>
              <a:rPr b="0" lang="en-US" sz="1000" strike="noStrike" u="none">
                <a:solidFill>
                  <a:srgbClr val="000000"/>
                </a:solidFill>
                <a:effectLst/>
                <a:uFillTx/>
                <a:latin typeface="Arial"/>
                <a:ea typeface="Arial"/>
              </a:rPr>
              <a:t>High performers lead by example.  They are not only able to motivate their people to perform to the best of their ability; They are able to do the job themselves.  And they do.  They also recognize and work towards combined contribution, not just individual contribution.</a:t>
            </a:r>
            <a:endParaRPr b="0" lang="en-US" sz="1000" strike="noStrike" u="none">
              <a:solidFill>
                <a:srgbClr val="000000"/>
              </a:solidFill>
              <a:effectLst/>
              <a:uFillTx/>
              <a:latin typeface="Tahoma"/>
            </a:endParaRPr>
          </a:p>
          <a:p>
            <a:pPr marL="343080" indent="-343080">
              <a:lnSpc>
                <a:spcPct val="100000"/>
              </a:lnSpc>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Arial"/>
              </a:rPr>
              <a:t> </a:t>
            </a:r>
            <a:r>
              <a:rPr b="0" lang="en-US" sz="900" strike="noStrike" u="none">
                <a:solidFill>
                  <a:srgbClr val="000000"/>
                </a:solidFill>
                <a:effectLst/>
                <a:uFillTx/>
                <a:latin typeface="Arial"/>
                <a:ea typeface="Arial"/>
              </a:rPr>
              <a:t> </a:t>
            </a:r>
            <a:endParaRPr b="0" lang="en-US" sz="900" strike="noStrike" u="none">
              <a:solidFill>
                <a:srgbClr val="000000"/>
              </a:solidFill>
              <a:effectLst/>
              <a:uFillTx/>
              <a:latin typeface="Tahoma"/>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Arial"/>
              </a:rPr>
              <a:t>	</a:t>
            </a:r>
            <a:r>
              <a:rPr b="1" lang="en-US" sz="1200" strike="noStrike" u="none">
                <a:solidFill>
                  <a:srgbClr val="000000"/>
                </a:solidFill>
                <a:effectLst/>
                <a:uFillTx/>
                <a:latin typeface="Arial"/>
                <a:ea typeface="Arial"/>
              </a:rPr>
              <a:t>Problem solving</a:t>
            </a:r>
            <a:endParaRPr b="0" lang="en-US" sz="1200" strike="noStrike" u="none">
              <a:solidFill>
                <a:srgbClr val="000000"/>
              </a:solidFill>
              <a:effectLst/>
              <a:uFillTx/>
              <a:latin typeface="Tahoma"/>
            </a:endParaRPr>
          </a:p>
          <a:p>
            <a:pPr marL="343080" indent="-343080">
              <a:lnSpc>
                <a:spcPct val="100000"/>
              </a:lnSpc>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Arial"/>
              </a:rPr>
              <a:t>	</a:t>
            </a:r>
            <a:r>
              <a:rPr b="0" lang="en-US" sz="1000" strike="noStrike" u="none">
                <a:solidFill>
                  <a:srgbClr val="000000"/>
                </a:solidFill>
                <a:effectLst/>
                <a:uFillTx/>
                <a:latin typeface="Arial"/>
                <a:ea typeface="Arial"/>
              </a:rPr>
              <a:t>High performers find solutions to both Enron’s and our clients’ problems that create value for Enron’s businesses.  They take decisive action on emerging opportunities, act with a sense of urgency and take calculated risks to maintain competitive advantage.</a:t>
            </a:r>
            <a:endParaRPr b="0" lang="en-US" sz="1000" strike="noStrike" u="none">
              <a:solidFill>
                <a:srgbClr val="000000"/>
              </a:solidFill>
              <a:effectLst/>
              <a:uFillTx/>
              <a:latin typeface="Tahoma"/>
            </a:endParaRPr>
          </a:p>
          <a:p>
            <a:pPr marL="343080" indent="-343080">
              <a:lnSpc>
                <a:spcPct val="100000"/>
              </a:lnSpc>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Arial"/>
              </a:rPr>
              <a:t> </a:t>
            </a:r>
            <a:endParaRPr b="0" lang="en-US" sz="900" strike="noStrike" u="none">
              <a:solidFill>
                <a:srgbClr val="000000"/>
              </a:solidFill>
              <a:effectLst/>
              <a:uFillTx/>
              <a:latin typeface="Tahoma"/>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Arial"/>
              </a:rPr>
              <a:t> </a:t>
            </a:r>
            <a:r>
              <a:rPr b="1" lang="en-US" sz="1200" strike="noStrike" u="none">
                <a:solidFill>
                  <a:srgbClr val="000000"/>
                </a:solidFill>
                <a:effectLst/>
                <a:uFillTx/>
                <a:latin typeface="Arial"/>
                <a:ea typeface="Arial"/>
              </a:rPr>
              <a:t>	</a:t>
            </a:r>
            <a:r>
              <a:rPr b="1" lang="en-US" sz="1200" strike="noStrike" u="none">
                <a:solidFill>
                  <a:srgbClr val="000000"/>
                </a:solidFill>
                <a:effectLst/>
                <a:uFillTx/>
                <a:latin typeface="Arial"/>
                <a:ea typeface="Arial"/>
              </a:rPr>
              <a:t>Connecting and leveraging</a:t>
            </a:r>
            <a:endParaRPr b="0" lang="en-US" sz="1200" strike="noStrike" u="none">
              <a:solidFill>
                <a:srgbClr val="000000"/>
              </a:solidFill>
              <a:effectLst/>
              <a:uFillTx/>
              <a:latin typeface="Tahoma"/>
            </a:endParaRPr>
          </a:p>
          <a:p>
            <a:pPr marL="343080" indent="-343080">
              <a:lnSpc>
                <a:spcPct val="100000"/>
              </a:lnSpc>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Arial"/>
              </a:rPr>
              <a:t>	</a:t>
            </a:r>
            <a:r>
              <a:rPr b="0" lang="en-US" sz="1000" strike="noStrike" u="none">
                <a:solidFill>
                  <a:srgbClr val="000000"/>
                </a:solidFill>
                <a:effectLst/>
                <a:uFillTx/>
                <a:latin typeface="Arial"/>
                <a:ea typeface="Arial"/>
              </a:rPr>
              <a:t>High performers take the time to learn many or all of Enron’s businesses.  They utilize the full spectrum of Enron’s capabilities to find value and solve problems.  They think through and take into account the impact of their decisions, not just on their own business unit but on Enron’s business.  Most importantly, high performers demonstrate that creating value across Enron is more valuable than creating value only in their functional area or business unit.</a:t>
            </a:r>
            <a:endParaRPr b="0" lang="en-US" sz="1000" strike="noStrike" u="none">
              <a:solidFill>
                <a:srgbClr val="000000"/>
              </a:solidFill>
              <a:effectLst/>
              <a:uFillTx/>
              <a:latin typeface="Tahoma"/>
            </a:endParaRPr>
          </a:p>
          <a:p>
            <a:pPr marL="343080" indent="-343080">
              <a:lnSpc>
                <a:spcPct val="100000"/>
              </a:lnSpc>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Arial"/>
              </a:rPr>
              <a:t> </a:t>
            </a:r>
            <a:r>
              <a:rPr b="0" lang="en-US" sz="900" strike="noStrike" u="none">
                <a:solidFill>
                  <a:srgbClr val="000000"/>
                </a:solidFill>
                <a:effectLst/>
                <a:uFillTx/>
                <a:latin typeface="Arial"/>
                <a:ea typeface="Arial"/>
              </a:rPr>
              <a:t> </a:t>
            </a:r>
            <a:endParaRPr b="0" lang="en-US" sz="900" strike="noStrike" u="none">
              <a:solidFill>
                <a:srgbClr val="000000"/>
              </a:solidFill>
              <a:effectLst/>
              <a:uFillTx/>
              <a:latin typeface="Tahoma"/>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Arial"/>
              </a:rPr>
              <a:t>	</a:t>
            </a:r>
            <a:r>
              <a:rPr b="1" lang="en-US" sz="1200" strike="noStrike" u="none">
                <a:solidFill>
                  <a:srgbClr val="000000"/>
                </a:solidFill>
                <a:effectLst/>
                <a:uFillTx/>
                <a:latin typeface="Arial"/>
                <a:ea typeface="Arial"/>
              </a:rPr>
              <a:t>Retaining talent</a:t>
            </a:r>
            <a:endParaRPr b="0" lang="en-US" sz="1200" strike="noStrike" u="none">
              <a:solidFill>
                <a:srgbClr val="000000"/>
              </a:solidFill>
              <a:effectLst/>
              <a:uFillTx/>
              <a:latin typeface="Tahoma"/>
            </a:endParaRPr>
          </a:p>
          <a:p>
            <a:pPr marL="343080" indent="-343080">
              <a:lnSpc>
                <a:spcPct val="100000"/>
              </a:lnSpc>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Arial"/>
              </a:rPr>
              <a:t>	</a:t>
            </a:r>
            <a:r>
              <a:rPr b="0" lang="en-US" sz="1000" strike="noStrike" u="none">
                <a:solidFill>
                  <a:srgbClr val="000000"/>
                </a:solidFill>
                <a:effectLst/>
                <a:uFillTx/>
                <a:latin typeface="Arial"/>
                <a:ea typeface="Arial"/>
              </a:rPr>
              <a:t>High performers have the ability to attract the most talented people and to retain them at the company.  They create and sustain an environment that promotes Enron’s values and serve as a role model.  They build teams reflecting a diversity of people and perspectives.</a:t>
            </a:r>
            <a:endParaRPr b="0" lang="en-US" sz="1000" strike="noStrike" u="none">
              <a:solidFill>
                <a:srgbClr val="000000"/>
              </a:solidFill>
              <a:effectLst/>
              <a:uFillTx/>
              <a:latin typeface="Tahoma"/>
            </a:endParaRPr>
          </a:p>
          <a:p>
            <a:pPr marL="343080" indent="-343080">
              <a:lnSpc>
                <a:spcPct val="100000"/>
              </a:lnSpc>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Arial"/>
              </a:rPr>
              <a:t>  </a:t>
            </a:r>
            <a:endParaRPr b="0" lang="en-US" sz="900" strike="noStrike" u="none">
              <a:solidFill>
                <a:srgbClr val="000000"/>
              </a:solidFill>
              <a:effectLst/>
              <a:uFillTx/>
              <a:latin typeface="Tahoma"/>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Arial"/>
              </a:rPr>
              <a:t>	</a:t>
            </a:r>
            <a:r>
              <a:rPr b="1" lang="en-US" sz="1200" strike="noStrike" u="none">
                <a:solidFill>
                  <a:srgbClr val="000000"/>
                </a:solidFill>
                <a:effectLst/>
                <a:uFillTx/>
                <a:latin typeface="Arial"/>
                <a:ea typeface="Arial"/>
              </a:rPr>
              <a:t>Living the values</a:t>
            </a:r>
            <a:endParaRPr b="0" lang="en-US" sz="1200" strike="noStrike" u="none">
              <a:solidFill>
                <a:srgbClr val="000000"/>
              </a:solidFill>
              <a:effectLst/>
              <a:uFillTx/>
              <a:latin typeface="Tahoma"/>
            </a:endParaRPr>
          </a:p>
          <a:p>
            <a:pPr marL="343080" indent="-343080">
              <a:lnSpc>
                <a:spcPct val="100000"/>
              </a:lnSpc>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Arial"/>
              </a:rPr>
              <a:t>	</a:t>
            </a:r>
            <a:r>
              <a:rPr b="0" lang="en-US" sz="1000" strike="noStrike" u="none">
                <a:solidFill>
                  <a:srgbClr val="000000"/>
                </a:solidFill>
                <a:effectLst/>
                <a:uFillTx/>
                <a:latin typeface="Arial"/>
                <a:ea typeface="Arial"/>
              </a:rPr>
              <a:t>High performers also serve as role models for the organization, living and demonstrating in their work-life the values that are the foundation of Enron.</a:t>
            </a:r>
            <a:endParaRPr b="0" lang="en-US" sz="1000" strike="noStrike" u="none">
              <a:solidFill>
                <a:srgbClr val="000000"/>
              </a:solidFill>
              <a:effectLst/>
              <a:uFillTx/>
              <a:latin typeface="Tahoma"/>
            </a:endParaRPr>
          </a:p>
          <a:p>
            <a:pPr marL="343080" indent="0">
              <a:spcBef>
                <a:spcPts val="2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ahoma"/>
            </a:endParaRPr>
          </a:p>
          <a:p>
            <a:pPr marL="343080" indent="0">
              <a:spcBef>
                <a:spcPts val="2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ahoma"/>
            </a:endParaRPr>
          </a:p>
        </p:txBody>
      </p:sp>
      <p:sp>
        <p:nvSpPr>
          <p:cNvPr id="155" name=""/>
          <p:cNvSpPr/>
          <p:nvPr/>
        </p:nvSpPr>
        <p:spPr>
          <a:xfrm>
            <a:off x="5694480" y="380880"/>
            <a:ext cx="2077920" cy="685800"/>
          </a:xfrm>
          <a:prstGeom prst="rect">
            <a:avLst/>
          </a:prstGeom>
          <a:no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99"/>
                </a:solidFill>
                <a:effectLst/>
                <a:uFillTx/>
                <a:latin typeface="Arial"/>
                <a:ea typeface="Times New Roman"/>
              </a:rPr>
              <a:t>“EXCELLENCE” </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99"/>
                </a:solidFill>
                <a:effectLst/>
                <a:uFillTx/>
                <a:latin typeface="Arial"/>
                <a:ea typeface="Times New Roman"/>
              </a:rPr>
              <a:t>AT ENRON</a:t>
            </a:r>
            <a:endParaRPr b="0" lang="en-US" sz="1600" strike="noStrike" u="none">
              <a:solidFill>
                <a:srgbClr val="000000"/>
              </a:solidFill>
              <a:effectLst/>
              <a:uFillTx/>
              <a:latin typeface="Times New Roman"/>
            </a:endParaRPr>
          </a:p>
        </p:txBody>
      </p:sp>
      <p:sp>
        <p:nvSpPr>
          <p:cNvPr id="156" name=""/>
          <p:cNvSpPr/>
          <p:nvPr/>
        </p:nvSpPr>
        <p:spPr>
          <a:xfrm>
            <a:off x="4267080" y="380880"/>
            <a:ext cx="1447920" cy="685800"/>
          </a:xfrm>
          <a:prstGeom prst="rect">
            <a:avLst/>
          </a:prstGeom>
          <a:noFill/>
          <a:ln w="0">
            <a:noFill/>
          </a:ln>
        </p:spPr>
        <p:style>
          <a:lnRef idx="0"/>
          <a:fillRef idx="0"/>
          <a:effectRef idx="0"/>
          <a:fontRef idx="minor"/>
        </p:style>
        <p:txBody>
          <a:bodyPr lIns="90000" rIns="90000" tIns="46800" bIns="46800" anchor="b">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99"/>
                </a:solidFill>
                <a:effectLst/>
                <a:uFillTx/>
                <a:latin typeface="Symbol"/>
                <a:ea typeface="Symbol"/>
              </a:rPr>
              <a:t></a:t>
            </a:r>
            <a:r>
              <a:rPr b="1" lang="en-US" sz="1600" strike="noStrike" u="none">
                <a:solidFill>
                  <a:srgbClr val="333399"/>
                </a:solidFill>
                <a:effectLst/>
                <a:uFillTx/>
                <a:latin typeface="Arial"/>
                <a:ea typeface="Times New Roman"/>
              </a:rPr>
              <a:t> </a:t>
            </a:r>
            <a:r>
              <a:rPr b="1" lang="en-US" sz="1600" strike="noStrike" u="none">
                <a:solidFill>
                  <a:srgbClr val="333399"/>
                </a:solidFill>
                <a:effectLst/>
                <a:uFillTx/>
                <a:latin typeface="Symbol"/>
                <a:ea typeface="Symbol"/>
              </a:rPr>
              <a:t></a:t>
            </a:r>
            <a:r>
              <a:rPr b="1" lang="en-US" sz="1600" strike="noStrike" u="none">
                <a:solidFill>
                  <a:srgbClr val="333399"/>
                </a:solidFill>
                <a:effectLst/>
                <a:uFillTx/>
                <a:latin typeface="Arial"/>
                <a:ea typeface="Times New Roman"/>
              </a:rPr>
              <a:t> </a:t>
            </a:r>
            <a:r>
              <a:rPr b="1" lang="en-US" sz="1600" strike="noStrike" u="none">
                <a:solidFill>
                  <a:srgbClr val="333399"/>
                </a:solidFill>
                <a:effectLst/>
                <a:uFillTx/>
                <a:latin typeface="Symbol"/>
                <a:ea typeface="Symbol"/>
              </a:rPr>
              <a:t></a:t>
            </a:r>
            <a:r>
              <a:rPr b="1" lang="en-US" sz="1600" strike="noStrike" u="none">
                <a:solidFill>
                  <a:srgbClr val="333399"/>
                </a:solidFill>
                <a:effectLst/>
                <a:uFillTx/>
                <a:latin typeface="Arial"/>
                <a:ea typeface="Times New Roman"/>
              </a:rPr>
              <a:t> </a:t>
            </a:r>
            <a:r>
              <a:rPr b="1" lang="en-US" sz="1600" strike="noStrike" u="none">
                <a:solidFill>
                  <a:srgbClr val="333399"/>
                </a:solidFill>
                <a:effectLst/>
                <a:uFillTx/>
                <a:latin typeface="Symbol"/>
                <a:ea typeface="Symbol"/>
              </a:rPr>
              <a:t></a:t>
            </a:r>
            <a:endParaRPr b="0" lang="en-US" sz="1600" strike="noStrike" u="none">
              <a:solidFill>
                <a:srgbClr val="000000"/>
              </a:solidFill>
              <a:effectLst/>
              <a:uFillTx/>
              <a:latin typeface="Times New Roman"/>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61" name=""/>
          <p:cNvGraphicFramePr/>
          <p:nvPr/>
        </p:nvGraphicFramePr>
        <p:xfrm>
          <a:off x="1905120" y="5638680"/>
          <a:ext cx="6097320" cy="4068720"/>
        </p:xfrm>
        <a:graphic>
          <a:graphicData uri="http://schemas.openxmlformats.org/presentationml/2006/ole">
            <p:oleObj r:id="rId1" spid="">
              <p:embed/>
              <p:pic>
                <p:nvPicPr>
                  <p:cNvPr id="62" name="" descr=""/>
                  <p:cNvPicPr/>
                  <p:nvPr/>
                </p:nvPicPr>
                <p:blipFill>
                  <a:blip r:embed="rId2"/>
                  <a:stretch/>
                </p:blipFill>
                <p:spPr>
                  <a:xfrm>
                    <a:off x="1905120" y="5638680"/>
                    <a:ext cx="6097320" cy="4068720"/>
                  </a:xfrm>
                  <a:prstGeom prst="rect">
                    <a:avLst/>
                  </a:prstGeom>
                  <a:noFill/>
                  <a:ln w="0">
                    <a:noFill/>
                  </a:ln>
                </p:spPr>
              </p:pic>
            </p:oleObj>
          </a:graphicData>
        </a:graphic>
      </p:graphicFrame>
      <p:sp>
        <p:nvSpPr>
          <p:cNvPr id="63" name=""/>
          <p:cNvSpPr/>
          <p:nvPr/>
        </p:nvSpPr>
        <p:spPr>
          <a:xfrm>
            <a:off x="1219320" y="0"/>
            <a:ext cx="7792920" cy="1143000"/>
          </a:xfrm>
          <a:prstGeom prst="rect">
            <a:avLst/>
          </a:prstGeom>
          <a:no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Culture Committee Status</a:t>
            </a:r>
            <a:endParaRPr b="0" lang="en-US" sz="2800" strike="noStrike" u="none">
              <a:solidFill>
                <a:srgbClr val="000000"/>
              </a:solidFill>
              <a:effectLst/>
              <a:uFillTx/>
              <a:latin typeface="Times New Roman"/>
            </a:endParaRPr>
          </a:p>
        </p:txBody>
      </p:sp>
      <p:sp>
        <p:nvSpPr>
          <p:cNvPr id="64" name=""/>
          <p:cNvSpPr/>
          <p:nvPr/>
        </p:nvSpPr>
        <p:spPr>
          <a:xfrm>
            <a:off x="1219320" y="1447920"/>
            <a:ext cx="678168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ea typeface="Times New Roman"/>
              </a:rPr>
              <a:t>Committee formed in late March combining Vision/Values, Diversity and Social Responsibility Task Forces</a:t>
            </a:r>
            <a:endParaRPr b="0" lang="en-US" sz="1400" strike="noStrike" u="none">
              <a:solidFill>
                <a:srgbClr val="000000"/>
              </a:solidFill>
              <a:effectLst/>
              <a:uFillTx/>
              <a:latin typeface="Times New Roman"/>
            </a:endParaRPr>
          </a:p>
        </p:txBody>
      </p:sp>
      <p:sp>
        <p:nvSpPr>
          <p:cNvPr id="65" name=""/>
          <p:cNvSpPr/>
          <p:nvPr/>
        </p:nvSpPr>
        <p:spPr>
          <a:xfrm>
            <a:off x="1219320" y="2225520"/>
            <a:ext cx="6781680" cy="1281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ea typeface="Times New Roman"/>
              </a:rPr>
              <a:t>Initial group discussions centered around addressing the following issues:</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ea typeface="Times New Roman"/>
              </a:rPr>
              <a:t>	</a:t>
            </a:r>
            <a:r>
              <a:rPr b="1" lang="en-US" sz="1400" strike="noStrike" u="none">
                <a:solidFill>
                  <a:srgbClr val="000000"/>
                </a:solidFill>
                <a:effectLst/>
                <a:uFillTx/>
                <a:latin typeface="Arial"/>
                <a:ea typeface="Times New Roman"/>
              </a:rPr>
              <a:t>PRC</a:t>
            </a:r>
            <a:r>
              <a:rPr b="1" lang="en-US" sz="1400" strike="noStrike" u="none">
                <a:solidFill>
                  <a:srgbClr val="000000"/>
                </a:solidFill>
                <a:effectLst/>
                <a:uFillTx/>
                <a:latin typeface="Arial"/>
                <a:ea typeface="Times New Roman"/>
              </a:rPr>
              <a:t>	</a:t>
            </a:r>
            <a:r>
              <a:rPr b="1" lang="en-US" sz="1400" strike="noStrike" u="none">
                <a:solidFill>
                  <a:srgbClr val="000000"/>
                </a:solidFill>
                <a:effectLst/>
                <a:uFillTx/>
                <a:latin typeface="Arial"/>
                <a:ea typeface="Times New Roman"/>
              </a:rPr>
              <a:t>	</a:t>
            </a:r>
            <a:r>
              <a:rPr b="1" lang="en-US" sz="1400" strike="noStrike" u="none">
                <a:solidFill>
                  <a:srgbClr val="000000"/>
                </a:solidFill>
                <a:effectLst/>
                <a:uFillTx/>
                <a:latin typeface="Arial"/>
                <a:ea typeface="Times New Roman"/>
              </a:rPr>
              <a:t>        Management Skills</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ea typeface="Times New Roman"/>
              </a:rPr>
              <a:t>	</a:t>
            </a:r>
            <a:r>
              <a:rPr b="1" lang="en-US" sz="1400" strike="noStrike" u="none">
                <a:solidFill>
                  <a:srgbClr val="000000"/>
                </a:solidFill>
                <a:effectLst/>
                <a:uFillTx/>
                <a:latin typeface="Arial"/>
                <a:ea typeface="Times New Roman"/>
              </a:rPr>
              <a:t>Diversity</a:t>
            </a:r>
            <a:r>
              <a:rPr b="1" lang="en-US" sz="1400" strike="noStrike" u="none">
                <a:solidFill>
                  <a:srgbClr val="000000"/>
                </a:solidFill>
                <a:effectLst/>
                <a:uFillTx/>
                <a:latin typeface="Arial"/>
                <a:ea typeface="Times New Roman"/>
              </a:rPr>
              <a:t>	</a:t>
            </a:r>
            <a:r>
              <a:rPr b="1" lang="en-US" sz="1400" strike="noStrike" u="none">
                <a:solidFill>
                  <a:srgbClr val="000000"/>
                </a:solidFill>
                <a:effectLst/>
                <a:uFillTx/>
                <a:latin typeface="Arial"/>
                <a:ea typeface="Times New Roman"/>
              </a:rPr>
              <a:t>	</a:t>
            </a:r>
            <a:r>
              <a:rPr b="1" lang="en-US" sz="1400" strike="noStrike" u="none">
                <a:solidFill>
                  <a:srgbClr val="000000"/>
                </a:solidFill>
                <a:effectLst/>
                <a:uFillTx/>
                <a:latin typeface="Arial"/>
                <a:ea typeface="Times New Roman"/>
              </a:rPr>
              <a:t>        WorkLife Balance</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ea typeface="Times New Roman"/>
              </a:rPr>
              <a:t>	</a:t>
            </a:r>
            <a:r>
              <a:rPr b="1" lang="en-US" sz="1400" strike="noStrike" u="none">
                <a:solidFill>
                  <a:srgbClr val="000000"/>
                </a:solidFill>
                <a:effectLst/>
                <a:uFillTx/>
                <a:latin typeface="Arial"/>
                <a:ea typeface="Times New Roman"/>
              </a:rPr>
              <a:t>Leadership Abilities</a:t>
            </a:r>
            <a:r>
              <a:rPr b="1" lang="en-US" sz="1400" strike="noStrike" u="none">
                <a:solidFill>
                  <a:srgbClr val="000000"/>
                </a:solidFill>
                <a:effectLst/>
                <a:uFillTx/>
                <a:latin typeface="Arial"/>
                <a:ea typeface="Times New Roman"/>
              </a:rPr>
              <a:t>	</a:t>
            </a:r>
            <a:r>
              <a:rPr b="1" lang="en-US" sz="1400" strike="noStrike" u="none">
                <a:solidFill>
                  <a:srgbClr val="000000"/>
                </a:solidFill>
                <a:effectLst/>
                <a:uFillTx/>
                <a:latin typeface="Arial"/>
                <a:ea typeface="Times New Roman"/>
              </a:rPr>
              <a:t>        Integrity</a:t>
            </a:r>
            <a:endParaRPr b="0" lang="en-US" sz="1400" strike="noStrike" u="none">
              <a:solidFill>
                <a:srgbClr val="000000"/>
              </a:solidFill>
              <a:effectLst/>
              <a:uFillTx/>
              <a:latin typeface="Times New Roman"/>
            </a:endParaRPr>
          </a:p>
        </p:txBody>
      </p:sp>
      <p:sp>
        <p:nvSpPr>
          <p:cNvPr id="66" name=""/>
          <p:cNvSpPr/>
          <p:nvPr/>
        </p:nvSpPr>
        <p:spPr>
          <a:xfrm>
            <a:off x="1219320" y="3673440"/>
            <a:ext cx="701028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ea typeface="Times New Roman"/>
              </a:rPr>
              <a:t>Group chose to focus on Leadership/ Management/Diversity in addition to Social Responsibility  which Kelly Kimberly was already driving</a:t>
            </a:r>
            <a:endParaRPr b="0" lang="en-US" sz="1400" strike="noStrike" u="none">
              <a:solidFill>
                <a:srgbClr val="000000"/>
              </a:solidFill>
              <a:effectLst/>
              <a:uFillTx/>
              <a:latin typeface="Times New Roman"/>
            </a:endParaRPr>
          </a:p>
        </p:txBody>
      </p:sp>
      <p:sp>
        <p:nvSpPr>
          <p:cNvPr id="67" name=""/>
          <p:cNvSpPr/>
          <p:nvPr/>
        </p:nvSpPr>
        <p:spPr>
          <a:xfrm>
            <a:off x="1219320" y="4267080"/>
            <a:ext cx="70102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ea typeface="Times New Roman"/>
              </a:rPr>
              <a:t>Discussions with Jeff steered us to focus on Meritocracy/Sell PRC/Diversity</a:t>
            </a:r>
            <a:endParaRPr b="0" lang="en-US" sz="1400" strike="noStrike" u="none">
              <a:solidFill>
                <a:srgbClr val="000000"/>
              </a:solidFill>
              <a:effectLst/>
              <a:uFillTx/>
              <a:latin typeface="Times New Roman"/>
            </a:endParaRPr>
          </a:p>
        </p:txBody>
      </p:sp>
      <p:sp>
        <p:nvSpPr>
          <p:cNvPr id="68" name=""/>
          <p:cNvSpPr/>
          <p:nvPr/>
        </p:nvSpPr>
        <p:spPr>
          <a:xfrm>
            <a:off x="1219320" y="4724280"/>
            <a:ext cx="70102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ea typeface="Times New Roman"/>
              </a:rPr>
              <a:t>Identified actions in those areas to be presented on September 6</a:t>
            </a:r>
            <a:r>
              <a:rPr b="1" lang="en-US" sz="1400" strike="noStrike" u="none" baseline="30000">
                <a:solidFill>
                  <a:srgbClr val="000000"/>
                </a:solidFill>
                <a:effectLst/>
                <a:uFillTx/>
                <a:latin typeface="Arial"/>
                <a:ea typeface="Times New Roman"/>
              </a:rPr>
              <a:t>th</a:t>
            </a:r>
            <a:r>
              <a:rPr b="1" lang="en-US" sz="1400" strike="noStrike" u="none">
                <a:solidFill>
                  <a:srgbClr val="000000"/>
                </a:solidFill>
                <a:effectLst/>
                <a:uFillTx/>
                <a:latin typeface="Arial"/>
                <a:ea typeface="Times New Roman"/>
              </a:rPr>
              <a:t> to OTC</a:t>
            </a:r>
            <a:endParaRPr b="0" lang="en-US" sz="1400" strike="noStrike" u="none">
              <a:solidFill>
                <a:srgbClr val="000000"/>
              </a:solidFill>
              <a:effectLst/>
              <a:uFillTx/>
              <a:latin typeface="Times New Roman"/>
            </a:endParaRPr>
          </a:p>
        </p:txBody>
      </p:sp>
      <p:sp>
        <p:nvSpPr>
          <p:cNvPr id="69" name=""/>
          <p:cNvSpPr/>
          <p:nvPr/>
        </p:nvSpPr>
        <p:spPr>
          <a:xfrm>
            <a:off x="1219320" y="5273640"/>
            <a:ext cx="7010280" cy="734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ea typeface="Times New Roman"/>
              </a:rPr>
              <a:t>Management changes in August presented an opportunity to survey employees to determine what issues were most important to them and validate our action plans</a:t>
            </a:r>
            <a:endParaRPr b="0" lang="en-US" sz="1400" strike="noStrike" u="none">
              <a:solidFill>
                <a:srgbClr val="000000"/>
              </a:solidFill>
              <a:effectLst/>
              <a:uFillTx/>
              <a:latin typeface="Times New Roman"/>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70" name=""/>
          <p:cNvGraphicFramePr/>
          <p:nvPr/>
        </p:nvGraphicFramePr>
        <p:xfrm>
          <a:off x="1905120" y="5638680"/>
          <a:ext cx="6097320" cy="4068720"/>
        </p:xfrm>
        <a:graphic>
          <a:graphicData uri="http://schemas.openxmlformats.org/presentationml/2006/ole">
            <p:oleObj r:id="rId1" spid="">
              <p:embed/>
              <p:pic>
                <p:nvPicPr>
                  <p:cNvPr id="71" name="" descr=""/>
                  <p:cNvPicPr/>
                  <p:nvPr/>
                </p:nvPicPr>
                <p:blipFill>
                  <a:blip r:embed="rId2"/>
                  <a:stretch/>
                </p:blipFill>
                <p:spPr>
                  <a:xfrm>
                    <a:off x="1905120" y="5638680"/>
                    <a:ext cx="6097320" cy="4068720"/>
                  </a:xfrm>
                  <a:prstGeom prst="rect">
                    <a:avLst/>
                  </a:prstGeom>
                  <a:noFill/>
                  <a:ln w="0">
                    <a:noFill/>
                  </a:ln>
                </p:spPr>
              </p:pic>
            </p:oleObj>
          </a:graphicData>
        </a:graphic>
      </p:graphicFrame>
      <p:sp>
        <p:nvSpPr>
          <p:cNvPr id="72" name=""/>
          <p:cNvSpPr/>
          <p:nvPr/>
        </p:nvSpPr>
        <p:spPr>
          <a:xfrm>
            <a:off x="1219320" y="0"/>
            <a:ext cx="7792920" cy="1143000"/>
          </a:xfrm>
          <a:prstGeom prst="rect">
            <a:avLst/>
          </a:prstGeom>
          <a:no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“Lay It On The Line”</a:t>
            </a:r>
            <a:endParaRPr b="0" lang="en-US" sz="2800" strike="noStrike" u="none">
              <a:solidFill>
                <a:srgbClr val="000000"/>
              </a:solidFill>
              <a:effectLst/>
              <a:uFillTx/>
              <a:latin typeface="Times New Roman"/>
            </a:endParaRPr>
          </a:p>
        </p:txBody>
      </p:sp>
      <p:sp>
        <p:nvSpPr>
          <p:cNvPr id="73" name=""/>
          <p:cNvSpPr/>
          <p:nvPr/>
        </p:nvSpPr>
        <p:spPr>
          <a:xfrm>
            <a:off x="1219320" y="1295280"/>
            <a:ext cx="784836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ea typeface="Times New Roman"/>
              </a:rPr>
              <a:t>The objective of the survey was to understand the overall morale of the employees, the issues they see as critical, and the employee attitude towards Enron’s overall image.</a:t>
            </a:r>
            <a:endParaRPr b="0" lang="en-US" sz="1400" strike="noStrike" u="none">
              <a:solidFill>
                <a:srgbClr val="000000"/>
              </a:solidFill>
              <a:effectLst/>
              <a:uFillTx/>
              <a:latin typeface="Times New Roman"/>
            </a:endParaRPr>
          </a:p>
        </p:txBody>
      </p:sp>
      <p:sp>
        <p:nvSpPr>
          <p:cNvPr id="74" name=""/>
          <p:cNvSpPr/>
          <p:nvPr/>
        </p:nvSpPr>
        <p:spPr>
          <a:xfrm>
            <a:off x="1828800" y="2590920"/>
            <a:ext cx="5791320" cy="6321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32%     Commercial           </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vs   12%</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68%     Non-Commercial   </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vs   88%</a:t>
            </a:r>
            <a:endParaRPr b="0" lang="en-US" sz="1400" strike="noStrike" u="none">
              <a:solidFill>
                <a:srgbClr val="000000"/>
              </a:solidFill>
              <a:effectLst/>
              <a:uFillTx/>
              <a:latin typeface="Times New Roman"/>
            </a:endParaRPr>
          </a:p>
        </p:txBody>
      </p:sp>
      <p:sp>
        <p:nvSpPr>
          <p:cNvPr id="75" name=""/>
          <p:cNvSpPr/>
          <p:nvPr/>
        </p:nvSpPr>
        <p:spPr>
          <a:xfrm>
            <a:off x="1828800" y="3262320"/>
            <a:ext cx="5257800" cy="956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58%     1-3 years          </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vs   61%</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23%     3-8 years   </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vs   20%</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19%     Over 8 years   </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vs   19%</a:t>
            </a:r>
            <a:r>
              <a:rPr b="1"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p:txBody>
      </p:sp>
      <p:sp>
        <p:nvSpPr>
          <p:cNvPr id="76" name=""/>
          <p:cNvSpPr/>
          <p:nvPr/>
        </p:nvSpPr>
        <p:spPr>
          <a:xfrm>
            <a:off x="1828800" y="4343400"/>
            <a:ext cx="5257800" cy="1281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5%      VP &amp; Above          </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vs     2%</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35%      Mgr to Sr. Dir.   </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vs   17%</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47%     Clerical / Sr. Spec.   </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vs   50%</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13%     Associate/Analyst   </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vs   11%</a:t>
            </a:r>
            <a:endParaRPr b="0" lang="en-US" sz="1400" strike="noStrike" u="none">
              <a:solidFill>
                <a:srgbClr val="000000"/>
              </a:solidFill>
              <a:effectLst/>
              <a:uFillTx/>
              <a:latin typeface="Times New Roman"/>
            </a:endParaRPr>
          </a:p>
        </p:txBody>
      </p:sp>
      <p:sp>
        <p:nvSpPr>
          <p:cNvPr id="77" name=""/>
          <p:cNvSpPr/>
          <p:nvPr/>
        </p:nvSpPr>
        <p:spPr>
          <a:xfrm>
            <a:off x="1828800" y="5700600"/>
            <a:ext cx="57913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What Employees Like:                 3,536 Comments</a:t>
            </a:r>
            <a:endParaRPr b="0" lang="en-US" sz="1400" strike="noStrike" u="none">
              <a:solidFill>
                <a:srgbClr val="000000"/>
              </a:solidFill>
              <a:effectLst/>
              <a:uFillTx/>
              <a:latin typeface="Times New Roman"/>
            </a:endParaRPr>
          </a:p>
        </p:txBody>
      </p:sp>
      <p:sp>
        <p:nvSpPr>
          <p:cNvPr id="78" name=""/>
          <p:cNvSpPr/>
          <p:nvPr/>
        </p:nvSpPr>
        <p:spPr>
          <a:xfrm>
            <a:off x="1828800" y="6172200"/>
            <a:ext cx="57913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Other Issues:                                2,267 Comments</a:t>
            </a:r>
            <a:endParaRPr b="0" lang="en-US" sz="1400" strike="noStrike" u="none">
              <a:solidFill>
                <a:srgbClr val="000000"/>
              </a:solidFill>
              <a:effectLst/>
              <a:uFillTx/>
              <a:latin typeface="Times New Roman"/>
            </a:endParaRPr>
          </a:p>
        </p:txBody>
      </p:sp>
      <p:sp>
        <p:nvSpPr>
          <p:cNvPr id="79" name=""/>
          <p:cNvSpPr/>
          <p:nvPr/>
        </p:nvSpPr>
        <p:spPr>
          <a:xfrm>
            <a:off x="1219320" y="1905120"/>
            <a:ext cx="70102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Demographics of who responded:  Total responses 4,013 (20% of employees)</a:t>
            </a:r>
            <a:endParaRPr b="0" lang="en-US" sz="1400" strike="noStrike" u="none">
              <a:solidFill>
                <a:srgbClr val="000000"/>
              </a:solidFill>
              <a:effectLst/>
              <a:uFillTx/>
              <a:latin typeface="Times New Roman"/>
            </a:endParaRPr>
          </a:p>
        </p:txBody>
      </p:sp>
      <p:sp>
        <p:nvSpPr>
          <p:cNvPr id="80" name=""/>
          <p:cNvSpPr/>
          <p:nvPr/>
        </p:nvSpPr>
        <p:spPr>
          <a:xfrm>
            <a:off x="2438280" y="2286000"/>
            <a:ext cx="1219320" cy="27684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rPr>
              <a:t>Respondents</a:t>
            </a:r>
            <a:endParaRPr b="0" lang="en-US" sz="1200" strike="noStrike" u="none">
              <a:solidFill>
                <a:srgbClr val="000000"/>
              </a:solidFill>
              <a:effectLst/>
              <a:uFillTx/>
              <a:latin typeface="Times New Roman"/>
            </a:endParaRPr>
          </a:p>
        </p:txBody>
      </p:sp>
      <p:sp>
        <p:nvSpPr>
          <p:cNvPr id="81" name=""/>
          <p:cNvSpPr/>
          <p:nvPr/>
        </p:nvSpPr>
        <p:spPr>
          <a:xfrm>
            <a:off x="5334120" y="2286000"/>
            <a:ext cx="1523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rPr>
              <a:t>Total Population</a:t>
            </a:r>
            <a:endParaRPr b="0" lang="en-US" sz="1200" strike="noStrike" u="none">
              <a:solidFill>
                <a:srgbClr val="000000"/>
              </a:solidFill>
              <a:effectLst/>
              <a:uFillTx/>
              <a:latin typeface="Times New Roman"/>
            </a:endParaRPr>
          </a:p>
        </p:txBody>
      </p:sp>
      <p:sp>
        <p:nvSpPr>
          <p:cNvPr id="82" name=""/>
          <p:cNvSpPr/>
          <p:nvPr/>
        </p:nvSpPr>
        <p:spPr>
          <a:xfrm>
            <a:off x="1447920" y="2666880"/>
            <a:ext cx="1371600" cy="45972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Functional Responsibility</a:t>
            </a:r>
            <a:endParaRPr b="0" lang="en-US" sz="1200" strike="noStrike" u="none">
              <a:solidFill>
                <a:srgbClr val="000000"/>
              </a:solidFill>
              <a:effectLst/>
              <a:uFillTx/>
              <a:latin typeface="Times New Roman"/>
            </a:endParaRPr>
          </a:p>
        </p:txBody>
      </p:sp>
      <p:sp>
        <p:nvSpPr>
          <p:cNvPr id="83" name=""/>
          <p:cNvSpPr/>
          <p:nvPr/>
        </p:nvSpPr>
        <p:spPr>
          <a:xfrm>
            <a:off x="1600200" y="3200400"/>
            <a:ext cx="5715000" cy="0"/>
          </a:xfrm>
          <a:prstGeom prst="line">
            <a:avLst/>
          </a:prstGeom>
          <a:ln cap="rnd" w="9360">
            <a:solidFill>
              <a:srgbClr val="00000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 name=""/>
          <p:cNvSpPr/>
          <p:nvPr/>
        </p:nvSpPr>
        <p:spPr>
          <a:xfrm>
            <a:off x="1905120" y="3611520"/>
            <a:ext cx="914400" cy="27684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Tenure</a:t>
            </a:r>
            <a:endParaRPr b="0" lang="en-US" sz="1200" strike="noStrike" u="none">
              <a:solidFill>
                <a:srgbClr val="000000"/>
              </a:solidFill>
              <a:effectLst/>
              <a:uFillTx/>
              <a:latin typeface="Times New Roman"/>
            </a:endParaRPr>
          </a:p>
        </p:txBody>
      </p:sp>
      <p:sp>
        <p:nvSpPr>
          <p:cNvPr id="85" name=""/>
          <p:cNvSpPr/>
          <p:nvPr/>
        </p:nvSpPr>
        <p:spPr>
          <a:xfrm>
            <a:off x="1600200" y="4267080"/>
            <a:ext cx="5715000" cy="0"/>
          </a:xfrm>
          <a:prstGeom prst="line">
            <a:avLst/>
          </a:prstGeom>
          <a:ln cap="rnd" w="9360">
            <a:solidFill>
              <a:srgbClr val="00000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 name=""/>
          <p:cNvSpPr/>
          <p:nvPr/>
        </p:nvSpPr>
        <p:spPr>
          <a:xfrm>
            <a:off x="1905120" y="4800600"/>
            <a:ext cx="914400" cy="27684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Title</a:t>
            </a:r>
            <a:endParaRPr b="0" lang="en-US" sz="1200" strike="noStrike" u="none">
              <a:solidFill>
                <a:srgbClr val="000000"/>
              </a:solidFill>
              <a:effectLst/>
              <a:uFillTx/>
              <a:latin typeface="Times New Roman"/>
            </a:endParaRPr>
          </a:p>
        </p:txBody>
      </p:sp>
      <p:sp>
        <p:nvSpPr>
          <p:cNvPr id="87" name=""/>
          <p:cNvSpPr/>
          <p:nvPr/>
        </p:nvSpPr>
        <p:spPr>
          <a:xfrm>
            <a:off x="1600200" y="5638680"/>
            <a:ext cx="5715000" cy="0"/>
          </a:xfrm>
          <a:prstGeom prst="line">
            <a:avLst/>
          </a:prstGeom>
          <a:ln cap="rnd" w="9360">
            <a:solidFill>
              <a:srgbClr val="00000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8" name=""/>
          <p:cNvSpPr/>
          <p:nvPr/>
        </p:nvSpPr>
        <p:spPr>
          <a:xfrm>
            <a:off x="1464480" y="609480"/>
            <a:ext cx="608040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99"/>
                </a:solidFill>
                <a:effectLst/>
                <a:uFillTx/>
                <a:latin typeface="Tahoma"/>
              </a:rPr>
              <a:t>To what extent do you agree with these statements?</a:t>
            </a:r>
            <a:endParaRPr b="0" lang="en-US" sz="2000" strike="noStrike" u="none">
              <a:solidFill>
                <a:srgbClr val="000000"/>
              </a:solidFill>
              <a:effectLst/>
              <a:uFillTx/>
              <a:latin typeface="Times New Roman"/>
            </a:endParaRPr>
          </a:p>
        </p:txBody>
      </p:sp>
      <p:graphicFrame>
        <p:nvGraphicFramePr>
          <p:cNvPr id="89" name=""/>
          <p:cNvGraphicFramePr/>
          <p:nvPr/>
        </p:nvGraphicFramePr>
        <p:xfrm>
          <a:off x="228600" y="1295280"/>
          <a:ext cx="8458200" cy="5410440"/>
        </p:xfrm>
        <a:graphic>
          <a:graphicData uri="http://schemas.openxmlformats.org/presentationml/2006/ole">
            <p:oleObj progId="Excel.Sheet.12" r:id="rId1" spid="">
              <p:embed/>
              <p:pic>
                <p:nvPicPr>
                  <p:cNvPr id="90" name="" descr=""/>
                  <p:cNvPicPr/>
                  <p:nvPr/>
                </p:nvPicPr>
                <p:blipFill>
                  <a:blip r:embed="rId2"/>
                  <a:stretch/>
                </p:blipFill>
                <p:spPr>
                  <a:xfrm>
                    <a:off x="228600" y="1295280"/>
                    <a:ext cx="8458200" cy="5410440"/>
                  </a:xfrm>
                  <a:prstGeom prst="rect">
                    <a:avLst/>
                  </a:prstGeom>
                  <a:noFill/>
                  <a:ln w="0">
                    <a:noFill/>
                  </a:ln>
                </p:spPr>
              </p:pic>
            </p:oleObj>
          </a:graphicData>
        </a:graphic>
      </p:graphicFrame>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91" name=""/>
          <p:cNvGraphicFramePr/>
          <p:nvPr/>
        </p:nvGraphicFramePr>
        <p:xfrm>
          <a:off x="304920" y="762120"/>
          <a:ext cx="8305560" cy="5867280"/>
        </p:xfrm>
        <a:graphic>
          <a:graphicData uri="http://schemas.openxmlformats.org/presentationml/2006/ole">
            <p:oleObj progId="Excel.Sheet.12" r:id="rId1" spid="">
              <p:embed/>
              <p:pic>
                <p:nvPicPr>
                  <p:cNvPr id="92" name="" descr=""/>
                  <p:cNvPicPr/>
                  <p:nvPr/>
                </p:nvPicPr>
                <p:blipFill>
                  <a:blip r:embed="rId2"/>
                  <a:stretch/>
                </p:blipFill>
                <p:spPr>
                  <a:xfrm>
                    <a:off x="304920" y="762120"/>
                    <a:ext cx="8305560" cy="5867280"/>
                  </a:xfrm>
                  <a:prstGeom prst="rect">
                    <a:avLst/>
                  </a:prstGeom>
                  <a:noFill/>
                  <a:ln w="0">
                    <a:noFill/>
                  </a:ln>
                </p:spPr>
              </p:pic>
            </p:oleObj>
          </a:graphicData>
        </a:graphic>
      </p:graphicFrame>
      <p:sp>
        <p:nvSpPr>
          <p:cNvPr id="93" name=""/>
          <p:cNvSpPr/>
          <p:nvPr/>
        </p:nvSpPr>
        <p:spPr>
          <a:xfrm>
            <a:off x="1328760" y="326880"/>
            <a:ext cx="5995800" cy="767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99"/>
                </a:solidFill>
                <a:effectLst/>
                <a:uFillTx/>
                <a:latin typeface="Tahoma"/>
              </a:rPr>
              <a:t>Comparing 2001 to 2000, to what extent would you </a:t>
            </a:r>
            <a:endParaRPr b="0" lang="en-US" sz="2000" strike="noStrike" u="none">
              <a:solidFill>
                <a:srgbClr val="000000"/>
              </a:solidFill>
              <a:effectLst/>
              <a:uFillTx/>
              <a:latin typeface="Times New Roman"/>
            </a:endParaRPr>
          </a:p>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99"/>
                </a:solidFill>
                <a:effectLst/>
                <a:uFillTx/>
                <a:latin typeface="Tahoma"/>
              </a:rPr>
              <a:t>associate these attributes to Enron?</a:t>
            </a:r>
            <a:endParaRPr b="0" lang="en-US" sz="2000" strike="noStrike" u="none">
              <a:solidFill>
                <a:srgbClr val="000000"/>
              </a:solidFill>
              <a:effectLst/>
              <a:uFillTx/>
              <a:latin typeface="Times New Roman"/>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94" name=""/>
          <p:cNvGraphicFramePr/>
          <p:nvPr/>
        </p:nvGraphicFramePr>
        <p:xfrm>
          <a:off x="69840" y="1065240"/>
          <a:ext cx="9188640" cy="5799240"/>
        </p:xfrm>
        <a:graphic>
          <a:graphicData uri="http://schemas.openxmlformats.org/presentationml/2006/ole">
            <p:oleObj progId="Excel.Sheet.12" r:id="rId1" spid="">
              <p:embed/>
              <p:pic>
                <p:nvPicPr>
                  <p:cNvPr id="95" name="" descr=""/>
                  <p:cNvPicPr/>
                  <p:nvPr/>
                </p:nvPicPr>
                <p:blipFill>
                  <a:blip r:embed="rId2"/>
                  <a:stretch/>
                </p:blipFill>
                <p:spPr>
                  <a:xfrm>
                    <a:off x="69840" y="1065240"/>
                    <a:ext cx="9188640" cy="5799240"/>
                  </a:xfrm>
                  <a:prstGeom prst="rect">
                    <a:avLst/>
                  </a:prstGeom>
                  <a:noFill/>
                  <a:ln w="0">
                    <a:noFill/>
                  </a:ln>
                </p:spPr>
              </p:pic>
            </p:oleObj>
          </a:graphicData>
        </a:graphic>
      </p:graphicFrame>
      <p:sp>
        <p:nvSpPr>
          <p:cNvPr id="96" name=""/>
          <p:cNvSpPr/>
          <p:nvPr/>
        </p:nvSpPr>
        <p:spPr>
          <a:xfrm>
            <a:off x="1154880" y="304920"/>
            <a:ext cx="7056000" cy="767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99"/>
                </a:solidFill>
                <a:effectLst/>
                <a:uFillTx/>
                <a:latin typeface="Tahoma"/>
              </a:rPr>
              <a:t>From the list of issues facing Enron, please identify the top 5 </a:t>
            </a:r>
            <a:endParaRPr b="0" lang="en-US" sz="2000" strike="noStrike" u="none">
              <a:solidFill>
                <a:srgbClr val="000000"/>
              </a:solidFill>
              <a:effectLst/>
              <a:uFillTx/>
              <a:latin typeface="Times New Roman"/>
            </a:endParaRPr>
          </a:p>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99"/>
                </a:solidFill>
                <a:effectLst/>
                <a:uFillTx/>
                <a:latin typeface="Tahoma"/>
              </a:rPr>
              <a:t>that you think need to be addressed in the next 12 months.</a:t>
            </a:r>
            <a:endParaRPr b="0" lang="en-US" sz="2000" strike="noStrike" u="none">
              <a:solidFill>
                <a:srgbClr val="000000"/>
              </a:solidFill>
              <a:effectLst/>
              <a:uFillTx/>
              <a:latin typeface="Times New Roman"/>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7" name=""/>
          <p:cNvSpPr/>
          <p:nvPr/>
        </p:nvSpPr>
        <p:spPr>
          <a:xfrm>
            <a:off x="1219320" y="0"/>
            <a:ext cx="7792920" cy="1143000"/>
          </a:xfrm>
          <a:prstGeom prst="rect">
            <a:avLst/>
          </a:prstGeom>
          <a:no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Priority of Top 5 Employee Concerns</a:t>
            </a:r>
            <a:endParaRPr b="0" lang="en-US" sz="2800" strike="noStrike" u="none">
              <a:solidFill>
                <a:srgbClr val="000000"/>
              </a:solidFill>
              <a:effectLst/>
              <a:uFillTx/>
              <a:latin typeface="Times New Roman"/>
            </a:endParaRPr>
          </a:p>
        </p:txBody>
      </p:sp>
      <p:sp>
        <p:nvSpPr>
          <p:cNvPr id="98" name=""/>
          <p:cNvSpPr/>
          <p:nvPr/>
        </p:nvSpPr>
        <p:spPr>
          <a:xfrm>
            <a:off x="6400800" y="1158840"/>
            <a:ext cx="13716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NEXT STEPS    30 TO 60 DAYS</a:t>
            </a:r>
            <a:endParaRPr b="0" lang="en-US" sz="1200" strike="noStrike" u="none">
              <a:solidFill>
                <a:srgbClr val="000000"/>
              </a:solidFill>
              <a:effectLst/>
              <a:uFillTx/>
              <a:latin typeface="Times New Roman"/>
            </a:endParaRPr>
          </a:p>
        </p:txBody>
      </p:sp>
      <p:sp>
        <p:nvSpPr>
          <p:cNvPr id="99" name=""/>
          <p:cNvSpPr/>
          <p:nvPr/>
        </p:nvSpPr>
        <p:spPr>
          <a:xfrm>
            <a:off x="3657600" y="1158840"/>
            <a:ext cx="21337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IMMEDIATE ACTIONS NEXT WEEK</a:t>
            </a:r>
            <a:endParaRPr b="0" lang="en-US" sz="1200" strike="noStrike" u="none">
              <a:solidFill>
                <a:srgbClr val="000000"/>
              </a:solidFill>
              <a:effectLst/>
              <a:uFillTx/>
              <a:latin typeface="Times New Roman"/>
            </a:endParaRPr>
          </a:p>
        </p:txBody>
      </p:sp>
      <p:sp>
        <p:nvSpPr>
          <p:cNvPr id="100" name=""/>
          <p:cNvSpPr/>
          <p:nvPr/>
        </p:nvSpPr>
        <p:spPr>
          <a:xfrm>
            <a:off x="3505320" y="1600200"/>
            <a:ext cx="0" cy="52578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 name=""/>
          <p:cNvSpPr/>
          <p:nvPr/>
        </p:nvSpPr>
        <p:spPr>
          <a:xfrm>
            <a:off x="6248520" y="1600200"/>
            <a:ext cx="0" cy="52578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 name=""/>
          <p:cNvSpPr/>
          <p:nvPr/>
        </p:nvSpPr>
        <p:spPr>
          <a:xfrm>
            <a:off x="914400" y="1905120"/>
            <a:ext cx="7924680" cy="0"/>
          </a:xfrm>
          <a:prstGeom prst="line">
            <a:avLst/>
          </a:prstGeom>
          <a:ln cap="rnd" w="9360">
            <a:solidFill>
              <a:srgbClr val="00000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 name=""/>
          <p:cNvSpPr/>
          <p:nvPr/>
        </p:nvSpPr>
        <p:spPr>
          <a:xfrm>
            <a:off x="1065240" y="3352680"/>
            <a:ext cx="2514600" cy="143604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EMPLOYEE MORALE</a:t>
            </a:r>
            <a:endParaRPr b="0" lang="en-US" sz="1200" strike="noStrike" u="none">
              <a:solidFill>
                <a:srgbClr val="000000"/>
              </a:solidFill>
              <a:effectLst/>
              <a:uFillTx/>
              <a:latin typeface="Times New Roman"/>
            </a:endParaRPr>
          </a:p>
          <a:p>
            <a:pPr marL="457200" indent="-457200">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r>
              <a:rPr b="1" lang="en-US" sz="1000" strike="noStrike" u="none">
                <a:solidFill>
                  <a:srgbClr val="000000"/>
                </a:solidFill>
                <a:effectLst/>
                <a:uFillTx/>
                <a:latin typeface="Arial"/>
              </a:rPr>
              <a:t>- PRC</a:t>
            </a:r>
            <a:endParaRPr b="0" lang="en-US" sz="1000" strike="noStrike" u="none">
              <a:solidFill>
                <a:srgbClr val="000000"/>
              </a:solidFill>
              <a:effectLst/>
              <a:uFillTx/>
              <a:latin typeface="Times New Roman"/>
            </a:endParaRPr>
          </a:p>
          <a:p>
            <a:pPr marL="457200" indent="-457200">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 Stock Price</a:t>
            </a:r>
            <a:endParaRPr b="0" lang="en-US" sz="1000" strike="noStrike" u="none">
              <a:solidFill>
                <a:srgbClr val="000000"/>
              </a:solidFill>
              <a:effectLst/>
              <a:uFillTx/>
              <a:latin typeface="Times New Roman"/>
            </a:endParaRPr>
          </a:p>
          <a:p>
            <a:pPr marL="457200" indent="-457200">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 Integrity</a:t>
            </a:r>
            <a:endParaRPr b="0" lang="en-US" sz="1000" strike="noStrike" u="none">
              <a:solidFill>
                <a:srgbClr val="000000"/>
              </a:solidFill>
              <a:effectLst/>
              <a:uFillTx/>
              <a:latin typeface="Times New Roman"/>
            </a:endParaRPr>
          </a:p>
          <a:p>
            <a:pPr marL="457200" indent="-457200">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 Restructurings</a:t>
            </a:r>
            <a:endParaRPr b="0" lang="en-US" sz="1000" strike="noStrike" u="none">
              <a:solidFill>
                <a:srgbClr val="000000"/>
              </a:solidFill>
              <a:effectLst/>
              <a:uFillTx/>
              <a:latin typeface="Times New Roman"/>
            </a:endParaRPr>
          </a:p>
          <a:p>
            <a:pPr marL="457200" indent="-457200">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 WorkLife Issues</a:t>
            </a:r>
            <a:endParaRPr b="0" lang="en-US" sz="1000" strike="noStrike" u="none">
              <a:solidFill>
                <a:srgbClr val="000000"/>
              </a:solidFill>
              <a:effectLst/>
              <a:uFillTx/>
              <a:latin typeface="Times New Roman"/>
            </a:endParaRPr>
          </a:p>
        </p:txBody>
      </p:sp>
      <p:sp>
        <p:nvSpPr>
          <p:cNvPr id="104" name=""/>
          <p:cNvSpPr/>
          <p:nvPr/>
        </p:nvSpPr>
        <p:spPr>
          <a:xfrm>
            <a:off x="1065240" y="1630440"/>
            <a:ext cx="2514600" cy="27684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STOCK PRICE </a:t>
            </a:r>
            <a:endParaRPr b="0" lang="en-US" sz="1200" strike="noStrike" u="none">
              <a:solidFill>
                <a:srgbClr val="000000"/>
              </a:solidFill>
              <a:effectLst/>
              <a:uFillTx/>
              <a:latin typeface="Times New Roman"/>
            </a:endParaRPr>
          </a:p>
        </p:txBody>
      </p:sp>
      <p:sp>
        <p:nvSpPr>
          <p:cNvPr id="105" name=""/>
          <p:cNvSpPr/>
          <p:nvPr/>
        </p:nvSpPr>
        <p:spPr>
          <a:xfrm>
            <a:off x="1065240" y="1905120"/>
            <a:ext cx="2514600" cy="1125000"/>
          </a:xfrm>
          <a:prstGeom prst="rect">
            <a:avLst/>
          </a:prstGeom>
          <a:noFill/>
          <a:ln w="0">
            <a:noFill/>
          </a:ln>
        </p:spPr>
        <p:style>
          <a:lnRef idx="0"/>
          <a:fillRef idx="0"/>
          <a:effectRef idx="0"/>
          <a:fontRef idx="minor"/>
        </p:style>
        <p:txBody>
          <a:bodyPr lIns="90000" rIns="90000" tIns="46800" bIns="46800" anchor="t">
            <a:spAutoFit/>
          </a:bodyPr>
          <a:p>
            <a:pPr marL="290520" indent="-290520">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PRC</a:t>
            </a:r>
            <a:endParaRPr b="0" lang="en-US" sz="1200" strike="noStrike" u="none">
              <a:solidFill>
                <a:srgbClr val="000000"/>
              </a:solidFill>
              <a:effectLst/>
              <a:uFillTx/>
              <a:latin typeface="Times New Roman"/>
            </a:endParaRPr>
          </a:p>
          <a:p>
            <a:pPr marL="290520" indent="-290520">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 Forced ranking</a:t>
            </a:r>
            <a:endParaRPr b="0" lang="en-US" sz="1000" strike="noStrike" u="none">
              <a:solidFill>
                <a:srgbClr val="000000"/>
              </a:solidFill>
              <a:effectLst/>
              <a:uFillTx/>
              <a:latin typeface="Times New Roman"/>
            </a:endParaRPr>
          </a:p>
          <a:p>
            <a:pPr marL="290520" indent="-290520">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 Disclosure of rankings</a:t>
            </a:r>
            <a:endParaRPr b="0" lang="en-US" sz="1000" strike="noStrike" u="none">
              <a:solidFill>
                <a:srgbClr val="000000"/>
              </a:solidFill>
              <a:effectLst/>
              <a:uFillTx/>
              <a:latin typeface="Times New Roman"/>
            </a:endParaRPr>
          </a:p>
          <a:p>
            <a:pPr marL="290520" indent="-290520">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 Amount of time involved in process</a:t>
            </a:r>
            <a:endParaRPr b="0" lang="en-US" sz="1000" strike="noStrike" u="none">
              <a:solidFill>
                <a:srgbClr val="000000"/>
              </a:solidFill>
              <a:effectLst/>
              <a:uFillTx/>
              <a:latin typeface="Times New Roman"/>
            </a:endParaRPr>
          </a:p>
        </p:txBody>
      </p:sp>
      <p:sp>
        <p:nvSpPr>
          <p:cNvPr id="106" name=""/>
          <p:cNvSpPr/>
          <p:nvPr/>
        </p:nvSpPr>
        <p:spPr>
          <a:xfrm>
            <a:off x="1065240" y="4830840"/>
            <a:ext cx="2514600" cy="27684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EXTERNAL REPUTATION</a:t>
            </a:r>
            <a:endParaRPr b="0" lang="en-US" sz="1200" strike="noStrike" u="none">
              <a:solidFill>
                <a:srgbClr val="000000"/>
              </a:solidFill>
              <a:effectLst/>
              <a:uFillTx/>
              <a:latin typeface="Times New Roman"/>
            </a:endParaRPr>
          </a:p>
        </p:txBody>
      </p:sp>
      <p:sp>
        <p:nvSpPr>
          <p:cNvPr id="107" name=""/>
          <p:cNvSpPr/>
          <p:nvPr/>
        </p:nvSpPr>
        <p:spPr>
          <a:xfrm>
            <a:off x="1065240" y="5165640"/>
            <a:ext cx="2514600" cy="120420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INTEGRITY</a:t>
            </a:r>
            <a:endParaRPr b="0" lang="en-US" sz="1200" strike="noStrike" u="none">
              <a:solidFill>
                <a:srgbClr val="000000"/>
              </a:solidFill>
              <a:effectLst/>
              <a:uFillTx/>
              <a:latin typeface="Times New Roman"/>
            </a:endParaRPr>
          </a:p>
          <a:p>
            <a:pPr marL="457200" indent="-457200">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  Layoffs</a:t>
            </a:r>
            <a:endParaRPr b="0" lang="en-US" sz="1000" strike="noStrike" u="none">
              <a:solidFill>
                <a:srgbClr val="000000"/>
              </a:solidFill>
              <a:effectLst/>
              <a:uFillTx/>
              <a:latin typeface="Times New Roman"/>
            </a:endParaRPr>
          </a:p>
          <a:p>
            <a:pPr marL="457200" indent="-457200">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  Language</a:t>
            </a:r>
            <a:endParaRPr b="0" lang="en-US" sz="1000" strike="noStrike" u="none">
              <a:solidFill>
                <a:srgbClr val="000000"/>
              </a:solidFill>
              <a:effectLst/>
              <a:uFillTx/>
              <a:latin typeface="Times New Roman"/>
            </a:endParaRPr>
          </a:p>
          <a:p>
            <a:pPr marL="457200" indent="-457200">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  Leadership</a:t>
            </a:r>
            <a:endParaRPr b="0" lang="en-US" sz="1000" strike="noStrike" u="none">
              <a:solidFill>
                <a:srgbClr val="000000"/>
              </a:solidFill>
              <a:effectLst/>
              <a:uFillTx/>
              <a:latin typeface="Times New Roman"/>
            </a:endParaRPr>
          </a:p>
          <a:p>
            <a:pPr marL="457200" indent="-457200">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  Aggressive Accounting</a:t>
            </a:r>
            <a:endParaRPr b="0" lang="en-US" sz="1000" strike="noStrike" u="none">
              <a:solidFill>
                <a:srgbClr val="000000"/>
              </a:solidFill>
              <a:effectLst/>
              <a:uFillTx/>
              <a:latin typeface="Times New Roman"/>
            </a:endParaRPr>
          </a:p>
        </p:txBody>
      </p:sp>
      <p:sp>
        <p:nvSpPr>
          <p:cNvPr id="108" name=""/>
          <p:cNvSpPr/>
          <p:nvPr/>
        </p:nvSpPr>
        <p:spPr>
          <a:xfrm>
            <a:off x="914400" y="3352680"/>
            <a:ext cx="7924680" cy="0"/>
          </a:xfrm>
          <a:prstGeom prst="line">
            <a:avLst/>
          </a:prstGeom>
          <a:ln cap="rnd" w="9360">
            <a:solidFill>
              <a:srgbClr val="00000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 name=""/>
          <p:cNvSpPr/>
          <p:nvPr/>
        </p:nvSpPr>
        <p:spPr>
          <a:xfrm>
            <a:off x="914400" y="4800600"/>
            <a:ext cx="7924680" cy="0"/>
          </a:xfrm>
          <a:prstGeom prst="line">
            <a:avLst/>
          </a:prstGeom>
          <a:ln cap="rnd" w="9360">
            <a:solidFill>
              <a:srgbClr val="00000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 name=""/>
          <p:cNvSpPr/>
          <p:nvPr/>
        </p:nvSpPr>
        <p:spPr>
          <a:xfrm>
            <a:off x="3657600" y="1905120"/>
            <a:ext cx="2438280" cy="147924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Communicate that we will:</a:t>
            </a:r>
            <a:endParaRPr b="0" lang="en-US" sz="1000" strike="noStrike" u="none">
              <a:solidFill>
                <a:srgbClr val="000000"/>
              </a:solidFill>
              <a:effectLst/>
              <a:uFillTx/>
              <a:latin typeface="Times New Roman"/>
            </a:endParaRPr>
          </a:p>
          <a:p>
            <a:pPr lvl="1" marL="343080" indent="-11448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Eliminate preferred distribution</a:t>
            </a:r>
            <a:endParaRPr b="0" lang="en-US" sz="1000" strike="noStrike" u="none">
              <a:solidFill>
                <a:srgbClr val="000000"/>
              </a:solidFill>
              <a:effectLst/>
              <a:uFillTx/>
              <a:latin typeface="Times New Roman"/>
            </a:endParaRPr>
          </a:p>
          <a:p>
            <a:pPr lvl="1" marL="343080" indent="-11448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Disclose all rankings</a:t>
            </a:r>
            <a:endParaRPr b="0" lang="en-US" sz="1000" strike="noStrike" u="none">
              <a:solidFill>
                <a:srgbClr val="000000"/>
              </a:solidFill>
              <a:effectLst/>
              <a:uFillTx/>
              <a:latin typeface="Times New Roman"/>
            </a:endParaRPr>
          </a:p>
          <a:p>
            <a:pPr lvl="1" marL="343080" indent="-11448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Eliminate mid year PRC;           use for  feedback only</a:t>
            </a:r>
            <a:endParaRPr b="0" lang="en-US" sz="1000" strike="noStrike" u="none">
              <a:solidFill>
                <a:srgbClr val="000000"/>
              </a:solidFill>
              <a:effectLst/>
              <a:uFillTx/>
              <a:latin typeface="Times New Roman"/>
            </a:endParaRPr>
          </a:p>
          <a:p>
            <a:pPr lvl="1" marL="343080" indent="-11448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Rollout what “Excellence in performance” means</a:t>
            </a:r>
            <a:endParaRPr b="0" lang="en-US" sz="1000" strike="noStrike" u="none">
              <a:solidFill>
                <a:srgbClr val="000000"/>
              </a:solidFill>
              <a:effectLst/>
              <a:uFillTx/>
              <a:latin typeface="Times New Roman"/>
            </a:endParaRPr>
          </a:p>
        </p:txBody>
      </p:sp>
      <p:sp>
        <p:nvSpPr>
          <p:cNvPr id="111" name=""/>
          <p:cNvSpPr/>
          <p:nvPr/>
        </p:nvSpPr>
        <p:spPr>
          <a:xfrm>
            <a:off x="3657600" y="1660680"/>
            <a:ext cx="2133720" cy="24660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Koenig</a:t>
            </a:r>
            <a:endParaRPr b="0" lang="en-US" sz="1000" strike="noStrike" u="none">
              <a:solidFill>
                <a:srgbClr val="000000"/>
              </a:solidFill>
              <a:effectLst/>
              <a:uFillTx/>
              <a:latin typeface="Times New Roman"/>
            </a:endParaRPr>
          </a:p>
        </p:txBody>
      </p:sp>
      <p:sp>
        <p:nvSpPr>
          <p:cNvPr id="112" name=""/>
          <p:cNvSpPr/>
          <p:nvPr/>
        </p:nvSpPr>
        <p:spPr>
          <a:xfrm>
            <a:off x="3657600" y="5165640"/>
            <a:ext cx="2133720" cy="139428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Communicate that we will provide upper management with individual coaching</a:t>
            </a:r>
            <a:endParaRPr b="0" lang="en-US" sz="1000" strike="noStrike" u="none">
              <a:solidFill>
                <a:srgbClr val="000000"/>
              </a:solidFill>
              <a:effectLst/>
              <a:uFillTx/>
              <a:latin typeface="Times New Roman"/>
            </a:endParaRPr>
          </a:p>
          <a:p>
            <a:pPr marL="114480" indent="-11448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Communicate that promotion to VP and above will be handled separately from PRC with emphasis on leadership skills</a:t>
            </a:r>
            <a:endParaRPr b="0" lang="en-US" sz="1000" strike="noStrike" u="none">
              <a:solidFill>
                <a:srgbClr val="000000"/>
              </a:solidFill>
              <a:effectLst/>
              <a:uFillTx/>
              <a:latin typeface="Times New Roman"/>
            </a:endParaRPr>
          </a:p>
        </p:txBody>
      </p:sp>
      <p:sp>
        <p:nvSpPr>
          <p:cNvPr id="113" name=""/>
          <p:cNvSpPr/>
          <p:nvPr/>
        </p:nvSpPr>
        <p:spPr>
          <a:xfrm>
            <a:off x="3657600" y="3352680"/>
            <a:ext cx="2133720" cy="147348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Handle any future restructurings/layoffs outside of the PRC process</a:t>
            </a:r>
            <a:endParaRPr b="0" lang="en-US" sz="1000" strike="noStrike" u="none">
              <a:solidFill>
                <a:srgbClr val="000000"/>
              </a:solidFill>
              <a:effectLst/>
              <a:uFillTx/>
              <a:latin typeface="Times New Roman"/>
            </a:endParaRPr>
          </a:p>
          <a:p>
            <a:pPr marL="114480" indent="-11448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Announce the “pilot” Sabbatical program</a:t>
            </a:r>
            <a:endParaRPr b="0" lang="en-US" sz="1000" strike="noStrike" u="none">
              <a:solidFill>
                <a:srgbClr val="000000"/>
              </a:solidFill>
              <a:effectLst/>
              <a:uFillTx/>
              <a:latin typeface="Times New Roman"/>
            </a:endParaRPr>
          </a:p>
          <a:p>
            <a:pPr marL="114480" indent="-11448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Form employee focus groups to identify additional causes of morale issues</a:t>
            </a:r>
            <a:endParaRPr b="0" lang="en-US" sz="1000" strike="noStrike" u="none">
              <a:solidFill>
                <a:srgbClr val="000000"/>
              </a:solidFill>
              <a:effectLst/>
              <a:uFillTx/>
              <a:latin typeface="Times New Roman"/>
            </a:endParaRPr>
          </a:p>
        </p:txBody>
      </p:sp>
      <p:sp>
        <p:nvSpPr>
          <p:cNvPr id="114" name=""/>
          <p:cNvSpPr/>
          <p:nvPr/>
        </p:nvSpPr>
        <p:spPr>
          <a:xfrm>
            <a:off x="3657600" y="4830840"/>
            <a:ext cx="2133720" cy="24660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Kean</a:t>
            </a:r>
            <a:endParaRPr b="0" lang="en-US" sz="1000" strike="noStrike" u="none">
              <a:solidFill>
                <a:srgbClr val="000000"/>
              </a:solidFill>
              <a:effectLst/>
              <a:uFillTx/>
              <a:latin typeface="Times New Roman"/>
            </a:endParaRPr>
          </a:p>
        </p:txBody>
      </p:sp>
      <p:sp>
        <p:nvSpPr>
          <p:cNvPr id="115" name=""/>
          <p:cNvSpPr/>
          <p:nvPr/>
        </p:nvSpPr>
        <p:spPr>
          <a:xfrm>
            <a:off x="914400" y="5105520"/>
            <a:ext cx="7924680" cy="0"/>
          </a:xfrm>
          <a:prstGeom prst="line">
            <a:avLst/>
          </a:prstGeom>
          <a:ln cap="rnd" w="9360">
            <a:solidFill>
              <a:srgbClr val="00000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 name=""/>
          <p:cNvSpPr/>
          <p:nvPr/>
        </p:nvSpPr>
        <p:spPr>
          <a:xfrm>
            <a:off x="6400800" y="1905120"/>
            <a:ext cx="2133720" cy="147348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Look at Functional versus Business Unit reviews</a:t>
            </a:r>
            <a:endParaRPr b="0" lang="en-US" sz="1000" strike="noStrike" u="none">
              <a:solidFill>
                <a:srgbClr val="000000"/>
              </a:solidFill>
              <a:effectLst/>
              <a:uFillTx/>
              <a:latin typeface="Times New Roman"/>
            </a:endParaRPr>
          </a:p>
          <a:p>
            <a:pPr marL="114480" indent="-11448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Use employee committee to recommend changes to the non-commercial process</a:t>
            </a:r>
            <a:endParaRPr b="0" lang="en-US" sz="1000" strike="noStrike" u="none">
              <a:solidFill>
                <a:srgbClr val="000000"/>
              </a:solidFill>
              <a:effectLst/>
              <a:uFillTx/>
              <a:latin typeface="Times New Roman"/>
            </a:endParaRPr>
          </a:p>
          <a:p>
            <a:pPr marL="114480" indent="-11448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Review VP PRC committee to insure adequate representation</a:t>
            </a:r>
            <a:endParaRPr b="0" lang="en-US" sz="1000" strike="noStrike" u="none">
              <a:solidFill>
                <a:srgbClr val="000000"/>
              </a:solidFill>
              <a:effectLst/>
              <a:uFillTx/>
              <a:latin typeface="Times New Roman"/>
            </a:endParaRPr>
          </a:p>
        </p:txBody>
      </p:sp>
      <p:sp>
        <p:nvSpPr>
          <p:cNvPr id="117" name=""/>
          <p:cNvSpPr/>
          <p:nvPr/>
        </p:nvSpPr>
        <p:spPr>
          <a:xfrm>
            <a:off x="6400800" y="1660680"/>
            <a:ext cx="2133720" cy="24660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Koenig</a:t>
            </a:r>
            <a:endParaRPr b="0" lang="en-US" sz="1000" strike="noStrike" u="none">
              <a:solidFill>
                <a:srgbClr val="000000"/>
              </a:solidFill>
              <a:effectLst/>
              <a:uFillTx/>
              <a:latin typeface="Times New Roman"/>
            </a:endParaRPr>
          </a:p>
        </p:txBody>
      </p:sp>
      <p:sp>
        <p:nvSpPr>
          <p:cNvPr id="118" name=""/>
          <p:cNvSpPr/>
          <p:nvPr/>
        </p:nvSpPr>
        <p:spPr>
          <a:xfrm>
            <a:off x="6400800" y="5165640"/>
            <a:ext cx="2362320" cy="132084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Identify List of Management Committee </a:t>
            </a:r>
            <a:r>
              <a:rPr b="1" i="1" lang="en-US" sz="1000" strike="noStrike" u="none">
                <a:solidFill>
                  <a:srgbClr val="000000"/>
                </a:solidFill>
                <a:effectLst/>
                <a:uFillTx/>
                <a:latin typeface="Arial"/>
              </a:rPr>
              <a:t>Must Do’s</a:t>
            </a:r>
            <a:endParaRPr b="0" lang="en-US" sz="1000" strike="noStrike" u="none">
              <a:solidFill>
                <a:srgbClr val="000000"/>
              </a:solidFill>
              <a:effectLst/>
              <a:uFillTx/>
              <a:latin typeface="Times New Roman"/>
            </a:endParaRPr>
          </a:p>
          <a:p>
            <a:pPr marL="114480" indent="-11448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Identify incentives to encourage leadership skills in upper management</a:t>
            </a:r>
            <a:endParaRPr b="0" lang="en-US" sz="1000" strike="noStrike" u="none">
              <a:solidFill>
                <a:srgbClr val="000000"/>
              </a:solidFill>
              <a:effectLst/>
              <a:uFillTx/>
              <a:latin typeface="Times New Roman"/>
            </a:endParaRPr>
          </a:p>
          <a:p>
            <a:pPr marL="114480" indent="-11448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Share w/ employees how we make money</a:t>
            </a:r>
            <a:endParaRPr b="0" lang="en-US" sz="1000" strike="noStrike" u="none">
              <a:solidFill>
                <a:srgbClr val="000000"/>
              </a:solidFill>
              <a:effectLst/>
              <a:uFillTx/>
              <a:latin typeface="Times New Roman"/>
            </a:endParaRPr>
          </a:p>
        </p:txBody>
      </p:sp>
      <p:sp>
        <p:nvSpPr>
          <p:cNvPr id="119" name=""/>
          <p:cNvSpPr/>
          <p:nvPr/>
        </p:nvSpPr>
        <p:spPr>
          <a:xfrm>
            <a:off x="6400800" y="3352680"/>
            <a:ext cx="2286000" cy="147924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Gather info from Focus groups and implement actions to address issues such as:</a:t>
            </a:r>
            <a:endParaRPr b="0" lang="en-US" sz="1000" strike="noStrike" u="none">
              <a:solidFill>
                <a:srgbClr val="000000"/>
              </a:solidFill>
              <a:effectLst/>
              <a:uFillTx/>
              <a:latin typeface="Times New Roman"/>
            </a:endParaRPr>
          </a:p>
          <a:p>
            <a:pPr lvl="1" marL="343080" indent="-11448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Teleworking</a:t>
            </a:r>
            <a:endParaRPr b="0" lang="en-US" sz="1000" strike="noStrike" u="none">
              <a:solidFill>
                <a:srgbClr val="000000"/>
              </a:solidFill>
              <a:effectLst/>
              <a:uFillTx/>
              <a:latin typeface="Times New Roman"/>
            </a:endParaRPr>
          </a:p>
          <a:p>
            <a:pPr lvl="1" marL="343080" indent="-11448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Flexible Work Arrangements</a:t>
            </a:r>
            <a:endParaRPr b="0" lang="en-US" sz="1000" strike="noStrike" u="none">
              <a:solidFill>
                <a:srgbClr val="000000"/>
              </a:solidFill>
              <a:effectLst/>
              <a:uFillTx/>
              <a:latin typeface="Times New Roman"/>
            </a:endParaRPr>
          </a:p>
          <a:p>
            <a:pPr lvl="1" marL="343080" indent="-11448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More vacation</a:t>
            </a:r>
            <a:endParaRPr b="0" lang="en-US" sz="1000" strike="noStrike" u="none">
              <a:solidFill>
                <a:srgbClr val="000000"/>
              </a:solidFill>
              <a:effectLst/>
              <a:uFillTx/>
              <a:latin typeface="Times New Roman"/>
            </a:endParaRPr>
          </a:p>
          <a:p>
            <a:pPr lvl="1" marL="343080" indent="-11448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Flexible Fridays</a:t>
            </a:r>
            <a:endParaRPr b="0" lang="en-US" sz="1000" strike="noStrike" u="none">
              <a:solidFill>
                <a:srgbClr val="000000"/>
              </a:solidFill>
              <a:effectLst/>
              <a:uFillTx/>
              <a:latin typeface="Times New Roman"/>
            </a:endParaRPr>
          </a:p>
        </p:txBody>
      </p:sp>
      <p:sp>
        <p:nvSpPr>
          <p:cNvPr id="120" name=""/>
          <p:cNvSpPr/>
          <p:nvPr/>
        </p:nvSpPr>
        <p:spPr>
          <a:xfrm>
            <a:off x="6400800" y="4830840"/>
            <a:ext cx="2133720" cy="24660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Kean</a:t>
            </a:r>
            <a:endParaRPr b="0" lang="en-US" sz="1000" strike="noStrike" u="none">
              <a:solidFill>
                <a:srgbClr val="000000"/>
              </a:solidFill>
              <a:effectLst/>
              <a:uFillTx/>
              <a:latin typeface="Times New Roman"/>
            </a:endParaRPr>
          </a:p>
        </p:txBody>
      </p:sp>
      <p:sp>
        <p:nvSpPr>
          <p:cNvPr id="121" name=""/>
          <p:cNvSpPr/>
          <p:nvPr/>
        </p:nvSpPr>
        <p:spPr>
          <a:xfrm>
            <a:off x="1523880" y="1249200"/>
            <a:ext cx="12193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ISSUES</a:t>
            </a:r>
            <a:endParaRPr b="0" lang="en-US" sz="1200" strike="noStrike" u="none">
              <a:solidFill>
                <a:srgbClr val="000000"/>
              </a:solidFill>
              <a:effectLst/>
              <a:uFillTx/>
              <a:latin typeface="Times New Roman"/>
            </a:endParaRPr>
          </a:p>
        </p:txBody>
      </p:sp>
      <p:sp>
        <p:nvSpPr>
          <p:cNvPr id="122" name=""/>
          <p:cNvSpPr/>
          <p:nvPr/>
        </p:nvSpPr>
        <p:spPr>
          <a:xfrm>
            <a:off x="914400" y="1600200"/>
            <a:ext cx="7924680" cy="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3" name=""/>
          <p:cNvSpPr/>
          <p:nvPr/>
        </p:nvSpPr>
        <p:spPr>
          <a:xfrm>
            <a:off x="1219320" y="0"/>
            <a:ext cx="7792920" cy="1143000"/>
          </a:xfrm>
          <a:prstGeom prst="rect">
            <a:avLst/>
          </a:prstGeom>
          <a:no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Things People Like About Working @ Enron</a:t>
            </a:r>
            <a:endParaRPr b="0" lang="en-US" sz="2800" strike="noStrike" u="none">
              <a:solidFill>
                <a:srgbClr val="000000"/>
              </a:solidFill>
              <a:effectLst/>
              <a:uFillTx/>
              <a:latin typeface="Times New Roman"/>
            </a:endParaRPr>
          </a:p>
        </p:txBody>
      </p:sp>
      <p:grpSp>
        <p:nvGrpSpPr>
          <p:cNvPr id="124" name=""/>
          <p:cNvGrpSpPr/>
          <p:nvPr/>
        </p:nvGrpSpPr>
        <p:grpSpPr>
          <a:xfrm>
            <a:off x="990720" y="2209680"/>
            <a:ext cx="7543800" cy="3112560"/>
            <a:chOff x="990720" y="2209680"/>
            <a:chExt cx="7543800" cy="3112560"/>
          </a:xfrm>
        </p:grpSpPr>
        <p:grpSp>
          <p:nvGrpSpPr>
            <p:cNvPr id="125" name=""/>
            <p:cNvGrpSpPr/>
            <p:nvPr/>
          </p:nvGrpSpPr>
          <p:grpSpPr>
            <a:xfrm>
              <a:off x="990720" y="4051440"/>
              <a:ext cx="7543800" cy="369360"/>
              <a:chOff x="990720" y="4051440"/>
              <a:chExt cx="7543800" cy="369360"/>
            </a:xfrm>
          </p:grpSpPr>
          <p:sp>
            <p:nvSpPr>
              <p:cNvPr id="126" name=""/>
              <p:cNvSpPr/>
              <p:nvPr/>
            </p:nvSpPr>
            <p:spPr>
              <a:xfrm>
                <a:off x="990720" y="4083120"/>
                <a:ext cx="167616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Accountability</a:t>
                </a:r>
                <a:endParaRPr b="0" lang="en-US" sz="1600" strike="noStrike" u="none">
                  <a:solidFill>
                    <a:srgbClr val="000000"/>
                  </a:solidFill>
                  <a:effectLst/>
                  <a:uFillTx/>
                  <a:latin typeface="Times New Roman"/>
                </a:endParaRPr>
              </a:p>
            </p:txBody>
          </p:sp>
          <p:sp>
            <p:nvSpPr>
              <p:cNvPr id="127" name=""/>
              <p:cNvSpPr/>
              <p:nvPr/>
            </p:nvSpPr>
            <p:spPr>
              <a:xfrm>
                <a:off x="3200400" y="4051440"/>
                <a:ext cx="251460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Being Empowered</a:t>
                </a:r>
                <a:endParaRPr b="0" lang="en-US" sz="1600" strike="noStrike" u="none">
                  <a:solidFill>
                    <a:srgbClr val="000000"/>
                  </a:solidFill>
                  <a:effectLst/>
                  <a:uFillTx/>
                  <a:latin typeface="Times New Roman"/>
                </a:endParaRPr>
              </a:p>
            </p:txBody>
          </p:sp>
          <p:sp>
            <p:nvSpPr>
              <p:cNvPr id="128" name=""/>
              <p:cNvSpPr/>
              <p:nvPr/>
            </p:nvSpPr>
            <p:spPr>
              <a:xfrm>
                <a:off x="5334120" y="4051440"/>
                <a:ext cx="320040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Working for a Great Company</a:t>
                </a:r>
                <a:endParaRPr b="0" lang="en-US" sz="1600" strike="noStrike" u="none">
                  <a:solidFill>
                    <a:srgbClr val="000000"/>
                  </a:solidFill>
                  <a:effectLst/>
                  <a:uFillTx/>
                  <a:latin typeface="Times New Roman"/>
                </a:endParaRPr>
              </a:p>
            </p:txBody>
          </p:sp>
        </p:grpSp>
        <p:grpSp>
          <p:nvGrpSpPr>
            <p:cNvPr id="129" name=""/>
            <p:cNvGrpSpPr/>
            <p:nvPr/>
          </p:nvGrpSpPr>
          <p:grpSpPr>
            <a:xfrm>
              <a:off x="990720" y="3124080"/>
              <a:ext cx="7543800" cy="369360"/>
              <a:chOff x="990720" y="3124080"/>
              <a:chExt cx="7543800" cy="369360"/>
            </a:xfrm>
          </p:grpSpPr>
          <p:sp>
            <p:nvSpPr>
              <p:cNvPr id="130" name=""/>
              <p:cNvSpPr/>
              <p:nvPr/>
            </p:nvSpPr>
            <p:spPr>
              <a:xfrm>
                <a:off x="990720" y="3155760"/>
                <a:ext cx="160020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 People</a:t>
                </a:r>
                <a:endParaRPr b="0" lang="en-US" sz="1600" strike="noStrike" u="none">
                  <a:solidFill>
                    <a:srgbClr val="000000"/>
                  </a:solidFill>
                  <a:effectLst/>
                  <a:uFillTx/>
                  <a:latin typeface="Times New Roman"/>
                </a:endParaRPr>
              </a:p>
            </p:txBody>
          </p:sp>
          <p:sp>
            <p:nvSpPr>
              <p:cNvPr id="131" name=""/>
              <p:cNvSpPr/>
              <p:nvPr/>
            </p:nvSpPr>
            <p:spPr>
              <a:xfrm>
                <a:off x="5334120" y="3124080"/>
                <a:ext cx="320040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Culture – Anything is Possible</a:t>
                </a:r>
                <a:endParaRPr b="0" lang="en-US" sz="1600" strike="noStrike" u="none">
                  <a:solidFill>
                    <a:srgbClr val="000000"/>
                  </a:solidFill>
                  <a:effectLst/>
                  <a:uFillTx/>
                  <a:latin typeface="Times New Roman"/>
                </a:endParaRPr>
              </a:p>
            </p:txBody>
          </p:sp>
          <p:sp>
            <p:nvSpPr>
              <p:cNvPr id="132" name=""/>
              <p:cNvSpPr/>
              <p:nvPr/>
            </p:nvSpPr>
            <p:spPr>
              <a:xfrm>
                <a:off x="3200400" y="3155760"/>
                <a:ext cx="16765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Excellence</a:t>
                </a:r>
                <a:endParaRPr b="0" lang="en-US" sz="1600" strike="noStrike" u="none">
                  <a:solidFill>
                    <a:srgbClr val="000000"/>
                  </a:solidFill>
                  <a:effectLst/>
                  <a:uFillTx/>
                  <a:latin typeface="Times New Roman"/>
                </a:endParaRPr>
              </a:p>
            </p:txBody>
          </p:sp>
        </p:grpSp>
        <p:grpSp>
          <p:nvGrpSpPr>
            <p:cNvPr id="133" name=""/>
            <p:cNvGrpSpPr/>
            <p:nvPr/>
          </p:nvGrpSpPr>
          <p:grpSpPr>
            <a:xfrm>
              <a:off x="990720" y="4952880"/>
              <a:ext cx="6019560" cy="369360"/>
              <a:chOff x="990720" y="4952880"/>
              <a:chExt cx="6019560" cy="369360"/>
            </a:xfrm>
          </p:grpSpPr>
          <p:sp>
            <p:nvSpPr>
              <p:cNvPr id="134" name=""/>
              <p:cNvSpPr/>
              <p:nvPr/>
            </p:nvSpPr>
            <p:spPr>
              <a:xfrm>
                <a:off x="990720" y="4984560"/>
                <a:ext cx="167616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Compensation</a:t>
                </a:r>
                <a:endParaRPr b="0" lang="en-US" sz="1600" strike="noStrike" u="none">
                  <a:solidFill>
                    <a:srgbClr val="000000"/>
                  </a:solidFill>
                  <a:effectLst/>
                  <a:uFillTx/>
                  <a:latin typeface="Times New Roman"/>
                </a:endParaRPr>
              </a:p>
            </p:txBody>
          </p:sp>
          <p:sp>
            <p:nvSpPr>
              <p:cNvPr id="135" name=""/>
              <p:cNvSpPr/>
              <p:nvPr/>
            </p:nvSpPr>
            <p:spPr>
              <a:xfrm>
                <a:off x="3200400" y="4952880"/>
                <a:ext cx="16765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Benefits</a:t>
                </a:r>
                <a:endParaRPr b="0" lang="en-US" sz="1600" strike="noStrike" u="none">
                  <a:solidFill>
                    <a:srgbClr val="000000"/>
                  </a:solidFill>
                  <a:effectLst/>
                  <a:uFillTx/>
                  <a:latin typeface="Times New Roman"/>
                </a:endParaRPr>
              </a:p>
            </p:txBody>
          </p:sp>
          <p:sp>
            <p:nvSpPr>
              <p:cNvPr id="136" name=""/>
              <p:cNvSpPr/>
              <p:nvPr/>
            </p:nvSpPr>
            <p:spPr>
              <a:xfrm>
                <a:off x="5334120" y="4952880"/>
                <a:ext cx="167616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Freedom</a:t>
                </a:r>
                <a:endParaRPr b="0" lang="en-US" sz="1600" strike="noStrike" u="none">
                  <a:solidFill>
                    <a:srgbClr val="000000"/>
                  </a:solidFill>
                  <a:effectLst/>
                  <a:uFillTx/>
                  <a:latin typeface="Times New Roman"/>
                </a:endParaRPr>
              </a:p>
            </p:txBody>
          </p:sp>
        </p:grpSp>
        <p:grpSp>
          <p:nvGrpSpPr>
            <p:cNvPr id="137" name=""/>
            <p:cNvGrpSpPr/>
            <p:nvPr/>
          </p:nvGrpSpPr>
          <p:grpSpPr>
            <a:xfrm>
              <a:off x="990720" y="2209680"/>
              <a:ext cx="7543800" cy="337680"/>
              <a:chOff x="990720" y="2209680"/>
              <a:chExt cx="7543800" cy="337680"/>
            </a:xfrm>
          </p:grpSpPr>
          <p:sp>
            <p:nvSpPr>
              <p:cNvPr id="138" name=""/>
              <p:cNvSpPr/>
              <p:nvPr/>
            </p:nvSpPr>
            <p:spPr>
              <a:xfrm>
                <a:off x="990720" y="2209680"/>
                <a:ext cx="152388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Ken’s Back</a:t>
                </a:r>
                <a:endParaRPr b="0" lang="en-US" sz="1600" strike="noStrike" u="none">
                  <a:solidFill>
                    <a:srgbClr val="000000"/>
                  </a:solidFill>
                  <a:effectLst/>
                  <a:uFillTx/>
                  <a:latin typeface="Times New Roman"/>
                </a:endParaRPr>
              </a:p>
            </p:txBody>
          </p:sp>
          <p:sp>
            <p:nvSpPr>
              <p:cNvPr id="139" name=""/>
              <p:cNvSpPr/>
              <p:nvPr/>
            </p:nvSpPr>
            <p:spPr>
              <a:xfrm>
                <a:off x="5334120" y="2209680"/>
                <a:ext cx="320040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 Opportunities</a:t>
                </a:r>
                <a:endParaRPr b="0" lang="en-US" sz="1600" strike="noStrike" u="none">
                  <a:solidFill>
                    <a:srgbClr val="000000"/>
                  </a:solidFill>
                  <a:effectLst/>
                  <a:uFillTx/>
                  <a:latin typeface="Times New Roman"/>
                </a:endParaRPr>
              </a:p>
            </p:txBody>
          </p:sp>
          <p:sp>
            <p:nvSpPr>
              <p:cNvPr id="140" name=""/>
              <p:cNvSpPr/>
              <p:nvPr/>
            </p:nvSpPr>
            <p:spPr>
              <a:xfrm>
                <a:off x="3200400" y="2209680"/>
                <a:ext cx="16765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Energy Level</a:t>
                </a:r>
                <a:endParaRPr b="0" lang="en-US" sz="1600" strike="noStrike" u="none">
                  <a:solidFill>
                    <a:srgbClr val="000000"/>
                  </a:solidFill>
                  <a:effectLst/>
                  <a:uFillTx/>
                  <a:latin typeface="Times New Roman"/>
                </a:endParaRPr>
              </a:p>
            </p:txBody>
          </p:sp>
        </p:grpSp>
      </p:gr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41" name=""/>
          <p:cNvGraphicFramePr/>
          <p:nvPr/>
        </p:nvGraphicFramePr>
        <p:xfrm>
          <a:off x="1905120" y="5638680"/>
          <a:ext cx="6097320" cy="4068720"/>
        </p:xfrm>
        <a:graphic>
          <a:graphicData uri="http://schemas.openxmlformats.org/presentationml/2006/ole">
            <p:oleObj r:id="rId1" spid="">
              <p:embed/>
              <p:pic>
                <p:nvPicPr>
                  <p:cNvPr id="142" name="" descr=""/>
                  <p:cNvPicPr/>
                  <p:nvPr/>
                </p:nvPicPr>
                <p:blipFill>
                  <a:blip r:embed="rId2"/>
                  <a:stretch/>
                </p:blipFill>
                <p:spPr>
                  <a:xfrm>
                    <a:off x="1905120" y="5638680"/>
                    <a:ext cx="6097320" cy="4068720"/>
                  </a:xfrm>
                  <a:prstGeom prst="rect">
                    <a:avLst/>
                  </a:prstGeom>
                  <a:noFill/>
                  <a:ln w="0">
                    <a:noFill/>
                  </a:ln>
                </p:spPr>
              </p:pic>
            </p:oleObj>
          </a:graphicData>
        </a:graphic>
      </p:graphicFrame>
      <p:sp>
        <p:nvSpPr>
          <p:cNvPr id="143" name=""/>
          <p:cNvSpPr/>
          <p:nvPr/>
        </p:nvSpPr>
        <p:spPr>
          <a:xfrm>
            <a:off x="1219320" y="0"/>
            <a:ext cx="7792920" cy="1143000"/>
          </a:xfrm>
          <a:prstGeom prst="rect">
            <a:avLst/>
          </a:prstGeom>
          <a:no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Next Steps</a:t>
            </a:r>
            <a:endParaRPr b="0" lang="en-US" sz="2800" strike="noStrike" u="none">
              <a:solidFill>
                <a:srgbClr val="000000"/>
              </a:solidFill>
              <a:effectLst/>
              <a:uFillTx/>
              <a:latin typeface="Times New Roman"/>
            </a:endParaRPr>
          </a:p>
        </p:txBody>
      </p:sp>
      <p:sp>
        <p:nvSpPr>
          <p:cNvPr id="144" name=""/>
          <p:cNvSpPr/>
          <p:nvPr/>
        </p:nvSpPr>
        <p:spPr>
          <a:xfrm>
            <a:off x="1523880" y="1676520"/>
            <a:ext cx="7239240" cy="708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ea typeface="Times New Roman"/>
              </a:rPr>
              <a:t>Send out employee communication next week regarding survey results</a:t>
            </a:r>
            <a:endParaRPr b="0" lang="en-US" sz="1600" strike="noStrike" u="none">
              <a:solidFill>
                <a:srgbClr val="000000"/>
              </a:solidFill>
              <a:effectLst/>
              <a:uFillTx/>
              <a:latin typeface="Times New Roman"/>
            </a:endParaRPr>
          </a:p>
          <a:p>
            <a:pPr lvl="1" marL="687240" indent="-230040">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ea typeface="Times New Roman"/>
              </a:rPr>
              <a:t>Identify Top 5 issues and what we are doing immediately</a:t>
            </a:r>
            <a:endParaRPr b="0" lang="en-US" sz="1600" strike="noStrike" u="none">
              <a:solidFill>
                <a:srgbClr val="000000"/>
              </a:solidFill>
              <a:effectLst/>
              <a:uFillTx/>
              <a:latin typeface="Times New Roman"/>
            </a:endParaRPr>
          </a:p>
        </p:txBody>
      </p:sp>
      <p:sp>
        <p:nvSpPr>
          <p:cNvPr id="145" name=""/>
          <p:cNvSpPr/>
          <p:nvPr/>
        </p:nvSpPr>
        <p:spPr>
          <a:xfrm>
            <a:off x="1523880" y="3581280"/>
            <a:ext cx="7010640" cy="662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ea typeface="Times New Roman"/>
              </a:rPr>
              <a:t>Develop Employee Focus Groups to continue dialogue</a:t>
            </a:r>
            <a:endParaRPr b="0" lang="en-US" sz="16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ea typeface="Times New Roman"/>
              </a:rPr>
              <a:t>(Current Culture Committee to facilitate Focus Groups to get Employee Feedback)</a:t>
            </a:r>
            <a:endParaRPr b="0" lang="en-US" sz="1400" strike="noStrike" u="none">
              <a:solidFill>
                <a:srgbClr val="000000"/>
              </a:solidFill>
              <a:effectLst/>
              <a:uFillTx/>
              <a:latin typeface="Times New Roman"/>
            </a:endParaRPr>
          </a:p>
        </p:txBody>
      </p:sp>
      <p:sp>
        <p:nvSpPr>
          <p:cNvPr id="146" name=""/>
          <p:cNvSpPr/>
          <p:nvPr/>
        </p:nvSpPr>
        <p:spPr>
          <a:xfrm>
            <a:off x="1523880" y="2635200"/>
            <a:ext cx="701064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ea typeface="Times New Roman"/>
              </a:rPr>
              <a:t>Start working 30 – 60 Day Action Plan</a:t>
            </a:r>
            <a:endParaRPr b="0" lang="en-US" sz="1600" strike="noStrike" u="none">
              <a:solidFill>
                <a:srgbClr val="000000"/>
              </a:solidFill>
              <a:effectLst/>
              <a:uFillTx/>
              <a:latin typeface="Times New Roman"/>
            </a:endParaRPr>
          </a:p>
        </p:txBody>
      </p:sp>
      <p:pic>
        <p:nvPicPr>
          <p:cNvPr id="147" name="BD10264_" descr=""/>
          <p:cNvPicPr/>
          <p:nvPr/>
        </p:nvPicPr>
        <p:blipFill>
          <a:blip r:embed="rId3"/>
          <a:stretch/>
        </p:blipFill>
        <p:spPr>
          <a:xfrm>
            <a:off x="1143000" y="1733400"/>
            <a:ext cx="171360" cy="171720"/>
          </a:xfrm>
          <a:prstGeom prst="rect">
            <a:avLst/>
          </a:prstGeom>
          <a:solidFill>
            <a:srgbClr val="3333cc"/>
          </a:solidFill>
          <a:ln w="0">
            <a:noFill/>
          </a:ln>
        </p:spPr>
      </p:pic>
      <p:pic>
        <p:nvPicPr>
          <p:cNvPr id="148" name="BD10264_" descr=""/>
          <p:cNvPicPr/>
          <p:nvPr/>
        </p:nvPicPr>
        <p:blipFill>
          <a:blip r:embed="rId4"/>
          <a:stretch/>
        </p:blipFill>
        <p:spPr>
          <a:xfrm>
            <a:off x="1143000" y="2724120"/>
            <a:ext cx="171360" cy="171360"/>
          </a:xfrm>
          <a:prstGeom prst="rect">
            <a:avLst/>
          </a:prstGeom>
          <a:solidFill>
            <a:srgbClr val="ffcf01"/>
          </a:solidFill>
          <a:ln w="0">
            <a:noFill/>
          </a:ln>
        </p:spPr>
      </p:pic>
      <p:pic>
        <p:nvPicPr>
          <p:cNvPr id="149" name="BD10264_" descr=""/>
          <p:cNvPicPr/>
          <p:nvPr/>
        </p:nvPicPr>
        <p:blipFill>
          <a:blip r:embed="rId5"/>
          <a:stretch/>
        </p:blipFill>
        <p:spPr>
          <a:xfrm>
            <a:off x="1143000" y="3703680"/>
            <a:ext cx="171360" cy="171360"/>
          </a:xfrm>
          <a:prstGeom prst="rect">
            <a:avLst/>
          </a:prstGeom>
          <a:solidFill>
            <a:srgbClr val="33ccff"/>
          </a:solidFill>
          <a:ln w="0">
            <a:noFill/>
          </a:ln>
        </p:spPr>
      </p:pic>
      <p:grpSp>
        <p:nvGrpSpPr>
          <p:cNvPr id="150" name=""/>
          <p:cNvGrpSpPr/>
          <p:nvPr/>
        </p:nvGrpSpPr>
        <p:grpSpPr>
          <a:xfrm>
            <a:off x="1143000" y="4560840"/>
            <a:ext cx="7391520" cy="337680"/>
            <a:chOff x="1143000" y="4560840"/>
            <a:chExt cx="7391520" cy="337680"/>
          </a:xfrm>
        </p:grpSpPr>
        <p:sp>
          <p:nvSpPr>
            <p:cNvPr id="151" name=""/>
            <p:cNvSpPr/>
            <p:nvPr/>
          </p:nvSpPr>
          <p:spPr>
            <a:xfrm>
              <a:off x="1523880" y="4560840"/>
              <a:ext cx="701064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ea typeface="Times New Roman"/>
                </a:rPr>
                <a:t>Survey again in March</a:t>
              </a:r>
              <a:endParaRPr b="0" lang="en-US" sz="1600" strike="noStrike" u="none">
                <a:solidFill>
                  <a:srgbClr val="000000"/>
                </a:solidFill>
                <a:effectLst/>
                <a:uFillTx/>
                <a:latin typeface="Times New Roman"/>
              </a:endParaRPr>
            </a:p>
          </p:txBody>
        </p:sp>
        <p:pic>
          <p:nvPicPr>
            <p:cNvPr id="152" name="BD10264_" descr=""/>
            <p:cNvPicPr/>
            <p:nvPr/>
          </p:nvPicPr>
          <p:blipFill>
            <a:blip r:embed="rId6"/>
            <a:stretch/>
          </p:blipFill>
          <p:spPr>
            <a:xfrm>
              <a:off x="1143000" y="4694040"/>
              <a:ext cx="171360" cy="171720"/>
            </a:xfrm>
            <a:prstGeom prst="rect">
              <a:avLst/>
            </a:prstGeom>
            <a:solidFill>
              <a:srgbClr val="008000"/>
            </a:solidFill>
            <a:ln w="0">
              <a:noFill/>
            </a:ln>
          </p:spPr>
        </p:pic>
      </p:gr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3788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2001-04-02T16:33:49Z</dcterms:created>
  <dc:creator>kaylaruiz</dc:creator>
  <dc:description/>
  <dc:language>en-US</dc:language>
  <cp:lastModifiedBy>Hilda Bourgeois-Galloway</cp:lastModifiedBy>
  <cp:lastPrinted>2001-09-06T17:35:51Z</cp:lastPrinted>
  <dcterms:modified xsi:type="dcterms:W3CDTF">2001-09-07T10:59:31Z</dcterms:modified>
  <cp:revision>364</cp:revision>
  <dc:subject/>
  <dc:title>PowerPoint Presentation</dc:title>
</cp:coreProperties>
</file>