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6A3145B-DF7E-4FED-9A61-86AA07739571}"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4525B46-03F6-41E5-A08F-276E5F37101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1600200" y="228240"/>
            <a:ext cx="586728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Sun Devil Pipeline L.P.</a:t>
            </a:r>
            <a:endParaRPr b="0" lang="en-US" sz="2000" strike="noStrike" u="none">
              <a:solidFill>
                <a:srgbClr val="000000"/>
              </a:solidFill>
              <a:effectLst/>
              <a:uFillTx/>
              <a:latin typeface="Times New Roman"/>
            </a:endParaRPr>
          </a:p>
        </p:txBody>
      </p:sp>
      <p:sp>
        <p:nvSpPr>
          <p:cNvPr id="7" name=""/>
          <p:cNvSpPr/>
          <p:nvPr/>
        </p:nvSpPr>
        <p:spPr>
          <a:xfrm>
            <a:off x="838080" y="3124080"/>
            <a:ext cx="1295640" cy="6098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Shippers</a:t>
            </a:r>
            <a:endParaRPr b="0" lang="en-US" sz="1600" strike="noStrike" u="none">
              <a:solidFill>
                <a:srgbClr val="000000"/>
              </a:solidFill>
              <a:effectLst/>
              <a:uFillTx/>
              <a:latin typeface="Times New Roman"/>
            </a:endParaRPr>
          </a:p>
        </p:txBody>
      </p:sp>
      <p:sp>
        <p:nvSpPr>
          <p:cNvPr id="8" name=""/>
          <p:cNvSpPr/>
          <p:nvPr/>
        </p:nvSpPr>
        <p:spPr>
          <a:xfrm>
            <a:off x="3505320" y="2438280"/>
            <a:ext cx="1295280" cy="182880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Transwestern</a:t>
            </a:r>
            <a:endParaRPr b="0" lang="en-US" sz="1600" strike="noStrike" u="none">
              <a:solidFill>
                <a:srgbClr val="000000"/>
              </a:solidFill>
              <a:effectLst/>
              <a:uFillTx/>
              <a:latin typeface="Times New Roman"/>
            </a:endParaRPr>
          </a:p>
        </p:txBody>
      </p:sp>
      <p:sp>
        <p:nvSpPr>
          <p:cNvPr id="9" name=""/>
          <p:cNvSpPr/>
          <p:nvPr/>
        </p:nvSpPr>
        <p:spPr>
          <a:xfrm>
            <a:off x="6400800" y="2438280"/>
            <a:ext cx="1295280" cy="182880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Sun Devil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Pipeline L.P.</a:t>
            </a:r>
            <a:endParaRPr b="0" lang="en-US" sz="1600" strike="noStrike" u="none">
              <a:solidFill>
                <a:srgbClr val="000000"/>
              </a:solidFill>
              <a:effectLst/>
              <a:uFillTx/>
              <a:latin typeface="Times New Roman"/>
            </a:endParaRPr>
          </a:p>
        </p:txBody>
      </p:sp>
      <p:sp>
        <p:nvSpPr>
          <p:cNvPr id="10" name=""/>
          <p:cNvSpPr/>
          <p:nvPr/>
        </p:nvSpPr>
        <p:spPr>
          <a:xfrm>
            <a:off x="5410080" y="914400"/>
            <a:ext cx="1524240" cy="6094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Transwestern</a:t>
            </a:r>
            <a:endParaRPr b="0" lang="en-US" sz="1400" strike="noStrike" u="none">
              <a:solidFill>
                <a:srgbClr val="000000"/>
              </a:solidFill>
              <a:effectLst/>
              <a:uFillTx/>
              <a:latin typeface="Times New Roman"/>
            </a:endParaRPr>
          </a:p>
        </p:txBody>
      </p:sp>
      <p:sp>
        <p:nvSpPr>
          <p:cNvPr id="11" name=""/>
          <p:cNvSpPr/>
          <p:nvPr/>
        </p:nvSpPr>
        <p:spPr>
          <a:xfrm>
            <a:off x="7696080" y="914400"/>
            <a:ext cx="1295640" cy="6094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a:t>
            </a:r>
            <a:endParaRPr b="0" lang="en-US" sz="1400" strike="noStrike" u="none">
              <a:solidFill>
                <a:srgbClr val="000000"/>
              </a:solidFill>
              <a:effectLst/>
              <a:uFillTx/>
              <a:latin typeface="Times New Roman"/>
            </a:endParaRPr>
          </a:p>
        </p:txBody>
      </p:sp>
      <p:sp>
        <p:nvSpPr>
          <p:cNvPr id="12" name=""/>
          <p:cNvSpPr/>
          <p:nvPr/>
        </p:nvSpPr>
        <p:spPr>
          <a:xfrm flipH="1">
            <a:off x="7086600" y="1523880"/>
            <a:ext cx="914400" cy="9144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cxnSp>
        <p:nvCxnSpPr>
          <p:cNvPr id="13" name=""/>
          <p:cNvCxnSpPr>
            <a:stCxn id="10" idx="2"/>
            <a:endCxn id="9" idx="0"/>
          </p:cNvCxnSpPr>
          <p:nvPr/>
        </p:nvCxnSpPr>
        <p:spPr>
          <a:xfrm>
            <a:off x="6172200" y="1523880"/>
            <a:ext cx="876600" cy="914760"/>
          </a:xfrm>
          <a:prstGeom prst="straightConnector1">
            <a:avLst/>
          </a:prstGeom>
          <a:ln w="9360">
            <a:solidFill>
              <a:srgbClr val="000000"/>
            </a:solidFill>
            <a:miter/>
          </a:ln>
        </p:spPr>
      </p:cxnSp>
      <p:sp>
        <p:nvSpPr>
          <p:cNvPr id="14" name=""/>
          <p:cNvSpPr/>
          <p:nvPr/>
        </p:nvSpPr>
        <p:spPr>
          <a:xfrm>
            <a:off x="212760" y="4572000"/>
            <a:ext cx="8474040" cy="2105640"/>
          </a:xfrm>
          <a:prstGeom prst="rect">
            <a:avLst/>
          </a:prstGeom>
          <a:noFill/>
          <a:ln w="0">
            <a:noFill/>
          </a:ln>
        </p:spPr>
        <p:style>
          <a:lnRef idx="0"/>
          <a:fillRef idx="0"/>
          <a:effectRef idx="0"/>
          <a:fontRef idx="minor"/>
        </p:style>
        <p:txBody>
          <a:bodyPr lIns="90000" rIns="90000" tIns="46800" bIns="46800" anchor="t">
            <a:spAutoFit/>
          </a:bodyPr>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provides pipeline capacity to Transwestern on an operating lease basis.  Transwestern pledges shippers contracts (2) pending payment default by Transwestern.  If Transwestern defaults, capacity is terminated and Sun Devil is assigned shippers contract.  Transwestern entitled to cost recovery from rate base.</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Shippers contracts- firm periodic payments.  Assignable without consent to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Transwestern provides O &amp; M to Sun Devil.  Sun Devil  can terminate if TW fails to perform.  TW can terminate on payment default by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uses compression at TW compression stations.  Compression contract between TW &amp; Sun Devil cancelable on TW non-performance.  TW has to have shippers’ consent to abandon station.  FERC operational control issues (?).</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97% NBP  LP investment earnings target IRR of [  ]%, 3% TW GP investment earns an excess $ over LP target IRR.  If GP fails in duties, LP has right to revenues.  GP no longer controls, but earns LP target return.  LP appoints itself GP and earns GP return.</a:t>
            </a:r>
            <a:endParaRPr b="0" lang="en-US" sz="1200" strike="noStrike" u="none">
              <a:solidFill>
                <a:srgbClr val="000000"/>
              </a:solidFill>
              <a:effectLst/>
              <a:uFillTx/>
              <a:latin typeface="Times New Roman"/>
            </a:endParaRPr>
          </a:p>
        </p:txBody>
      </p:sp>
      <p:sp>
        <p:nvSpPr>
          <p:cNvPr id="15" name=""/>
          <p:cNvSpPr/>
          <p:nvPr/>
        </p:nvSpPr>
        <p:spPr>
          <a:xfrm>
            <a:off x="457200" y="5410080"/>
            <a:ext cx="8458200" cy="244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
          <p:cNvSpPr/>
          <p:nvPr/>
        </p:nvSpPr>
        <p:spPr>
          <a:xfrm>
            <a:off x="2133720" y="327672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flipH="1">
            <a:off x="2133720" y="350532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2209680" y="3505320"/>
            <a:ext cx="12193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 </a:t>
            </a:r>
            <a:endParaRPr b="0" lang="en-US" sz="900" strike="noStrike" u="none">
              <a:solidFill>
                <a:srgbClr val="000000"/>
              </a:solidFill>
              <a:effectLst/>
              <a:uFillTx/>
              <a:latin typeface="Times New Roman"/>
            </a:endParaRPr>
          </a:p>
        </p:txBody>
      </p:sp>
      <p:sp>
        <p:nvSpPr>
          <p:cNvPr id="19" name=""/>
          <p:cNvSpPr/>
          <p:nvPr/>
        </p:nvSpPr>
        <p:spPr>
          <a:xfrm>
            <a:off x="4800600" y="25146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flipH="1">
            <a:off x="4800240" y="274320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181480" y="25146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a:t>
            </a:r>
            <a:endParaRPr b="0" lang="en-US" sz="900" strike="noStrike" u="none">
              <a:solidFill>
                <a:srgbClr val="000000"/>
              </a:solidFill>
              <a:effectLst/>
              <a:uFillTx/>
              <a:latin typeface="Times New Roman"/>
            </a:endParaRPr>
          </a:p>
        </p:txBody>
      </p:sp>
      <p:sp>
        <p:nvSpPr>
          <p:cNvPr id="22" name=""/>
          <p:cNvSpPr/>
          <p:nvPr/>
        </p:nvSpPr>
        <p:spPr>
          <a:xfrm flipH="1">
            <a:off x="4800240" y="31240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800600" y="34290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105520" y="3200400"/>
            <a:ext cx="106668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Pipeline O &amp; M</a:t>
            </a:r>
            <a:endParaRPr b="0" lang="en-US" sz="900" strike="noStrike" u="none">
              <a:solidFill>
                <a:srgbClr val="000000"/>
              </a:solidFill>
              <a:effectLst/>
              <a:uFillTx/>
              <a:latin typeface="Times New Roman"/>
            </a:endParaRPr>
          </a:p>
        </p:txBody>
      </p:sp>
      <p:sp>
        <p:nvSpPr>
          <p:cNvPr id="25" name=""/>
          <p:cNvSpPr/>
          <p:nvPr/>
        </p:nvSpPr>
        <p:spPr>
          <a:xfrm>
            <a:off x="4800600" y="39625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flipH="1">
            <a:off x="4800240" y="38098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105520" y="3962520"/>
            <a:ext cx="114300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compression</a:t>
            </a:r>
            <a:endParaRPr b="0" lang="en-US" sz="900" strike="noStrike" u="none">
              <a:solidFill>
                <a:srgbClr val="000000"/>
              </a:solidFill>
              <a:effectLst/>
              <a:uFillTx/>
              <a:latin typeface="Times New Roman"/>
            </a:endParaRPr>
          </a:p>
        </p:txBody>
      </p:sp>
      <p:sp>
        <p:nvSpPr>
          <p:cNvPr id="28" name=""/>
          <p:cNvSpPr/>
          <p:nvPr/>
        </p:nvSpPr>
        <p:spPr>
          <a:xfrm>
            <a:off x="5867280" y="2286000"/>
            <a:ext cx="38124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a:t>
            </a:r>
            <a:endParaRPr b="0" lang="en-US" sz="900" strike="noStrike" u="none">
              <a:solidFill>
                <a:srgbClr val="000000"/>
              </a:solidFill>
              <a:effectLst/>
              <a:uFillTx/>
              <a:latin typeface="Times New Roman"/>
            </a:endParaRPr>
          </a:p>
        </p:txBody>
      </p:sp>
      <p:sp>
        <p:nvSpPr>
          <p:cNvPr id="29" name=""/>
          <p:cNvSpPr/>
          <p:nvPr/>
        </p:nvSpPr>
        <p:spPr>
          <a:xfrm>
            <a:off x="2895480" y="3048120"/>
            <a:ext cx="381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30" name=""/>
          <p:cNvSpPr/>
          <p:nvPr/>
        </p:nvSpPr>
        <p:spPr>
          <a:xfrm>
            <a:off x="5867280" y="2895480"/>
            <a:ext cx="4572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31" name=""/>
          <p:cNvSpPr/>
          <p:nvPr/>
        </p:nvSpPr>
        <p:spPr>
          <a:xfrm>
            <a:off x="5943600" y="3581280"/>
            <a:ext cx="38088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(4)</a:t>
            </a:r>
            <a:endParaRPr b="0" lang="en-US" sz="900" strike="noStrike" u="none">
              <a:solidFill>
                <a:srgbClr val="000000"/>
              </a:solidFill>
              <a:effectLst/>
              <a:uFillTx/>
              <a:latin typeface="Times New Roman"/>
            </a:endParaRPr>
          </a:p>
        </p:txBody>
      </p:sp>
      <p:sp>
        <p:nvSpPr>
          <p:cNvPr id="32" name=""/>
          <p:cNvSpPr/>
          <p:nvPr/>
        </p:nvSpPr>
        <p:spPr>
          <a:xfrm>
            <a:off x="7162920" y="1676520"/>
            <a:ext cx="380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a:t>
            </a:r>
            <a:endParaRPr b="0" lang="en-US" sz="1000" strike="noStrike" u="none">
              <a:solidFill>
                <a:srgbClr val="000000"/>
              </a:solidFill>
              <a:effectLst/>
              <a:uFillTx/>
              <a:latin typeface="Times New Roman"/>
            </a:endParaRPr>
          </a:p>
        </p:txBody>
      </p:sp>
      <p:sp>
        <p:nvSpPr>
          <p:cNvPr id="33" name=""/>
          <p:cNvSpPr/>
          <p:nvPr/>
        </p:nvSpPr>
        <p:spPr>
          <a:xfrm>
            <a:off x="5715000" y="18288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3%  GP</a:t>
            </a:r>
            <a:endParaRPr b="0" lang="en-US" sz="900" strike="noStrike" u="none">
              <a:solidFill>
                <a:srgbClr val="000000"/>
              </a:solidFill>
              <a:effectLst/>
              <a:uFillTx/>
              <a:latin typeface="Times New Roman"/>
            </a:endParaRPr>
          </a:p>
        </p:txBody>
      </p:sp>
      <p:sp>
        <p:nvSpPr>
          <p:cNvPr id="34" name=""/>
          <p:cNvSpPr/>
          <p:nvPr/>
        </p:nvSpPr>
        <p:spPr>
          <a:xfrm>
            <a:off x="7467480" y="18288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97%  LP</a:t>
            </a:r>
            <a:endParaRPr b="0" lang="en-US" sz="900" strike="noStrike" u="none">
              <a:solidFill>
                <a:srgbClr val="000000"/>
              </a:solidFill>
              <a:effectLst/>
              <a:uFillTx/>
              <a:latin typeface="Times New Roman"/>
            </a:endParaRPr>
          </a:p>
        </p:txBody>
      </p:sp>
      <p:sp>
        <p:nvSpPr>
          <p:cNvPr id="35" name=""/>
          <p:cNvSpPr/>
          <p:nvPr/>
        </p:nvSpPr>
        <p:spPr>
          <a:xfrm>
            <a:off x="5516640" y="228600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6" name=""/>
          <p:cNvSpPr/>
          <p:nvPr/>
        </p:nvSpPr>
        <p:spPr>
          <a:xfrm>
            <a:off x="5516640" y="28954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7" name=""/>
          <p:cNvSpPr/>
          <p:nvPr/>
        </p:nvSpPr>
        <p:spPr>
          <a:xfrm>
            <a:off x="5516640" y="35812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8" name=""/>
          <p:cNvSpPr/>
          <p:nvPr/>
        </p:nvSpPr>
        <p:spPr>
          <a:xfrm>
            <a:off x="2576520" y="30322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2001-12-10T17:42:22Z</dcterms:created>
  <dc:creator>Terri Bachand</dc:creator>
  <dc:description/>
  <dc:language>en-US</dc:language>
  <cp:lastModifiedBy>khyatt</cp:lastModifiedBy>
  <dcterms:modified xsi:type="dcterms:W3CDTF">2001-12-11T14:41:56Z</dcterms:modified>
  <cp:revision>15</cp:revision>
  <dc:subject/>
  <dc:title>Sun Devil Pipeline L.P.</dc:title>
</cp:coreProperties>
</file>