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ppt/_rels/presentation.xml.rels" ContentType="application/vnd.openxmlformats-package.relationships+xml"/>
  <Override PartName="/ppt/presentation.xml" ContentType="application/vnd.openxmlformats-officedocument.presentationml.presentation.main+xml"/>
  <Override PartName="/ppt/slideMasters/_rels/slideMaster1.xml.rels" ContentType="application/vnd.openxmlformats-package.relationships+xml"/>
  <Override PartName="/ppt/slideMasters/slideMaster1.xml" ContentType="application/vnd.openxmlformats-officedocument.presentationml.slideMaster+xml"/>
  <Override PartName="/ppt/presProps.xml" ContentType="application/vnd.openxmlformats-officedocument.presentationml.presProps+xml"/>
  <Override PartName="/ppt/theme/theme1.xml" ContentType="application/vnd.openxmlformats-officedocument.theme+xml"/>
  <Override PartName="/ppt/slideLayouts/_rels/slideLayout1.xml.rels" ContentType="application/vnd.openxmlformats-package.relationships+xml"/>
  <Override PartName="/ppt/slideLayouts/slideLayout1.xml" ContentType="application/vnd.openxmlformats-officedocument.presentationml.slideLayout+xml"/>
  <Override PartName="/ppt/slides/_rels/slide1.xml.rels" ContentType="application/vnd.openxmlformats-package.relationships+xml"/>
  <Override PartName="/ppt/slides/slide1.xml" ContentType="application/vnd.openxmlformats-officedocument.presentationml.slide+xml"/>
</Types>
</file>

<file path=_rels/.rels><?xml version="1.0" encoding="UTF-8"?>
<Relationships xmlns="http://schemas.openxmlformats.org/package/2006/relationships"><Relationship Id="rId1" Type="http://schemas.openxmlformats.org/officedocument/2006/relationships/metadata/core-properties" Target="docProps/core.xml"/><Relationship Id="rId2" Type="http://schemas.openxmlformats.org/officeDocument/2006/relationships/extended-properties" Target="docProps/app.xml"/><Relationship Id="rId3"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Lst>
  <p:sldIdLst>
    <p:sldId id="256" r:id="rId3"/>
  </p:sldIdLst>
  <p:sldSz cx="9144000" cy="6858000"/>
  <p:notesSz cx="6858000" cy="91440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 Target="slides/slide1.xml"/><Relationship Id="rId4"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Only" preserve="1">
  <p:cSld name="Default">
    <p:spTree>
      <p:nvGrpSpPr>
        <p:cNvPr id="1" name=""/>
        <p:cNvGrpSpPr/>
        <p:nvPr/>
      </p:nvGrpSpPr>
      <p:grpSpPr>
        <a:xfrm>
          <a:off x="0" y="0"/>
          <a:ext cx="0" cy="0"/>
          <a:chOff x="0" y="0"/>
          <a:chExt cx="0" cy="0"/>
        </a:xfrm>
      </p:grpSpPr>
      <p:sp>
        <p:nvSpPr>
          <p:cNvPr id="5"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sp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4400" strike="noStrike" u="none">
              <a:solidFill>
                <a:srgbClr val="000000"/>
              </a:solidFill>
              <a:effectLst/>
              <a:uFillTx/>
              <a:latin typeface="Times New Roman"/>
            </a:endParaRPr>
          </a:p>
        </p:txBody>
      </p:sp>
      <p:sp>
        <p:nvSpPr>
          <p:cNvPr id="3" name="PlaceHolder 2"/>
          <p:cNvSpPr>
            <a:spLocks noGrp="1"/>
          </p:cNvSpPr>
          <p:nvPr>
            <p:ph type="ftr" idx="2"/>
          </p:nvPr>
        </p:nvSpPr>
        <p:spPr/>
        <p:txBody>
          <a:bodyPr/>
          <a:p>
            <a:r>
              <a:t>Footer</a:t>
            </a:r>
          </a:p>
        </p:txBody>
      </p:sp>
      <p:sp>
        <p:nvSpPr>
          <p:cNvPr id="4" name="PlaceHolder 3"/>
          <p:cNvSpPr>
            <a:spLocks noGrp="1"/>
          </p:cNvSpPr>
          <p:nvPr>
            <p:ph type="sldNum" idx="3"/>
          </p:nvPr>
        </p:nvSpPr>
        <p:spPr/>
        <p:txBody>
          <a:bodyPr/>
          <a:p>
            <a:fld id="{21531223-C1D7-4EB8-A4C3-9142DEF9DDD9}" type="slidenum">
              <a:t>&lt;#&gt;</a:t>
            </a:fld>
          </a:p>
        </p:txBody>
      </p:sp>
      <p:sp>
        <p:nvSpPr>
          <p:cNvPr id="5" name="PlaceHolder 4"/>
          <p:cNvSpPr>
            <a:spLocks noGrp="1"/>
          </p:cNvSpPr>
          <p:nvPr>
            <p:ph type="dt" idx="1"/>
          </p:nvPr>
        </p:nvSpPr>
        <p:spPr/>
        <p:txBody>
          <a:bodyPr/>
          <a:p>
            <a:r>
              <a:rPr lang="en-US"/>
              <a:t/>
            </a: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Layout" Target="../slideLayouts/slideLayout1.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685800" y="609120"/>
            <a:ext cx="7772400" cy="11430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4400" strike="noStrike" u="none">
                <a:solidFill>
                  <a:srgbClr val="000000"/>
                </a:solidFill>
                <a:effectLst/>
                <a:uFillTx/>
                <a:latin typeface="Times New Roman"/>
              </a:rPr>
              <a:t>Click to edit the title text format</a:t>
            </a:r>
            <a:endParaRPr b="0" lang="en-US" sz="4400" strike="noStrike" u="none">
              <a:solidFill>
                <a:srgbClr val="000000"/>
              </a:solidFill>
              <a:effectLst/>
              <a:uFillTx/>
              <a:latin typeface="Times New Roman"/>
            </a:endParaRPr>
          </a:p>
        </p:txBody>
      </p:sp>
      <p:sp>
        <p:nvSpPr>
          <p:cNvPr id="1" name="PlaceHolder 2"/>
          <p:cNvSpPr>
            <a:spLocks noGrp="1"/>
          </p:cNvSpPr>
          <p:nvPr>
            <p:ph type="body"/>
          </p:nvPr>
        </p:nvSpPr>
        <p:spPr>
          <a:xfrm>
            <a:off x="685800" y="1981080"/>
            <a:ext cx="7772400" cy="4114800"/>
          </a:xfrm>
          <a:prstGeom prst="rect">
            <a:avLst/>
          </a:prstGeom>
          <a:noFill/>
          <a:ln w="0">
            <a:noFill/>
          </a:ln>
        </p:spPr>
        <p:txBody>
          <a:bodyPr lIns="90000" rIns="90000" tIns="46800" bIns="46800" anchor="t">
            <a:normAutofit lnSpcReduction="9999"/>
          </a:bodyPr>
          <a:p>
            <a:pPr marL="343080" indent="-34308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Click to edit the outline text format</a:t>
            </a:r>
            <a:endParaRPr b="0" lang="en-US" sz="3200" strike="noStrike" u="none">
              <a:solidFill>
                <a:srgbClr val="000000"/>
              </a:solidFill>
              <a:effectLst/>
              <a:uFillTx/>
              <a:latin typeface="Times New Roman"/>
            </a:endParaRPr>
          </a:p>
          <a:p>
            <a:pPr lvl="1" marL="743040" indent="-28584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Second Outline Level</a:t>
            </a:r>
            <a:endParaRPr b="0" lang="en-US" sz="3200" strike="noStrike" u="none">
              <a:solidFill>
                <a:srgbClr val="000000"/>
              </a:solidFill>
              <a:effectLst/>
              <a:uFillTx/>
              <a:latin typeface="Times New Roman"/>
            </a:endParaRPr>
          </a:p>
          <a:p>
            <a:pPr lvl="2" marL="11430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Third Outline Level</a:t>
            </a:r>
            <a:endParaRPr b="0" lang="en-US" sz="3200" strike="noStrike" u="none">
              <a:solidFill>
                <a:srgbClr val="000000"/>
              </a:solidFill>
              <a:effectLst/>
              <a:uFillTx/>
              <a:latin typeface="Times New Roman"/>
            </a:endParaRPr>
          </a:p>
          <a:p>
            <a:pPr lvl="3" marL="16002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Fourth Outline Level</a:t>
            </a:r>
            <a:endParaRPr b="0" lang="en-US" sz="3200" strike="noStrike" u="none">
              <a:solidFill>
                <a:srgbClr val="000000"/>
              </a:solidFill>
              <a:effectLst/>
              <a:uFillTx/>
              <a:latin typeface="Times New Roman"/>
            </a:endParaRPr>
          </a:p>
          <a:p>
            <a:pPr lvl="4"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Fifth Outline Level</a:t>
            </a:r>
            <a:endParaRPr b="0" lang="en-US" sz="3200" strike="noStrike" u="none">
              <a:solidFill>
                <a:srgbClr val="000000"/>
              </a:solidFill>
              <a:effectLst/>
              <a:uFillTx/>
              <a:latin typeface="Times New Roman"/>
            </a:endParaRPr>
          </a:p>
          <a:p>
            <a:pPr lvl="5"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Sixth Outline Level</a:t>
            </a:r>
            <a:endParaRPr b="0" lang="en-US" sz="3200" strike="noStrike" u="none">
              <a:solidFill>
                <a:srgbClr val="000000"/>
              </a:solidFill>
              <a:effectLst/>
              <a:uFillTx/>
              <a:latin typeface="Times New Roman"/>
            </a:endParaRPr>
          </a:p>
          <a:p>
            <a:pPr lvl="6" marL="2057400" indent="-228600">
              <a:spcBef>
                <a:spcPts val="799"/>
              </a:spcBef>
              <a:buClr>
                <a:srgbClr val="000000"/>
              </a:buClr>
              <a:buFont typeface="Times New Roman"/>
              <a:buChar cha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3200" strike="noStrike" u="none">
                <a:solidFill>
                  <a:srgbClr val="000000"/>
                </a:solidFill>
                <a:effectLst/>
                <a:uFillTx/>
                <a:latin typeface="Times New Roman"/>
              </a:rPr>
              <a:t>Seventh Outline Level</a:t>
            </a:r>
            <a:endParaRPr b="0" lang="en-US" sz="3200" strike="noStrike" u="none">
              <a:solidFill>
                <a:srgbClr val="000000"/>
              </a:solidFill>
              <a:effectLst/>
              <a:uFillTx/>
              <a:latin typeface="Times New Roman"/>
            </a:endParaRPr>
          </a:p>
        </p:txBody>
      </p:sp>
      <p:sp>
        <p:nvSpPr>
          <p:cNvPr id="2" name="PlaceHolder 3"/>
          <p:cNvSpPr>
            <a:spLocks noGrp="1"/>
          </p:cNvSpPr>
          <p:nvPr>
            <p:ph type="dt" idx="1"/>
          </p:nvPr>
        </p:nvSpPr>
        <p:spPr>
          <a:xfrm>
            <a:off x="685800" y="6248520"/>
            <a:ext cx="1905120" cy="457200"/>
          </a:xfrm>
          <a:prstGeom prst="rect">
            <a:avLst/>
          </a:prstGeom>
          <a:noFill/>
          <a:ln w="0">
            <a:noFill/>
          </a:ln>
        </p:spPr>
        <p:txBody>
          <a:bodyPr lIns="90000" rIns="90000" tIns="46800" bIns="46800" anchor="t">
            <a:noAutofit/>
          </a:bodyPr>
          <a:lstStyle>
            <a:lvl1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&lt;date/time&gt;</a:t>
            </a:r>
            <a:endParaRPr b="0" lang="en-US" sz="1400" strike="noStrike" u="none">
              <a:solidFill>
                <a:srgbClr val="000000"/>
              </a:solidFill>
              <a:effectLst/>
              <a:uFillTx/>
              <a:latin typeface="Times New Roman"/>
            </a:endParaRPr>
          </a:p>
        </p:txBody>
      </p:sp>
      <p:sp>
        <p:nvSpPr>
          <p:cNvPr id="3" name="PlaceHolder 4"/>
          <p:cNvSpPr>
            <a:spLocks noGrp="1"/>
          </p:cNvSpPr>
          <p:nvPr>
            <p:ph type="ftr" idx="2"/>
          </p:nvPr>
        </p:nvSpPr>
        <p:spPr>
          <a:xfrm>
            <a:off x="3124080" y="6248520"/>
            <a:ext cx="2895840" cy="457200"/>
          </a:xfrm>
          <a:prstGeom prst="rect">
            <a:avLst/>
          </a:prstGeom>
          <a:noFill/>
          <a:ln w="0">
            <a:noFill/>
          </a:ln>
        </p:spPr>
        <p:txBody>
          <a:bodyPr lIns="90000" rIns="90000" tIns="46800" bIns="46800" anchor="t">
            <a:noAutofit/>
          </a:bodyPr>
          <a:lstStyle>
            <a:lvl1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&lt;footer&gt;</a:t>
            </a:r>
            <a:endParaRPr b="0" lang="en-US" sz="1400" strike="noStrike" u="none">
              <a:solidFill>
                <a:srgbClr val="000000"/>
              </a:solidFill>
              <a:effectLst/>
              <a:uFillTx/>
              <a:latin typeface="Times New Roman"/>
            </a:endParaRPr>
          </a:p>
        </p:txBody>
      </p:sp>
      <p:sp>
        <p:nvSpPr>
          <p:cNvPr id="4" name="PlaceHolder 5"/>
          <p:cNvSpPr>
            <a:spLocks noGrp="1"/>
          </p:cNvSpPr>
          <p:nvPr>
            <p:ph type="sldNum" idx="3"/>
          </p:nvPr>
        </p:nvSpPr>
        <p:spPr>
          <a:xfrm>
            <a:off x="6553080" y="6248520"/>
            <a:ext cx="1905120" cy="457200"/>
          </a:xfrm>
          <a:prstGeom prst="rect">
            <a:avLst/>
          </a:prstGeom>
          <a:noFill/>
          <a:ln w="0">
            <a:noFill/>
          </a:ln>
        </p:spPr>
        <p:txBody>
          <a:bodyPr lIns="90000" rIns="90000" tIns="46800" bIns="46800" anchor="t">
            <a:noAutofit/>
          </a:bodyPr>
          <a:lstStyle>
            <a:lvl1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defRPr b="0" lang="en-US" sz="1400" strike="noStrike" u="none">
                <a:solidFill>
                  <a:srgbClr val="000000"/>
                </a:solidFill>
                <a:effectLst/>
                <a:uFillTx/>
                <a:latin typeface="Times New Roman"/>
              </a:defRPr>
            </a:lvl1pPr>
          </a:lstStyle>
          <a:p>
            <a:pPr indent="0" algn="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fld id="{4D910013-833C-4F54-B20E-43EF00FBA1D5}" type="slidenum">
              <a:rPr b="0" lang="en-US" sz="1400" strike="noStrike" u="none">
                <a:solidFill>
                  <a:srgbClr val="000000"/>
                </a:solidFill>
                <a:effectLst/>
                <a:uFillTx/>
                <a:latin typeface="Times New Roman"/>
              </a:rPr>
              <a:t>&lt;number&gt;</a:t>
            </a:fld>
            <a:endParaRPr b="0" lang="en-US" sz="1400" strike="noStrike" u="none">
              <a:solidFill>
                <a:srgbClr val="000000"/>
              </a:solidFill>
              <a:effectLst/>
              <a:uFillTx/>
              <a:latin typeface="Times New Roman"/>
            </a:endParaRPr>
          </a:p>
        </p:txBody>
      </p:sp>
    </p:spTree>
  </p:cSld>
  <p:clrMap bg1="lt1" tx1="dk1" bg2="lt2" tx2="dk2" accent1="accent1" accent2="accent2" accent3="accent3" accent4="accent4" accent5="accent5" accent6="accent6" hlink="hlink" folHlink="folHlink"/>
  <p:sldLayoutIdLst>
    <p:sldLayoutId id="2147483649" r:id="rId2"/>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solidFill>
          <a:srgbClr val="ffffff"/>
        </a:solidFill>
      </p:bgPr>
    </p:bg>
    <p:spTree>
      <p:nvGrpSpPr>
        <p:cNvPr id="1" name=""/>
        <p:cNvGrpSpPr/>
        <p:nvPr/>
      </p:nvGrpSpPr>
      <p:grpSpPr>
        <a:xfrm>
          <a:off x="0" y="0"/>
          <a:ext cx="0" cy="0"/>
          <a:chOff x="0" y="0"/>
          <a:chExt cx="0" cy="0"/>
        </a:xfrm>
      </p:grpSpPr>
      <p:sp>
        <p:nvSpPr>
          <p:cNvPr id="6" name="PlaceHolder 1"/>
          <p:cNvSpPr>
            <a:spLocks noGrp="1"/>
          </p:cNvSpPr>
          <p:nvPr>
            <p:ph type="title"/>
          </p:nvPr>
        </p:nvSpPr>
        <p:spPr>
          <a:xfrm>
            <a:off x="1600200" y="228240"/>
            <a:ext cx="5867280" cy="685800"/>
          </a:xfrm>
          <a:prstGeom prst="rect">
            <a:avLst/>
          </a:prstGeom>
          <a:noFill/>
          <a:ln w="0">
            <a:noFill/>
          </a:ln>
        </p:spPr>
        <p:txBody>
          <a:bodyPr lIns="90000" rIns="90000" tIns="46800" bIns="46800" anchor="ctr">
            <a:noAutofit/>
          </a:bodyPr>
          <a:p>
            <a:pPr indent="0" algn="ctr">
              <a:buNone/>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2000" strike="noStrike" u="none">
                <a:solidFill>
                  <a:srgbClr val="000000"/>
                </a:solidFill>
                <a:effectLst/>
                <a:uFillTx/>
                <a:latin typeface="Times New Roman"/>
              </a:rPr>
              <a:t>Sun Devil Pipeline L.P.</a:t>
            </a:r>
            <a:endParaRPr b="0" lang="en-US" sz="2000" strike="noStrike" u="none">
              <a:solidFill>
                <a:srgbClr val="000000"/>
              </a:solidFill>
              <a:effectLst/>
              <a:uFillTx/>
              <a:latin typeface="Times New Roman"/>
            </a:endParaRPr>
          </a:p>
        </p:txBody>
      </p:sp>
      <p:sp>
        <p:nvSpPr>
          <p:cNvPr id="7" name=""/>
          <p:cNvSpPr/>
          <p:nvPr/>
        </p:nvSpPr>
        <p:spPr>
          <a:xfrm>
            <a:off x="838080" y="3124080"/>
            <a:ext cx="1295640" cy="60984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Shippers</a:t>
            </a:r>
            <a:endParaRPr b="0" lang="en-US" sz="1600" strike="noStrike" u="none">
              <a:solidFill>
                <a:srgbClr val="000000"/>
              </a:solidFill>
              <a:effectLst/>
              <a:uFillTx/>
              <a:latin typeface="Times New Roman"/>
            </a:endParaRPr>
          </a:p>
        </p:txBody>
      </p:sp>
      <p:sp>
        <p:nvSpPr>
          <p:cNvPr id="8" name=""/>
          <p:cNvSpPr/>
          <p:nvPr/>
        </p:nvSpPr>
        <p:spPr>
          <a:xfrm>
            <a:off x="3505320" y="2438280"/>
            <a:ext cx="1295280" cy="182880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Transwestern</a:t>
            </a:r>
            <a:endParaRPr b="0" lang="en-US" sz="1600" strike="noStrike" u="none">
              <a:solidFill>
                <a:srgbClr val="000000"/>
              </a:solidFill>
              <a:effectLst/>
              <a:uFillTx/>
              <a:latin typeface="Times New Roman"/>
            </a:endParaRPr>
          </a:p>
        </p:txBody>
      </p:sp>
      <p:sp>
        <p:nvSpPr>
          <p:cNvPr id="9" name=""/>
          <p:cNvSpPr/>
          <p:nvPr/>
        </p:nvSpPr>
        <p:spPr>
          <a:xfrm>
            <a:off x="6400800" y="2438280"/>
            <a:ext cx="1295280" cy="182880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Sun Devil </a:t>
            </a:r>
            <a:endParaRPr b="0" lang="en-US" sz="1600" strike="noStrike" u="none">
              <a:solidFill>
                <a:srgbClr val="000000"/>
              </a:solidFill>
              <a:effectLst/>
              <a:uFillTx/>
              <a:latin typeface="Times New Roman"/>
            </a:endParaRPr>
          </a:p>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600" strike="noStrike" u="none">
                <a:solidFill>
                  <a:srgbClr val="000000"/>
                </a:solidFill>
                <a:effectLst/>
                <a:uFillTx/>
                <a:latin typeface="Times New Roman"/>
              </a:rPr>
              <a:t>Pipeline L.P.</a:t>
            </a:r>
            <a:endParaRPr b="0" lang="en-US" sz="1600" strike="noStrike" u="none">
              <a:solidFill>
                <a:srgbClr val="000000"/>
              </a:solidFill>
              <a:effectLst/>
              <a:uFillTx/>
              <a:latin typeface="Times New Roman"/>
            </a:endParaRPr>
          </a:p>
        </p:txBody>
      </p:sp>
      <p:sp>
        <p:nvSpPr>
          <p:cNvPr id="10" name=""/>
          <p:cNvSpPr/>
          <p:nvPr/>
        </p:nvSpPr>
        <p:spPr>
          <a:xfrm>
            <a:off x="5410080" y="914400"/>
            <a:ext cx="1524240" cy="6094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Transwestern</a:t>
            </a:r>
            <a:endParaRPr b="0" lang="en-US" sz="1400" strike="noStrike" u="none">
              <a:solidFill>
                <a:srgbClr val="000000"/>
              </a:solidFill>
              <a:effectLst/>
              <a:uFillTx/>
              <a:latin typeface="Times New Roman"/>
            </a:endParaRPr>
          </a:p>
        </p:txBody>
      </p:sp>
      <p:sp>
        <p:nvSpPr>
          <p:cNvPr id="11" name=""/>
          <p:cNvSpPr/>
          <p:nvPr/>
        </p:nvSpPr>
        <p:spPr>
          <a:xfrm>
            <a:off x="7696080" y="914400"/>
            <a:ext cx="1295640" cy="609480"/>
          </a:xfrm>
          <a:prstGeom prst="rect">
            <a:avLst/>
          </a:prstGeom>
          <a:solidFill>
            <a:srgbClr val="00cc99"/>
          </a:solidFill>
          <a:ln w="9360">
            <a:solidFill>
              <a:srgbClr val="000000"/>
            </a:solidFill>
            <a:miter/>
          </a:ln>
        </p:spPr>
        <p:style>
          <a:lnRef idx="0"/>
          <a:fillRef idx="0"/>
          <a:effectRef idx="0"/>
          <a:fontRef idx="minor"/>
        </p:style>
        <p:txBody>
          <a:bodyPr wrap="none" lIns="90000" rIns="90000" tIns="46800" bIns="46800" anchor="ctr">
            <a:noAutofit/>
          </a:bodyPr>
          <a:p>
            <a:pPr algn="ct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400" strike="noStrike" u="none">
                <a:solidFill>
                  <a:srgbClr val="000000"/>
                </a:solidFill>
                <a:effectLst/>
                <a:uFillTx/>
                <a:latin typeface="Times New Roman"/>
              </a:rPr>
              <a:t>Northern Border</a:t>
            </a:r>
            <a:endParaRPr b="0" lang="en-US" sz="1400" strike="noStrike" u="none">
              <a:solidFill>
                <a:srgbClr val="000000"/>
              </a:solidFill>
              <a:effectLst/>
              <a:uFillTx/>
              <a:latin typeface="Times New Roman"/>
            </a:endParaRPr>
          </a:p>
        </p:txBody>
      </p:sp>
      <p:sp>
        <p:nvSpPr>
          <p:cNvPr id="12" name=""/>
          <p:cNvSpPr/>
          <p:nvPr/>
        </p:nvSpPr>
        <p:spPr>
          <a:xfrm flipH="1">
            <a:off x="7086600" y="1523880"/>
            <a:ext cx="914400" cy="914400"/>
          </a:xfrm>
          <a:prstGeom prst="line">
            <a:avLst/>
          </a:prstGeom>
          <a:ln w="9360">
            <a:solidFill>
              <a:srgbClr val="000000"/>
            </a:solidFill>
            <a:miter/>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cxnSp>
        <p:nvCxnSpPr>
          <p:cNvPr id="13" name=""/>
          <p:cNvCxnSpPr>
            <a:stCxn id="10" idx="2"/>
            <a:endCxn id="9" idx="0"/>
          </p:cNvCxnSpPr>
          <p:nvPr/>
        </p:nvCxnSpPr>
        <p:spPr>
          <a:xfrm>
            <a:off x="6172200" y="1523880"/>
            <a:ext cx="876600" cy="914760"/>
          </a:xfrm>
          <a:prstGeom prst="straightConnector1">
            <a:avLst/>
          </a:prstGeom>
          <a:ln w="9360">
            <a:solidFill>
              <a:srgbClr val="000000"/>
            </a:solidFill>
            <a:miter/>
          </a:ln>
        </p:spPr>
      </p:cxnSp>
      <p:sp>
        <p:nvSpPr>
          <p:cNvPr id="14" name=""/>
          <p:cNvSpPr/>
          <p:nvPr/>
        </p:nvSpPr>
        <p:spPr>
          <a:xfrm>
            <a:off x="212760" y="4572000"/>
            <a:ext cx="8474040" cy="2105640"/>
          </a:xfrm>
          <a:prstGeom prst="rect">
            <a:avLst/>
          </a:prstGeom>
          <a:noFill/>
          <a:ln w="0">
            <a:noFill/>
          </a:ln>
        </p:spPr>
        <p:style>
          <a:lnRef idx="0"/>
          <a:fillRef idx="0"/>
          <a:effectRef idx="0"/>
          <a:fontRef idx="minor"/>
        </p:style>
        <p:txBody>
          <a:bodyPr lIns="90000" rIns="90000" tIns="46800" bIns="46800" anchor="t">
            <a:spAutoFit/>
          </a:bodyPr>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provides pipeline capacity to Transwestern on an operating lease basis.  Transwestern pledges shippers contracts (2) pending payment default by Transwestern.  If Transwestern defaults, capacity is terminated and Sun Devil is assigned shippers contract.  Transwestern entitled to cost recovery from rate base.</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Shippers contracts- firm periodic payments.  Assignable without consent to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Transwestern provides O &amp; M to Sun Devil.  Sun Devil  can terminate if TW fails to perform.  TW can terminate on payment default by Sun Devil.</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Sun Devil uses compression at TW compression stations.  Compression contract between TW &amp; Sun Devil cancelable on TW non-performance.  TW has to have shippers’ consent to abandon station.  FERC operational control issues (?).</a:t>
            </a:r>
            <a:endParaRPr b="0" lang="en-US" sz="1200" strike="noStrike" u="none">
              <a:solidFill>
                <a:srgbClr val="000000"/>
              </a:solidFill>
              <a:effectLst/>
              <a:uFillTx/>
              <a:latin typeface="Times New Roman"/>
            </a:endParaRPr>
          </a:p>
          <a:p>
            <a:pPr marL="457200" indent="-457200">
              <a:buClr>
                <a:srgbClr val="000000"/>
              </a:buClr>
              <a:buFont typeface="Times New Roman"/>
              <a:buAutoNum type="arabicParenR"/>
              <a:tabLst>
                <a:tab algn="l" pos="914400"/>
                <a:tab algn="l" pos="1828800"/>
                <a:tab algn="l" pos="2743200"/>
                <a:tab algn="l" pos="3657600"/>
                <a:tab algn="l" pos="4572000"/>
                <a:tab algn="l" pos="5486400"/>
                <a:tab algn="l" pos="6400800"/>
                <a:tab algn="l" pos="7315200"/>
                <a:tab algn="l" pos="8229600"/>
                <a:tab algn="l" pos="9144000"/>
                <a:tab algn="l" pos="10058400"/>
              </a:tabLst>
            </a:pPr>
            <a:r>
              <a:rPr b="0" lang="en-US" sz="1200" strike="noStrike" u="none">
                <a:solidFill>
                  <a:srgbClr val="000000"/>
                </a:solidFill>
                <a:effectLst/>
                <a:uFillTx/>
                <a:latin typeface="Times New Roman"/>
              </a:rPr>
              <a:t>97% NBP  LP investment earnings target IRR of [  ]%, 3% TW GP investment earns an excess $ over LP target IRR.  If GP fails in duties, LP has right to revenues.  GP no longer controls, but earns LP target return.  LP appoints itself GP and earns GP return.</a:t>
            </a:r>
            <a:endParaRPr b="0" lang="en-US" sz="1200" strike="noStrike" u="none">
              <a:solidFill>
                <a:srgbClr val="000000"/>
              </a:solidFill>
              <a:effectLst/>
              <a:uFillTx/>
              <a:latin typeface="Times New Roman"/>
            </a:endParaRPr>
          </a:p>
        </p:txBody>
      </p:sp>
      <p:sp>
        <p:nvSpPr>
          <p:cNvPr id="15" name=""/>
          <p:cNvSpPr/>
          <p:nvPr/>
        </p:nvSpPr>
        <p:spPr>
          <a:xfrm>
            <a:off x="457200" y="5410080"/>
            <a:ext cx="8458200" cy="24444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endParaRPr b="0" lang="en-US" sz="2400" strike="noStrike" u="none">
              <a:solidFill>
                <a:srgbClr val="000000"/>
              </a:solidFill>
              <a:effectLst/>
              <a:uFillTx/>
              <a:latin typeface="Times New Roman"/>
            </a:endParaRPr>
          </a:p>
        </p:txBody>
      </p:sp>
      <p:sp>
        <p:nvSpPr>
          <p:cNvPr id="16" name=""/>
          <p:cNvSpPr/>
          <p:nvPr/>
        </p:nvSpPr>
        <p:spPr>
          <a:xfrm>
            <a:off x="2133720" y="327672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7" name=""/>
          <p:cNvSpPr/>
          <p:nvPr/>
        </p:nvSpPr>
        <p:spPr>
          <a:xfrm flipH="1">
            <a:off x="2133720" y="3505320"/>
            <a:ext cx="13716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18" name=""/>
          <p:cNvSpPr/>
          <p:nvPr/>
        </p:nvSpPr>
        <p:spPr>
          <a:xfrm>
            <a:off x="2209680" y="3505320"/>
            <a:ext cx="12193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 </a:t>
            </a:r>
            <a:endParaRPr b="0" lang="en-US" sz="900" strike="noStrike" u="none">
              <a:solidFill>
                <a:srgbClr val="000000"/>
              </a:solidFill>
              <a:effectLst/>
              <a:uFillTx/>
              <a:latin typeface="Times New Roman"/>
            </a:endParaRPr>
          </a:p>
        </p:txBody>
      </p:sp>
      <p:sp>
        <p:nvSpPr>
          <p:cNvPr id="19" name=""/>
          <p:cNvSpPr/>
          <p:nvPr/>
        </p:nvSpPr>
        <p:spPr>
          <a:xfrm>
            <a:off x="4800600" y="25146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0" name=""/>
          <p:cNvSpPr/>
          <p:nvPr/>
        </p:nvSpPr>
        <p:spPr>
          <a:xfrm flipH="1">
            <a:off x="4800240" y="2743200"/>
            <a:ext cx="152388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1" name=""/>
          <p:cNvSpPr/>
          <p:nvPr/>
        </p:nvSpPr>
        <p:spPr>
          <a:xfrm>
            <a:off x="5181480" y="25146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capacity</a:t>
            </a:r>
            <a:endParaRPr b="0" lang="en-US" sz="900" strike="noStrike" u="none">
              <a:solidFill>
                <a:srgbClr val="000000"/>
              </a:solidFill>
              <a:effectLst/>
              <a:uFillTx/>
              <a:latin typeface="Times New Roman"/>
            </a:endParaRPr>
          </a:p>
        </p:txBody>
      </p:sp>
      <p:sp>
        <p:nvSpPr>
          <p:cNvPr id="22" name=""/>
          <p:cNvSpPr/>
          <p:nvPr/>
        </p:nvSpPr>
        <p:spPr>
          <a:xfrm flipH="1">
            <a:off x="4800240" y="31240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3" name=""/>
          <p:cNvSpPr/>
          <p:nvPr/>
        </p:nvSpPr>
        <p:spPr>
          <a:xfrm>
            <a:off x="4800600" y="342900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4" name=""/>
          <p:cNvSpPr/>
          <p:nvPr/>
        </p:nvSpPr>
        <p:spPr>
          <a:xfrm>
            <a:off x="5105520" y="3200400"/>
            <a:ext cx="106668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Pipeline O &amp; M</a:t>
            </a:r>
            <a:endParaRPr b="0" lang="en-US" sz="900" strike="noStrike" u="none">
              <a:solidFill>
                <a:srgbClr val="000000"/>
              </a:solidFill>
              <a:effectLst/>
              <a:uFillTx/>
              <a:latin typeface="Times New Roman"/>
            </a:endParaRPr>
          </a:p>
        </p:txBody>
      </p:sp>
      <p:sp>
        <p:nvSpPr>
          <p:cNvPr id="25" name=""/>
          <p:cNvSpPr/>
          <p:nvPr/>
        </p:nvSpPr>
        <p:spPr>
          <a:xfrm>
            <a:off x="4800600" y="396252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6" name=""/>
          <p:cNvSpPr/>
          <p:nvPr/>
        </p:nvSpPr>
        <p:spPr>
          <a:xfrm flipH="1">
            <a:off x="4800240" y="3809880"/>
            <a:ext cx="1600200" cy="0"/>
          </a:xfrm>
          <a:prstGeom prst="line">
            <a:avLst/>
          </a:prstGeom>
          <a:ln w="9360">
            <a:solidFill>
              <a:srgbClr val="000000"/>
            </a:solidFill>
            <a:miter/>
            <a:tailEnd len="med" type="triangle" w="med"/>
          </a:ln>
        </p:spPr>
        <p:style>
          <a:lnRef idx="0"/>
          <a:fillRef idx="0"/>
          <a:effectRef idx="0"/>
          <a:fontRef idx="minor"/>
        </p:style>
        <p:txBody>
          <a:bodyPr lIns="90000" rIns="90000" tIns="-46800" bIns="-46800" anchor="t">
            <a:noAutofit/>
          </a:bodyPr>
          <a:p>
            <a:endParaRPr b="0" lang="en-US" sz="2400" strike="noStrike" u="none">
              <a:solidFill>
                <a:srgbClr val="000000"/>
              </a:solidFill>
              <a:effectLst/>
              <a:uFillTx/>
              <a:latin typeface="Times New Roman"/>
            </a:endParaRPr>
          </a:p>
        </p:txBody>
      </p:sp>
      <p:sp>
        <p:nvSpPr>
          <p:cNvPr id="27" name=""/>
          <p:cNvSpPr/>
          <p:nvPr/>
        </p:nvSpPr>
        <p:spPr>
          <a:xfrm>
            <a:off x="5105520" y="3962520"/>
            <a:ext cx="114300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compression</a:t>
            </a:r>
            <a:endParaRPr b="0" lang="en-US" sz="900" strike="noStrike" u="none">
              <a:solidFill>
                <a:srgbClr val="000000"/>
              </a:solidFill>
              <a:effectLst/>
              <a:uFillTx/>
              <a:latin typeface="Times New Roman"/>
            </a:endParaRPr>
          </a:p>
        </p:txBody>
      </p:sp>
      <p:sp>
        <p:nvSpPr>
          <p:cNvPr id="28" name=""/>
          <p:cNvSpPr/>
          <p:nvPr/>
        </p:nvSpPr>
        <p:spPr>
          <a:xfrm>
            <a:off x="5867280" y="2286000"/>
            <a:ext cx="38124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(1)</a:t>
            </a:r>
            <a:endParaRPr b="0" lang="en-US" sz="900" strike="noStrike" u="none">
              <a:solidFill>
                <a:srgbClr val="000000"/>
              </a:solidFill>
              <a:effectLst/>
              <a:uFillTx/>
              <a:latin typeface="Times New Roman"/>
            </a:endParaRPr>
          </a:p>
        </p:txBody>
      </p:sp>
      <p:sp>
        <p:nvSpPr>
          <p:cNvPr id="29" name=""/>
          <p:cNvSpPr/>
          <p:nvPr/>
        </p:nvSpPr>
        <p:spPr>
          <a:xfrm>
            <a:off x="2895480" y="3048120"/>
            <a:ext cx="38124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(2)</a:t>
            </a:r>
            <a:endParaRPr b="0" lang="en-US" sz="1000" strike="noStrike" u="none">
              <a:solidFill>
                <a:srgbClr val="000000"/>
              </a:solidFill>
              <a:effectLst/>
              <a:uFillTx/>
              <a:latin typeface="Times New Roman"/>
            </a:endParaRPr>
          </a:p>
        </p:txBody>
      </p:sp>
      <p:sp>
        <p:nvSpPr>
          <p:cNvPr id="30" name=""/>
          <p:cNvSpPr/>
          <p:nvPr/>
        </p:nvSpPr>
        <p:spPr>
          <a:xfrm>
            <a:off x="5867280" y="2895480"/>
            <a:ext cx="45720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(3)</a:t>
            </a:r>
            <a:endParaRPr b="0" lang="en-US" sz="1000" strike="noStrike" u="none">
              <a:solidFill>
                <a:srgbClr val="000000"/>
              </a:solidFill>
              <a:effectLst/>
              <a:uFillTx/>
              <a:latin typeface="Times New Roman"/>
            </a:endParaRPr>
          </a:p>
        </p:txBody>
      </p:sp>
      <p:sp>
        <p:nvSpPr>
          <p:cNvPr id="31" name=""/>
          <p:cNvSpPr/>
          <p:nvPr/>
        </p:nvSpPr>
        <p:spPr>
          <a:xfrm>
            <a:off x="5943600" y="3581280"/>
            <a:ext cx="380880" cy="231480"/>
          </a:xfrm>
          <a:prstGeom prst="rect">
            <a:avLst/>
          </a:prstGeom>
          <a:noFill/>
          <a:ln w="0">
            <a:noFill/>
          </a:ln>
        </p:spPr>
        <p:style>
          <a:lnRef idx="0"/>
          <a:fillRef idx="0"/>
          <a:effectRef idx="0"/>
          <a:fontRef idx="minor"/>
        </p:style>
        <p:txBody>
          <a:bodyPr lIns="90000" rIns="90000" tIns="46800" bIns="46800" anchor="t">
            <a:spAutoFit/>
          </a:bodyPr>
          <a:p>
            <a:pP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(4)</a:t>
            </a:r>
            <a:endParaRPr b="0" lang="en-US" sz="900" strike="noStrike" u="none">
              <a:solidFill>
                <a:srgbClr val="000000"/>
              </a:solidFill>
              <a:effectLst/>
              <a:uFillTx/>
              <a:latin typeface="Times New Roman"/>
            </a:endParaRPr>
          </a:p>
        </p:txBody>
      </p:sp>
      <p:sp>
        <p:nvSpPr>
          <p:cNvPr id="32" name=""/>
          <p:cNvSpPr/>
          <p:nvPr/>
        </p:nvSpPr>
        <p:spPr>
          <a:xfrm>
            <a:off x="7162920" y="1676520"/>
            <a:ext cx="380880" cy="246600"/>
          </a:xfrm>
          <a:prstGeom prst="rect">
            <a:avLst/>
          </a:prstGeom>
          <a:noFill/>
          <a:ln w="0">
            <a:noFill/>
          </a:ln>
        </p:spPr>
        <p:style>
          <a:lnRef idx="0"/>
          <a:fillRef idx="0"/>
          <a:effectRef idx="0"/>
          <a:fontRef idx="minor"/>
        </p:style>
        <p:txBody>
          <a:bodyPr lIns="90000" rIns="90000" tIns="46800" bIns="46800" anchor="t">
            <a:spAutoFit/>
          </a:bodyPr>
          <a:p>
            <a:pPr>
              <a:spcBef>
                <a:spcPts val="624"/>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(5)</a:t>
            </a:r>
            <a:endParaRPr b="0" lang="en-US" sz="1000" strike="noStrike" u="none">
              <a:solidFill>
                <a:srgbClr val="000000"/>
              </a:solidFill>
              <a:effectLst/>
              <a:uFillTx/>
              <a:latin typeface="Times New Roman"/>
            </a:endParaRPr>
          </a:p>
        </p:txBody>
      </p:sp>
      <p:sp>
        <p:nvSpPr>
          <p:cNvPr id="33" name=""/>
          <p:cNvSpPr/>
          <p:nvPr/>
        </p:nvSpPr>
        <p:spPr>
          <a:xfrm>
            <a:off x="5715000" y="18288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3%  GP</a:t>
            </a:r>
            <a:endParaRPr b="0" lang="en-US" sz="900" strike="noStrike" u="none">
              <a:solidFill>
                <a:srgbClr val="000000"/>
              </a:solidFill>
              <a:effectLst/>
              <a:uFillTx/>
              <a:latin typeface="Times New Roman"/>
            </a:endParaRPr>
          </a:p>
        </p:txBody>
      </p:sp>
      <p:sp>
        <p:nvSpPr>
          <p:cNvPr id="34" name=""/>
          <p:cNvSpPr/>
          <p:nvPr/>
        </p:nvSpPr>
        <p:spPr>
          <a:xfrm>
            <a:off x="7467480" y="1828800"/>
            <a:ext cx="990720" cy="231480"/>
          </a:xfrm>
          <a:prstGeom prst="rect">
            <a:avLst/>
          </a:prstGeom>
          <a:noFill/>
          <a:ln w="0">
            <a:noFill/>
          </a:ln>
        </p:spPr>
        <p:style>
          <a:lnRef idx="0"/>
          <a:fillRef idx="0"/>
          <a:effectRef idx="0"/>
          <a:fontRef idx="minor"/>
        </p:style>
        <p:txBody>
          <a:bodyPr lIns="90000" rIns="90000" tIns="46800" bIns="46800" anchor="t">
            <a:spAutoFit/>
          </a:bodyPr>
          <a:p>
            <a:pPr algn="ctr">
              <a:spcBef>
                <a:spcPts val="561"/>
              </a:spcBef>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900" strike="noStrike" u="none">
                <a:solidFill>
                  <a:srgbClr val="000000"/>
                </a:solidFill>
                <a:effectLst/>
                <a:uFillTx/>
                <a:latin typeface="Times New Roman"/>
              </a:rPr>
              <a:t>97%  LP</a:t>
            </a:r>
            <a:endParaRPr b="0" lang="en-US" sz="900" strike="noStrike" u="none">
              <a:solidFill>
                <a:srgbClr val="000000"/>
              </a:solidFill>
              <a:effectLst/>
              <a:uFillTx/>
              <a:latin typeface="Times New Roman"/>
            </a:endParaRPr>
          </a:p>
        </p:txBody>
      </p:sp>
      <p:sp>
        <p:nvSpPr>
          <p:cNvPr id="35" name=""/>
          <p:cNvSpPr/>
          <p:nvPr/>
        </p:nvSpPr>
        <p:spPr>
          <a:xfrm>
            <a:off x="5516640" y="228600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6" name=""/>
          <p:cNvSpPr/>
          <p:nvPr/>
        </p:nvSpPr>
        <p:spPr>
          <a:xfrm>
            <a:off x="5516640" y="28954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7" name=""/>
          <p:cNvSpPr/>
          <p:nvPr/>
        </p:nvSpPr>
        <p:spPr>
          <a:xfrm>
            <a:off x="5516640" y="35812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
        <p:nvSpPr>
          <p:cNvPr id="38" name=""/>
          <p:cNvSpPr/>
          <p:nvPr/>
        </p:nvSpPr>
        <p:spPr>
          <a:xfrm>
            <a:off x="2576520" y="3032280"/>
            <a:ext cx="244080" cy="246600"/>
          </a:xfrm>
          <a:prstGeom prst="rect">
            <a:avLst/>
          </a:prstGeom>
          <a:noFill/>
          <a:ln w="0">
            <a:noFill/>
          </a:ln>
        </p:spPr>
        <p:style>
          <a:lnRef idx="0"/>
          <a:fillRef idx="0"/>
          <a:effectRef idx="0"/>
          <a:fontRef idx="minor"/>
        </p:style>
        <p:txBody>
          <a:bodyPr wrap="none" lIns="90000" rIns="90000" tIns="46800" bIns="46800" anchor="t">
            <a:spAutoFit/>
          </a:bodyPr>
          <a:p>
            <a:pPr>
              <a:tabLst>
                <a:tab algn="l" pos="0"/>
                <a:tab algn="l" pos="914400"/>
                <a:tab algn="l" pos="1828800"/>
                <a:tab algn="l" pos="2743200"/>
                <a:tab algn="l" pos="3657600"/>
                <a:tab algn="l" pos="4572000"/>
                <a:tab algn="l" pos="5486400"/>
                <a:tab algn="l" pos="6400800"/>
                <a:tab algn="l" pos="7315200"/>
                <a:tab algn="l" pos="8229600"/>
                <a:tab algn="l" pos="9144000"/>
                <a:tab algn="l" pos="10058400"/>
              </a:tabLst>
            </a:pPr>
            <a:r>
              <a:rPr b="0" lang="en-US" sz="1000" strike="noStrike" u="none">
                <a:solidFill>
                  <a:srgbClr val="000000"/>
                </a:solidFill>
                <a:effectLst/>
                <a:uFillTx/>
                <a:latin typeface="Times New Roman"/>
              </a:rPr>
              <a:t>$</a:t>
            </a:r>
            <a:endParaRPr b="0" lang="en-US" sz="1000" strike="noStrike" u="none">
              <a:solidFill>
                <a:srgbClr val="000000"/>
              </a:solidFill>
              <a:effectLst/>
              <a:uFillTx/>
              <a:latin typeface="Times New Roman"/>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Office">
  <a:themeElements>
    <a:clrScheme name="LibreOffice">
      <a:dk1>
        <a:srgbClr val="000000"/>
      </a:dk1>
      <a:lt1>
        <a:srgbClr val="ffffff"/>
      </a:lt1>
      <a:dk2>
        <a:srgbClr val="000000"/>
      </a:dk2>
      <a:lt2>
        <a:srgbClr val="ffffff"/>
      </a:lt2>
      <a:accent1>
        <a:srgbClr val="18a303"/>
      </a:accent1>
      <a:accent2>
        <a:srgbClr val="0369a3"/>
      </a:accent2>
      <a:accent3>
        <a:srgbClr val="a33e03"/>
      </a:accent3>
      <a:accent4>
        <a:srgbClr val="8e03a3"/>
      </a:accent4>
      <a:accent5>
        <a:srgbClr val="c99c00"/>
      </a:accent5>
      <a:accent6>
        <a:srgbClr val="c9211e"/>
      </a:accent6>
      <a:hlink>
        <a:srgbClr val="0000ee"/>
      </a:hlink>
      <a:folHlink>
        <a:srgbClr val="551a8b"/>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
  <TotalTime>64</TotalTime>
  <Application>LibreOffice/25.2.7.0.0$Linux_X86_64 LibreOffice_project/c3912edc4c615b55f2051310c417e592ac3ce905</Application>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2001-12-10T17:42:22Z</dcterms:created>
  <dc:creator>Terri Bachand</dc:creator>
  <dc:description/>
  <dc:language>en-US</dc:language>
  <cp:lastModifiedBy>khyatt</cp:lastModifiedBy>
  <dcterms:modified xsi:type="dcterms:W3CDTF">2001-12-11T12:17:23Z</dcterms:modified>
  <cp:revision>15</cp:revision>
  <dc:subject/>
  <dc:title>Sun Devil Pipeline L.P.</dc:title>
</cp:coreProperties>
</file>