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6858000" cy="9143280"/>
            <a:chOff x="0" y="0"/>
            <a:chExt cx="6858000" cy="9143280"/>
          </a:xfrm>
        </p:grpSpPr>
        <p:grpSp>
          <p:nvGrpSpPr>
            <p:cNvPr id="1" name=""/>
            <p:cNvGrpSpPr/>
            <p:nvPr/>
          </p:nvGrpSpPr>
          <p:grpSpPr>
            <a:xfrm>
              <a:off x="0" y="0"/>
              <a:ext cx="6858000" cy="9143280"/>
              <a:chOff x="0" y="0"/>
              <a:chExt cx="6858000" cy="9143280"/>
            </a:xfrm>
          </p:grpSpPr>
          <p:sp>
            <p:nvSpPr>
              <p:cNvPr id="2" name=""/>
              <p:cNvSpPr/>
              <p:nvPr/>
            </p:nvSpPr>
            <p:spPr>
              <a:xfrm>
                <a:off x="0" y="0"/>
                <a:ext cx="6858000" cy="812520"/>
              </a:xfrm>
              <a:prstGeom prst="rect">
                <a:avLst/>
              </a:prstGeom>
              <a:gradFill rotWithShape="0">
                <a:gsLst>
                  <a:gs pos="0">
                    <a:srgbClr val="ff99cc"/>
                  </a:gs>
                  <a:gs pos="100000">
                    <a:srgbClr val="ffcc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6600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" name=""/>
              <p:cNvSpPr/>
              <p:nvPr/>
            </p:nvSpPr>
            <p:spPr>
              <a:xfrm>
                <a:off x="0" y="812520"/>
                <a:ext cx="6858000" cy="8330760"/>
              </a:xfrm>
              <a:prstGeom prst="rect">
                <a:avLst/>
              </a:prstGeom>
              <a:gradFill rotWithShape="0">
                <a:gsLst>
                  <a:gs pos="0">
                    <a:srgbClr val="ffcc99"/>
                  </a:gs>
                  <a:gs pos="100000">
                    <a:srgbClr val="ffff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6600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" name=""/>
            <p:cNvGrpSpPr/>
            <p:nvPr/>
          </p:nvGrpSpPr>
          <p:grpSpPr>
            <a:xfrm>
              <a:off x="0" y="0"/>
              <a:ext cx="1984680" cy="7646400"/>
              <a:chOff x="0" y="0"/>
              <a:chExt cx="1984680" cy="7646400"/>
            </a:xfrm>
          </p:grpSpPr>
          <p:pic>
            <p:nvPicPr>
              <p:cNvPr id="5" name="grapes" descr=""/>
              <p:cNvPicPr/>
              <p:nvPr/>
            </p:nvPicPr>
            <p:blipFill>
              <a:blip r:embed="rId2"/>
              <a:stretch/>
            </p:blipFill>
            <p:spPr>
              <a:xfrm>
                <a:off x="194040" y="0"/>
                <a:ext cx="635760" cy="6671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grpSp>
            <p:nvGrpSpPr>
              <p:cNvPr id="6" name=""/>
              <p:cNvGrpSpPr/>
              <p:nvPr/>
            </p:nvGrpSpPr>
            <p:grpSpPr>
              <a:xfrm>
                <a:off x="268920" y="0"/>
                <a:ext cx="95040" cy="7646400"/>
                <a:chOff x="268920" y="0"/>
                <a:chExt cx="95040" cy="7646400"/>
              </a:xfrm>
            </p:grpSpPr>
            <p:sp>
              <p:nvSpPr>
                <p:cNvPr id="7" name=""/>
                <p:cNvSpPr/>
                <p:nvPr/>
              </p:nvSpPr>
              <p:spPr>
                <a:xfrm>
                  <a:off x="268920" y="0"/>
                  <a:ext cx="95040" cy="1805040"/>
                </a:xfrm>
                <a:prstGeom prst="rect">
                  <a:avLst/>
                </a:prstGeom>
                <a:gradFill rotWithShape="0">
                  <a:gsLst>
                    <a:gs pos="0">
                      <a:srgbClr val="006600"/>
                    </a:gs>
                    <a:gs pos="100000">
                      <a:srgbClr val="99ff99"/>
                    </a:gs>
                  </a:gsLst>
                  <a:lin ang="540000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6600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" name=""/>
                <p:cNvSpPr/>
                <p:nvPr/>
              </p:nvSpPr>
              <p:spPr>
                <a:xfrm>
                  <a:off x="268920" y="1777680"/>
                  <a:ext cx="95040" cy="5868720"/>
                </a:xfrm>
                <a:prstGeom prst="rect">
                  <a:avLst/>
                </a:prstGeom>
                <a:gradFill rotWithShape="0">
                  <a:gsLst>
                    <a:gs pos="0">
                      <a:srgbClr val="99ff99"/>
                    </a:gs>
                    <a:gs pos="100000">
                      <a:srgbClr val="ffffff"/>
                    </a:gs>
                  </a:gsLst>
                  <a:lin ang="540000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6600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9" name=""/>
              <p:cNvSpPr/>
              <p:nvPr/>
            </p:nvSpPr>
            <p:spPr>
              <a:xfrm>
                <a:off x="0" y="734040"/>
                <a:ext cx="1984680" cy="169200"/>
              </a:xfrm>
              <a:prstGeom prst="rect">
                <a:avLst/>
              </a:prstGeom>
              <a:gradFill rotWithShape="0">
                <a:gsLst>
                  <a:gs pos="0">
                    <a:srgbClr val="ffcc99"/>
                  </a:gs>
                  <a:gs pos="100000">
                    <a:srgbClr val="ff99cc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6600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9716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00ff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ff00ff"/>
              </a:solidFill>
              <a:effectLst/>
              <a:uFillTx/>
              <a:latin typeface="Impact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9716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660066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660066"/>
                </a:solidFill>
                <a:effectLst/>
                <a:uFillTx/>
                <a:latin typeface="Impact"/>
              </a:rPr>
              <a:t>Click to edit the outline text format</a:t>
            </a:r>
            <a:endParaRPr b="0" lang="en-US" sz="3200" strike="noStrike" u="none">
              <a:solidFill>
                <a:srgbClr val="660066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799"/>
              </a:spcBef>
              <a:buClr>
                <a:srgbClr val="660066"/>
              </a:buClr>
              <a:buFont typeface="Impac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660066"/>
                </a:solidFill>
                <a:effectLst/>
                <a:uFillTx/>
                <a:latin typeface="Impact"/>
              </a:rPr>
              <a:t>Second Outline Level</a:t>
            </a:r>
            <a:endParaRPr b="0" lang="en-US" sz="3200" strike="noStrike" u="none">
              <a:solidFill>
                <a:srgbClr val="660066"/>
              </a:solidFill>
              <a:effectLst/>
              <a:uFillTx/>
              <a:latin typeface="Impact"/>
            </a:endParaRPr>
          </a:p>
          <a:p>
            <a:pPr lvl="2" marL="1143000" indent="-228600">
              <a:spcBef>
                <a:spcPts val="799"/>
              </a:spcBef>
              <a:buClr>
                <a:srgbClr val="660066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660066"/>
                </a:solidFill>
                <a:effectLst/>
                <a:uFillTx/>
                <a:latin typeface="Impact"/>
              </a:rPr>
              <a:t>Third Outline Level</a:t>
            </a:r>
            <a:endParaRPr b="0" lang="en-US" sz="3200" strike="noStrike" u="none">
              <a:solidFill>
                <a:srgbClr val="660066"/>
              </a:solidFill>
              <a:effectLst/>
              <a:uFillTx/>
              <a:latin typeface="Impact"/>
            </a:endParaRPr>
          </a:p>
          <a:p>
            <a:pPr lvl="3" marL="1600200" indent="-228600">
              <a:spcBef>
                <a:spcPts val="799"/>
              </a:spcBef>
              <a:buClr>
                <a:srgbClr val="660066"/>
              </a:buClr>
              <a:buFont typeface="Impac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660066"/>
                </a:solidFill>
                <a:effectLst/>
                <a:uFillTx/>
                <a:latin typeface="Impact"/>
              </a:rPr>
              <a:t>Fourth Outline Level</a:t>
            </a:r>
            <a:endParaRPr b="0" lang="en-US" sz="3200" strike="noStrike" u="none">
              <a:solidFill>
                <a:srgbClr val="660066"/>
              </a:solidFill>
              <a:effectLst/>
              <a:uFillTx/>
              <a:latin typeface="Impact"/>
            </a:endParaRPr>
          </a:p>
          <a:p>
            <a:pPr lvl="4" marL="2057400" indent="-228600">
              <a:spcBef>
                <a:spcPts val="799"/>
              </a:spcBef>
              <a:buClr>
                <a:srgbClr val="660066"/>
              </a:buClr>
              <a:buFont typeface="Impac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660066"/>
                </a:solidFill>
                <a:effectLst/>
                <a:uFillTx/>
                <a:latin typeface="Impact"/>
              </a:rPr>
              <a:t>Fifth Outline Level</a:t>
            </a:r>
            <a:endParaRPr b="0" lang="en-US" sz="3200" strike="noStrike" u="none">
              <a:solidFill>
                <a:srgbClr val="660066"/>
              </a:solidFill>
              <a:effectLst/>
              <a:uFillTx/>
              <a:latin typeface="Impact"/>
            </a:endParaRPr>
          </a:p>
          <a:p>
            <a:pPr lvl="5" marL="2057400" indent="-228600">
              <a:spcBef>
                <a:spcPts val="799"/>
              </a:spcBef>
              <a:buClr>
                <a:srgbClr val="660066"/>
              </a:buClr>
              <a:buFont typeface="Impac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660066"/>
                </a:solidFill>
                <a:effectLst/>
                <a:uFillTx/>
                <a:latin typeface="Impact"/>
              </a:rPr>
              <a:t>Sixth Outline Level</a:t>
            </a:r>
            <a:endParaRPr b="0" lang="en-US" sz="3200" strike="noStrike" u="none">
              <a:solidFill>
                <a:srgbClr val="660066"/>
              </a:solidFill>
              <a:effectLst/>
              <a:uFillTx/>
              <a:latin typeface="Impact"/>
            </a:endParaRPr>
          </a:p>
          <a:p>
            <a:pPr lvl="6" marL="2057400" indent="-228600">
              <a:spcBef>
                <a:spcPts val="799"/>
              </a:spcBef>
              <a:buClr>
                <a:srgbClr val="660066"/>
              </a:buClr>
              <a:buFont typeface="Impac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660066"/>
                </a:solidFill>
                <a:effectLst/>
                <a:uFillTx/>
                <a:latin typeface="Impact"/>
              </a:rPr>
              <a:t>Seventh Outline Level</a:t>
            </a:r>
            <a:endParaRPr b="0" lang="en-US" sz="3200" strike="noStrike" u="none">
              <a:solidFill>
                <a:srgbClr val="660066"/>
              </a:solidFill>
              <a:effectLst/>
              <a:uFillTx/>
              <a:latin typeface="Impact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1"/>
          </p:nvPr>
        </p:nvSpPr>
        <p:spPr>
          <a:xfrm>
            <a:off x="9712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660066"/>
                </a:solidFill>
                <a:effectLst/>
                <a:uFillTx/>
                <a:latin typeface="Impact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660066"/>
                </a:solidFill>
                <a:effectLst/>
                <a:uFillTx/>
                <a:latin typeface="Impact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2"/>
          </p:nvPr>
        </p:nvSpPr>
        <p:spPr>
          <a:xfrm>
            <a:off x="28004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660066"/>
                </a:solidFill>
                <a:effectLst/>
                <a:uFillTx/>
                <a:latin typeface="Impact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660066"/>
                </a:solidFill>
                <a:effectLst/>
                <a:uFillTx/>
                <a:latin typeface="Impact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3"/>
          </p:nvPr>
        </p:nvSpPr>
        <p:spPr>
          <a:xfrm>
            <a:off x="53722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660066"/>
                </a:solidFill>
                <a:effectLst/>
                <a:uFillTx/>
                <a:latin typeface="Impact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72F6599-117F-4150-97CE-27EAE80CC284}" type="slidenum">
              <a:rPr b="0" lang="en-US" sz="1400" strike="noStrike" u="none">
                <a:solidFill>
                  <a:srgbClr val="660066"/>
                </a:solidFill>
                <a:effectLst/>
                <a:uFillTx/>
                <a:latin typeface="Impact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1981080" y="1905120"/>
            <a:ext cx="4267440" cy="652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Vince, Stinson, Grant and Mike</a:t>
            </a:r>
            <a:endParaRPr b="0" lang="en-US" sz="1800" strike="noStrike" u="none">
              <a:solidFill>
                <a:srgbClr val="6600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request the presence of your company</a:t>
            </a:r>
            <a:endParaRPr b="0" lang="en-US" sz="1800" strike="noStrike" u="none">
              <a:solidFill>
                <a:srgbClr val="660066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660066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6600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When: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	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Thursday, July 27th</a:t>
            </a:r>
            <a:endParaRPr b="0" lang="en-US" sz="1200" strike="noStrike" u="none">
              <a:solidFill>
                <a:srgbClr val="6600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	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at 6:30 PM</a:t>
            </a:r>
            <a:endParaRPr b="0" lang="en-US" sz="1200" strike="noStrike" u="none">
              <a:solidFill>
                <a:srgbClr val="6600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6600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Where: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	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The Brownstone</a:t>
            </a:r>
            <a:endParaRPr b="0" lang="en-US" sz="1200" strike="noStrike" u="none">
              <a:solidFill>
                <a:srgbClr val="6600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	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The Library Room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	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	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	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2732 Virginia</a:t>
            </a:r>
            <a:endParaRPr b="0" lang="en-US" sz="1200" strike="noStrike" u="none">
              <a:solidFill>
                <a:srgbClr val="6600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6600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For: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	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An Appreciation Dinner for the Research 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	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Group Summer Interns</a:t>
            </a:r>
            <a:endParaRPr b="0" lang="en-US" sz="1200" strike="noStrike" u="none">
              <a:solidFill>
                <a:srgbClr val="6600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6600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Dress: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	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Business Casual (no jeans)</a:t>
            </a:r>
            <a:endParaRPr b="0" lang="en-US" sz="1200" strike="noStrike" u="none">
              <a:solidFill>
                <a:srgbClr val="6600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6600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Directions: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	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59 north to Kirby Dr., Right on Kirby to 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	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	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Westheimer, Left on Westheimer one block 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	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to Virginia, take left, The Brownstone is on 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	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the right.</a:t>
            </a:r>
            <a:endParaRPr b="0" lang="en-US" sz="1200" strike="noStrike" u="none">
              <a:solidFill>
                <a:srgbClr val="6600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6600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	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or</a:t>
            </a:r>
            <a:endParaRPr b="0" lang="en-US" sz="1200" strike="noStrike" u="none">
              <a:solidFill>
                <a:srgbClr val="6600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6600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	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Allen Parkway (becomes Kirby Drive), Kirby 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	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to Westheimer, Right on Westheimer, one 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	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block to Virginia, take a left, The Brownstone 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	</a:t>
            </a:r>
            <a:r>
              <a:rPr b="1" lang="en-US" sz="1200" strike="noStrike" u="none">
                <a:solidFill>
                  <a:srgbClr val="660066"/>
                </a:solidFill>
                <a:effectLst/>
                <a:uFillTx/>
                <a:latin typeface="Britannic Bold"/>
              </a:rPr>
              <a:t>is on the right.</a:t>
            </a:r>
            <a:endParaRPr b="0" lang="en-US" sz="1200" strike="noStrike" u="none">
              <a:solidFill>
                <a:srgbClr val="660066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660066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660066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660066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660066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660066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660066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 txBox="1"/>
          <p:nvPr/>
        </p:nvSpPr>
        <p:spPr>
          <a:xfrm rot="21039000">
            <a:off x="1446120" y="671400"/>
            <a:ext cx="4497480" cy="64764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SlantUp">
              <a:avLst>
                <a:gd name="adj" fmla="val 32056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pc="3" strike="noStrike" u="none">
                <a:ln w="9360">
                  <a:solidFill>
                    <a:srgbClr val="cc99ff"/>
                  </a:solidFill>
                  <a:miter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/>
                </a:gradFill>
                <a:effectLst>
                  <a:outerShdw dist="53966" dir="2700000" blurRad="0" rotWithShape="0">
                    <a:srgbClr val="9999ff"/>
                  </a:outerShdw>
                </a:effectLst>
                <a:uFillTx/>
                <a:latin typeface="Braggadocio"/>
              </a:rPr>
              <a:t>Summer Intern Night Out</a:t>
            </a:r>
            <a:endParaRPr b="0" lang="en-US" sz="1800" spc="3" strike="noStrike" u="none">
              <a:ln w="9360">
                <a:solidFill>
                  <a:srgbClr val="cc99ff"/>
                </a:solidFill>
                <a:miter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/>
              </a:gradFill>
              <a:effectLst>
                <a:outerShdw dist="53966" dir="2700000" blurRad="0" rotWithShape="0">
                  <a:srgbClr val="9999ff"/>
                </a:outerShdw>
              </a:effectLst>
              <a:uFillTx/>
              <a:latin typeface="Braggadocio"/>
              <a:ea typeface="Braggadoci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2000-07-24T13:26:31Z</dcterms:created>
  <dc:creator>scrensh</dc:creator>
  <dc:description/>
  <dc:language>en-US</dc:language>
  <cp:lastModifiedBy>scrensh</cp:lastModifiedBy>
  <dcterms:modified xsi:type="dcterms:W3CDTF">2000-07-24T14:15:05Z</dcterms:modified>
  <cp:revision>1</cp:revision>
  <dc:subject/>
  <dc:title>No Slide Title</dc:title>
</cp:coreProperties>
</file>