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AA0CD3-23A9-405E-9A5B-73D71161C6B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6D91B9-4761-4315-B60C-C7C23D054C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E410CB-43E6-4105-9DED-BBDE8612085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3428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Structures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5181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E_C_WHI" descr=""/>
          <p:cNvPicPr/>
          <p:nvPr/>
        </p:nvPicPr>
        <p:blipFill>
          <a:blip r:embed="rId1"/>
          <a:stretch/>
        </p:blipFill>
        <p:spPr>
          <a:xfrm>
            <a:off x="3352680" y="685800"/>
            <a:ext cx="2422800" cy="2428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133360" y="151920"/>
            <a:ext cx="51051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Proposal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24080" y="1371600"/>
            <a:ext cx="29718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124080" y="2895480"/>
            <a:ext cx="29718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505320" y="4572000"/>
            <a:ext cx="20574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19520" y="5562720"/>
            <a:ext cx="36576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EMPI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(East Desk or Weather)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124080" y="609480"/>
            <a:ext cx="914400" cy="38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Cap.Mkts.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19320" y="1219320"/>
            <a:ext cx="9144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19320" y="1676520"/>
            <a:ext cx="91440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1447920"/>
            <a:ext cx="83844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Structures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Bridge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Credit Wrap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IR swaps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781680" y="2971800"/>
            <a:ext cx="9144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95880" y="31240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>
            <a:off x="6095520" y="3429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3886200" y="990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05320" y="990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62520" y="1066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P&amp;I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276720" y="1066680"/>
            <a:ext cx="2286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09680" y="1447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09680" y="1828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248520" y="2895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248520" y="3505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76720" y="19810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3657600" y="19810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191120" y="19810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5105520" y="19810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6019920" y="19810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95880" y="2362320"/>
            <a:ext cx="304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3657600" y="380952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114800" y="38098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876920" y="380952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4120" y="38098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4038480"/>
            <a:ext cx="7617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Demand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10080" y="4038480"/>
            <a:ext cx="762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Demand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657600" y="4038480"/>
            <a:ext cx="380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76920" y="4038480"/>
            <a:ext cx="380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3657600" y="50292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14800" y="50292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876920" y="50292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4120" y="50292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10080" y="5105520"/>
            <a:ext cx="7621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Demand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19520" y="5181480"/>
            <a:ext cx="7617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Demand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733920" y="5105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52880" y="5105520"/>
            <a:ext cx="381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14600" y="114300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14600" y="152388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752480" y="2209680"/>
            <a:ext cx="12193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Proj.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60% - 70% leverage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= T+(350-450)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22096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P&amp;I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343400" y="2057400"/>
            <a:ext cx="5335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315 MW’s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257800" y="1981080"/>
            <a:ext cx="609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45 MW’s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4920" y="3048120"/>
            <a:ext cx="1828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A. Business Interruption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B. Reliable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209680" y="32767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2209680" y="3505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391520" y="1219320"/>
            <a:ext cx="121896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81280" y="6400800"/>
            <a:ext cx="20574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6095520" y="144792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095880" y="1828800"/>
            <a:ext cx="1295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400800" y="182880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248520" y="990720"/>
            <a:ext cx="1066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wrap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29400" y="3886200"/>
            <a:ext cx="2362320" cy="1828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Deal economics ($MM)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Low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High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Call: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$15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Put: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($20)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($15)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MTM: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29200" y="6019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4038480" y="6019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181480" y="6095880"/>
            <a:ext cx="609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981080" y="6095880"/>
            <a:ext cx="1905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Insure against tail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distribution project value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362320" y="35053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28600" y="457200"/>
            <a:ext cx="21337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Bonds/loan: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Funds project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= T + (50-250)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371600" y="380880"/>
            <a:ext cx="190512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772400" y="2590920"/>
            <a:ext cx="121932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Products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e-, ICAP,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114800" y="4038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95680" y="4038480"/>
            <a:ext cx="3812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114800" y="5181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572000" y="5181480"/>
            <a:ext cx="304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A235105-023A-4593-B106-4DC5BA412BB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Delmarva, Entergy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657600" y="3048120"/>
            <a:ext cx="129528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SPE, JV,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SPV?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867280" y="3048120"/>
            <a:ext cx="137160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66680" y="3048120"/>
            <a:ext cx="129564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Private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657600" y="1676520"/>
            <a:ext cx="129528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657600" y="4724280"/>
            <a:ext cx="12952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867280" y="4724280"/>
            <a:ext cx="11430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8458200" y="2819520"/>
            <a:ext cx="533520" cy="1218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85800" y="4495680"/>
            <a:ext cx="2209680" cy="198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Equity at risk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Realize bp spread for 1st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10-years (bankruptcy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due to par call)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 of investment if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loan is unwound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prior to end of 1st 10-years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676520" y="38098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638680" y="1295280"/>
            <a:ext cx="327672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Funding &amp; $ Project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10-year amortizing loan with bullet maturity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Par call for bankruptcy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MTM call for optimal redemption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Looks to contracts, interest rate adjustable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demand charge to finance take-out of bullet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086600" y="4724280"/>
            <a:ext cx="2057400" cy="16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20 year swaps on full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output of project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Demand charge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for full 20-years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Demand charge for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11-20 adjustable for future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interest 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Forward IR swap hedges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EPMI IR 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2362320" y="32767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362320" y="36576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952880" y="31240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4952880" y="3733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3809880" y="2438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24280" y="24382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380988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72428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943600" y="6248520"/>
            <a:ext cx="99072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Ins.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6477120" y="54860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38880" y="31240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7238520" y="37339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601992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24852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701028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705720" y="3809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276720" y="2590920"/>
            <a:ext cx="5331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T+200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952880" y="2895480"/>
            <a:ext cx="83844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Proj.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438280" y="3809880"/>
            <a:ext cx="1143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Monatize 200bp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spread for 1st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10-years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733920" y="419112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800600" y="4114800"/>
            <a:ext cx="8380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Gain on sale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private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029200" y="342900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D/S T+400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8006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Funding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590920" y="2971800"/>
            <a:ext cx="990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Sale of 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5715000" y="4114800"/>
            <a:ext cx="3049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6019920" y="4114800"/>
            <a:ext cx="3045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6172200" y="4114800"/>
            <a:ext cx="3049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7010280" y="411408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6705720" y="419040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6477120" y="41140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315200" y="2895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Structuring 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315200" y="3200400"/>
            <a:ext cx="990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Value =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approx. last 10-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years bp spread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315200" y="3809880"/>
            <a:ext cx="10666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 $ other prods.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562720" y="5638680"/>
            <a:ext cx="76176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Coverage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tail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62920" y="4724280"/>
            <a:ext cx="83808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FB &amp; FS: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796695E-96A3-40BD-9F05-22DB8533AC9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76212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Accounting Perspective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886200" y="3048120"/>
            <a:ext cx="14479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886200" y="1523880"/>
            <a:ext cx="1447920" cy="83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324480" y="3048120"/>
            <a:ext cx="14479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219320" y="1523880"/>
            <a:ext cx="1447560" cy="83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324480" y="4800600"/>
            <a:ext cx="14479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2666520" y="17524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666880" y="21337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4191120" y="23619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5288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334120" y="327672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>
            <a:off x="5333760" y="3657600"/>
            <a:ext cx="990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77120" y="38862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6781680" y="38862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315200" y="38862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7620120" y="38862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819520" y="14479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Actual CF’s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819520" y="220968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CF’s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809880" y="259092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N/R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105520" y="2590920"/>
            <a:ext cx="5331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638680" y="2971800"/>
            <a:ext cx="3049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562720" y="3809880"/>
            <a:ext cx="5331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&amp;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L+400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095880" y="419112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010280" y="419112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914400" y="3352680"/>
            <a:ext cx="28954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Sell N/R to Bank - diff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between discount rates,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which is gain for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FB &amp; FS creates MTM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FAS 125 Issue - Securitization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Financial Assets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Fixed &amp; Actual CF’s creates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Total Return Swap - MTM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9861406-1F55-46D6-881B-2931189FB9B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2000-05-01T15:53:52Z</dcterms:created>
  <dc:creator>Ben Rogers</dc:creator>
  <dc:description/>
  <dc:language>en-US</dc:language>
  <cp:lastModifiedBy>Ben Rogers</cp:lastModifiedBy>
  <dcterms:modified xsi:type="dcterms:W3CDTF">2000-05-01T16:32:55Z</dcterms:modified>
  <cp:revision>7</cp:revision>
  <dc:subject/>
  <dc:title>Price Risk Management Product</dc:title>
</cp:coreProperties>
</file>